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Arkusz_programu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Arkusz_programu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Arkusz_programu_Microsoft_Excel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solidFill>
                <a:latin typeface="Raleway SemiBold" pitchFamily="2" charset="-18"/>
                <a:ea typeface="+mn-ea"/>
                <a:cs typeface="+mn-cs"/>
              </a:defRPr>
            </a:pPr>
            <a:r>
              <a:rPr lang="pl-PL" dirty="0">
                <a:latin typeface="Raleway SemiBold" pitchFamily="2" charset="-18"/>
              </a:rPr>
              <a:t>Number of ENIGMA employees, by seniority</a:t>
            </a:r>
            <a:endParaRPr lang="en-US" dirty="0">
              <a:latin typeface="Raleway SemiBold" pitchFamily="2" charset="-18"/>
            </a:endParaRPr>
          </a:p>
        </c:rich>
      </c:tx>
      <c:layout>
        <c:manualLayout>
          <c:xMode val="edge"/>
          <c:yMode val="edge"/>
          <c:x val="0.25266179670701189"/>
          <c:y val="1.9724337379451198E-2"/>
        </c:manualLayout>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solidFill>
              <a:latin typeface="Raleway SemiBold" pitchFamily="2" charset="-18"/>
              <a:ea typeface="+mn-ea"/>
              <a:cs typeface="+mn-cs"/>
            </a:defRPr>
          </a:pPr>
          <a:endParaRPr lang="pl-PL"/>
        </a:p>
      </c:txPr>
    </c:title>
    <c:autoTitleDeleted val="0"/>
    <c:plotArea>
      <c:layout>
        <c:manualLayout>
          <c:layoutTarget val="inner"/>
          <c:xMode val="edge"/>
          <c:yMode val="edge"/>
          <c:x val="6.4070817982262662E-2"/>
          <c:y val="0.16880489689750069"/>
          <c:w val="0.9071107350143317"/>
          <c:h val="0.25940654756659737"/>
        </c:manualLayout>
      </c:layout>
      <c:barChart>
        <c:barDir val="col"/>
        <c:grouping val="clustered"/>
        <c:varyColors val="0"/>
        <c:ser>
          <c:idx val="0"/>
          <c:order val="0"/>
          <c:tx>
            <c:strRef>
              <c:f>Sheet1!$A$2</c:f>
              <c:strCache>
                <c:ptCount val="1"/>
                <c:pt idx="0">
                  <c:v>Junior level*</c:v>
                </c:pt>
              </c:strCache>
            </c:strRef>
          </c:tx>
          <c:spPr>
            <a:solidFill>
              <a:schemeClr val="accent1">
                <a:lumMod val="60000"/>
                <a:lumOff val="4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Sheet1!$B$2:$D$2</c:f>
              <c:numCache>
                <c:formatCode>General</c:formatCode>
                <c:ptCount val="3"/>
                <c:pt idx="0">
                  <c:v>24</c:v>
                </c:pt>
                <c:pt idx="1">
                  <c:v>22</c:v>
                </c:pt>
                <c:pt idx="2">
                  <c:v>35</c:v>
                </c:pt>
              </c:numCache>
            </c:numRef>
          </c:val>
          <c:extLst xmlns:c15="http://schemas.microsoft.com/office/drawing/2012/chart">
            <c:ext xmlns:c16="http://schemas.microsoft.com/office/drawing/2014/chart" uri="{C3380CC4-5D6E-409C-BE32-E72D297353CC}">
              <c16:uniqueId val="{00000000-D193-458F-A2E8-6E26A012A1F7}"/>
            </c:ext>
          </c:extLst>
        </c:ser>
        <c:ser>
          <c:idx val="1"/>
          <c:order val="1"/>
          <c:tx>
            <c:strRef>
              <c:f>Sheet1!$A$3</c:f>
              <c:strCache>
                <c:ptCount val="1"/>
                <c:pt idx="0">
                  <c:v>Regular level*</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Sheet1!$B$3:$D$3</c:f>
              <c:numCache>
                <c:formatCode>General</c:formatCode>
                <c:ptCount val="3"/>
                <c:pt idx="0">
                  <c:v>38</c:v>
                </c:pt>
                <c:pt idx="1">
                  <c:v>47</c:v>
                </c:pt>
                <c:pt idx="2">
                  <c:v>75</c:v>
                </c:pt>
              </c:numCache>
            </c:numRef>
          </c:val>
          <c:extLst>
            <c:ext xmlns:c16="http://schemas.microsoft.com/office/drawing/2014/chart" uri="{C3380CC4-5D6E-409C-BE32-E72D297353CC}">
              <c16:uniqueId val="{00000009-FC9C-4B94-A499-19F6B6BE740C}"/>
            </c:ext>
          </c:extLst>
        </c:ser>
        <c:ser>
          <c:idx val="2"/>
          <c:order val="2"/>
          <c:tx>
            <c:strRef>
              <c:f>Sheet1!$A$4</c:f>
              <c:strCache>
                <c:ptCount val="1"/>
                <c:pt idx="0">
                  <c:v>Senior level*</c:v>
                </c:pt>
              </c:strCache>
            </c:strRef>
          </c:tx>
          <c:spPr>
            <a:solidFill>
              <a:srgbClr val="2038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Sheet1!$B$4:$D$4</c:f>
              <c:numCache>
                <c:formatCode>General</c:formatCode>
                <c:ptCount val="3"/>
                <c:pt idx="0">
                  <c:v>58</c:v>
                </c:pt>
                <c:pt idx="1">
                  <c:v>69</c:v>
                </c:pt>
                <c:pt idx="2">
                  <c:v>82</c:v>
                </c:pt>
              </c:numCache>
            </c:numRef>
          </c:val>
          <c:extLst>
            <c:ext xmlns:c16="http://schemas.microsoft.com/office/drawing/2014/chart" uri="{C3380CC4-5D6E-409C-BE32-E72D297353CC}">
              <c16:uniqueId val="{0000000A-FC9C-4B94-A499-19F6B6BE740C}"/>
            </c:ext>
          </c:extLst>
        </c:ser>
        <c:ser>
          <c:idx val="3"/>
          <c:order val="3"/>
          <c:tx>
            <c:strRef>
              <c:f>Sheet1!$A$5</c:f>
              <c:strCache>
                <c:ptCount val="1"/>
                <c:pt idx="0">
                  <c:v>Regular</c:v>
                </c:pt>
              </c:strCache>
            </c:strRef>
          </c:tx>
          <c:spPr>
            <a:solidFill>
              <a:srgbClr val="003D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Sheet1!$B$5:$D$5</c:f>
              <c:numCache>
                <c:formatCode>General</c:formatCode>
                <c:ptCount val="3"/>
                <c:pt idx="0">
                  <c:v>89</c:v>
                </c:pt>
                <c:pt idx="1">
                  <c:v>99</c:v>
                </c:pt>
                <c:pt idx="2">
                  <c:v>117</c:v>
                </c:pt>
              </c:numCache>
            </c:numRef>
          </c:val>
          <c:extLst>
            <c:ext xmlns:c16="http://schemas.microsoft.com/office/drawing/2014/chart" uri="{C3380CC4-5D6E-409C-BE32-E72D297353CC}">
              <c16:uniqueId val="{0000000B-FC9C-4B94-A499-19F6B6BE740C}"/>
            </c:ext>
          </c:extLst>
        </c:ser>
        <c:dLbls>
          <c:showLegendKey val="0"/>
          <c:showVal val="1"/>
          <c:showCatName val="0"/>
          <c:showSerName val="0"/>
          <c:showPercent val="0"/>
          <c:showBubbleSize val="0"/>
        </c:dLbls>
        <c:gapWidth val="109"/>
        <c:axId val="577337136"/>
        <c:axId val="539538784"/>
        <c:extLst/>
      </c:barChart>
      <c:catAx>
        <c:axId val="57733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l-PL"/>
          </a:p>
        </c:txPr>
        <c:crossAx val="539538784"/>
        <c:crosses val="autoZero"/>
        <c:auto val="1"/>
        <c:lblAlgn val="ctr"/>
        <c:lblOffset val="100"/>
        <c:noMultiLvlLbl val="0"/>
      </c:catAx>
      <c:valAx>
        <c:axId val="5395387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l-PL"/>
          </a:p>
        </c:txPr>
        <c:crossAx val="577337136"/>
        <c:crosses val="autoZero"/>
        <c:crossBetween val="between"/>
      </c:valAx>
      <c:spPr>
        <a:noFill/>
        <a:ln>
          <a:noFill/>
        </a:ln>
        <a:effectLst/>
      </c:spPr>
    </c:plotArea>
    <c:legend>
      <c:legendPos val="r"/>
      <c:layout>
        <c:manualLayout>
          <c:xMode val="edge"/>
          <c:yMode val="edge"/>
          <c:x val="0.15758555534660665"/>
          <c:y val="0.92666660438506521"/>
          <c:w val="0.75337882277842294"/>
          <c:h val="5.11722703987072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solidFill>
                <a:latin typeface="Raleway SemiBold" pitchFamily="2" charset="-18"/>
                <a:ea typeface="+mn-ea"/>
                <a:cs typeface="+mn-cs"/>
              </a:defRPr>
            </a:pPr>
            <a:r>
              <a:rPr lang="pl-PL" dirty="0">
                <a:latin typeface="Raleway SemiBold" pitchFamily="2" charset="-18"/>
              </a:rPr>
              <a:t>Number of ENIGMA employees</a:t>
            </a:r>
            <a:endParaRPr lang="en-US" dirty="0">
              <a:latin typeface="Raleway SemiBold" pitchFamily="2" charset="-18"/>
            </a:endParaRPr>
          </a:p>
        </c:rich>
      </c:tx>
      <c:layout>
        <c:manualLayout>
          <c:xMode val="edge"/>
          <c:yMode val="edge"/>
          <c:x val="0.30009419634906587"/>
          <c:y val="1.972443125694829E-2"/>
        </c:manualLayout>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solidFill>
              <a:latin typeface="Raleway SemiBold" pitchFamily="2" charset="-18"/>
              <a:ea typeface="+mn-ea"/>
              <a:cs typeface="+mn-cs"/>
            </a:defRPr>
          </a:pPr>
          <a:endParaRPr lang="pl-PL"/>
        </a:p>
      </c:txPr>
    </c:title>
    <c:autoTitleDeleted val="0"/>
    <c:plotArea>
      <c:layout>
        <c:manualLayout>
          <c:layoutTarget val="inner"/>
          <c:xMode val="edge"/>
          <c:yMode val="edge"/>
          <c:x val="6.3727997427291697E-2"/>
          <c:y val="0.2043722139901642"/>
          <c:w val="0.9071107350143317"/>
          <c:h val="0.67150453084153006"/>
        </c:manualLayout>
      </c:layout>
      <c:barChart>
        <c:barDir val="col"/>
        <c:grouping val="clustered"/>
        <c:varyColors val="0"/>
        <c:ser>
          <c:idx val="0"/>
          <c:order val="0"/>
          <c:tx>
            <c:strRef>
              <c:f>Sheet1!$A$6</c:f>
              <c:strCache>
                <c:ptCount val="1"/>
                <c:pt idx="0">
                  <c:v>Total</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2019A</c:v>
                </c:pt>
                <c:pt idx="1">
                  <c:v>2020A</c:v>
                </c:pt>
                <c:pt idx="2">
                  <c:v>2021E</c:v>
                </c:pt>
              </c:strCache>
            </c:strRef>
          </c:cat>
          <c:val>
            <c:numRef>
              <c:f>Sheet1!$B$6:$D$6</c:f>
              <c:numCache>
                <c:formatCode>General</c:formatCode>
                <c:ptCount val="3"/>
                <c:pt idx="0">
                  <c:v>208</c:v>
                </c:pt>
                <c:pt idx="1">
                  <c:v>237</c:v>
                </c:pt>
                <c:pt idx="2">
                  <c:v>309</c:v>
                </c:pt>
              </c:numCache>
            </c:numRef>
          </c:val>
          <c:extLst xmlns:c15="http://schemas.microsoft.com/office/drawing/2012/chart">
            <c:ext xmlns:c16="http://schemas.microsoft.com/office/drawing/2014/chart" uri="{C3380CC4-5D6E-409C-BE32-E72D297353CC}">
              <c16:uniqueId val="{00000000-740E-4A7A-BE3D-988C97D6D2C6}"/>
            </c:ext>
          </c:extLst>
        </c:ser>
        <c:dLbls>
          <c:showLegendKey val="0"/>
          <c:showVal val="1"/>
          <c:showCatName val="0"/>
          <c:showSerName val="0"/>
          <c:showPercent val="0"/>
          <c:showBubbleSize val="0"/>
        </c:dLbls>
        <c:gapWidth val="109"/>
        <c:axId val="577337136"/>
        <c:axId val="539538784"/>
        <c:extLst/>
      </c:barChart>
      <c:catAx>
        <c:axId val="57733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l-PL"/>
          </a:p>
        </c:txPr>
        <c:crossAx val="539538784"/>
        <c:crosses val="autoZero"/>
        <c:auto val="1"/>
        <c:lblAlgn val="ctr"/>
        <c:lblOffset val="100"/>
        <c:noMultiLvlLbl val="0"/>
      </c:catAx>
      <c:valAx>
        <c:axId val="5395387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l-PL"/>
          </a:p>
        </c:txPr>
        <c:crossAx val="577337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solidFill>
                <a:latin typeface="Raleway SemiBold" pitchFamily="2" charset="-18"/>
                <a:ea typeface="+mn-ea"/>
                <a:cs typeface="+mn-cs"/>
              </a:defRPr>
            </a:pPr>
            <a:r>
              <a:rPr lang="en-GB" dirty="0">
                <a:latin typeface="Raleway SemiBold" pitchFamily="2" charset="-18"/>
              </a:rPr>
              <a:t>Number of ENIGMA employees, by seniority</a:t>
            </a:r>
            <a:r>
              <a:rPr lang="pl-PL" dirty="0">
                <a:latin typeface="Raleway SemiBold" pitchFamily="2" charset="-18"/>
              </a:rPr>
              <a:t>, change</a:t>
            </a:r>
            <a:endParaRPr lang="en-GB" dirty="0">
              <a:latin typeface="Raleway SemiBold" pitchFamily="2" charset="-18"/>
            </a:endParaRPr>
          </a:p>
        </c:rich>
      </c:tx>
      <c:layout>
        <c:manualLayout>
          <c:xMode val="edge"/>
          <c:yMode val="edge"/>
          <c:x val="0.19992916902784941"/>
          <c:y val="2.9922343272891772E-2"/>
        </c:manualLayout>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solidFill>
              <a:latin typeface="Raleway SemiBold" pitchFamily="2" charset="-18"/>
              <a:ea typeface="+mn-ea"/>
              <a:cs typeface="+mn-cs"/>
            </a:defRPr>
          </a:pPr>
          <a:endParaRPr lang="pl-PL"/>
        </a:p>
      </c:txPr>
    </c:title>
    <c:autoTitleDeleted val="0"/>
    <c:plotArea>
      <c:layout>
        <c:manualLayout>
          <c:layoutTarget val="inner"/>
          <c:xMode val="edge"/>
          <c:yMode val="edge"/>
          <c:x val="6.407074878627679E-2"/>
          <c:y val="0.24296000301579523"/>
          <c:w val="0.9071107350143317"/>
          <c:h val="0.56540364534248122"/>
        </c:manualLayout>
      </c:layout>
      <c:barChart>
        <c:barDir val="col"/>
        <c:grouping val="clustered"/>
        <c:varyColors val="0"/>
        <c:ser>
          <c:idx val="0"/>
          <c:order val="0"/>
          <c:tx>
            <c:strRef>
              <c:f>Sheet1!$A$8</c:f>
              <c:strCache>
                <c:ptCount val="1"/>
                <c:pt idx="0">
                  <c:v>Junior level*</c:v>
                </c:pt>
              </c:strCache>
            </c:strRef>
          </c:tx>
          <c:spPr>
            <a:solidFill>
              <a:srgbClr val="8FAADC"/>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Sheet1!$B$8:$D$8</c:f>
              <c:numCache>
                <c:formatCode>0.0%</c:formatCode>
                <c:ptCount val="3"/>
                <c:pt idx="1">
                  <c:v>-8.3333333333333329E-2</c:v>
                </c:pt>
                <c:pt idx="2">
                  <c:v>0.59090909090909094</c:v>
                </c:pt>
              </c:numCache>
            </c:numRef>
          </c:val>
          <c:extLst xmlns:c15="http://schemas.microsoft.com/office/drawing/2012/chart">
            <c:ext xmlns:c16="http://schemas.microsoft.com/office/drawing/2014/chart" uri="{C3380CC4-5D6E-409C-BE32-E72D297353CC}">
              <c16:uniqueId val="{00000000-2C7E-48EE-A675-6CD601D5F90F}"/>
            </c:ext>
          </c:extLst>
        </c:ser>
        <c:ser>
          <c:idx val="1"/>
          <c:order val="1"/>
          <c:tx>
            <c:strRef>
              <c:f>Sheet1!$A$9</c:f>
              <c:strCache>
                <c:ptCount val="1"/>
                <c:pt idx="0">
                  <c:v>Regular level*</c:v>
                </c:pt>
              </c:strCache>
            </c:strRef>
          </c:tx>
          <c:spPr>
            <a:solidFill>
              <a:srgbClr val="2F55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Sheet1!$B$9:$D$9</c:f>
              <c:numCache>
                <c:formatCode>0.0%</c:formatCode>
                <c:ptCount val="3"/>
                <c:pt idx="1">
                  <c:v>0.23684210526315788</c:v>
                </c:pt>
                <c:pt idx="2">
                  <c:v>0.5957446808510638</c:v>
                </c:pt>
              </c:numCache>
            </c:numRef>
          </c:val>
          <c:extLst>
            <c:ext xmlns:c16="http://schemas.microsoft.com/office/drawing/2014/chart" uri="{C3380CC4-5D6E-409C-BE32-E72D297353CC}">
              <c16:uniqueId val="{00000001-2C7E-48EE-A675-6CD601D5F90F}"/>
            </c:ext>
          </c:extLst>
        </c:ser>
        <c:ser>
          <c:idx val="2"/>
          <c:order val="2"/>
          <c:tx>
            <c:strRef>
              <c:f>Sheet1!$A$10</c:f>
              <c:strCache>
                <c:ptCount val="1"/>
                <c:pt idx="0">
                  <c:v>Senior level*</c:v>
                </c:pt>
              </c:strCache>
            </c:strRef>
          </c:tx>
          <c:spPr>
            <a:solidFill>
              <a:srgbClr val="2038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Sheet1!$B$10:$D$10</c:f>
              <c:numCache>
                <c:formatCode>0.0%</c:formatCode>
                <c:ptCount val="3"/>
                <c:pt idx="1">
                  <c:v>0.18965517241379309</c:v>
                </c:pt>
                <c:pt idx="2">
                  <c:v>0.18840579710144928</c:v>
                </c:pt>
              </c:numCache>
            </c:numRef>
          </c:val>
          <c:extLst>
            <c:ext xmlns:c16="http://schemas.microsoft.com/office/drawing/2014/chart" uri="{C3380CC4-5D6E-409C-BE32-E72D297353CC}">
              <c16:uniqueId val="{00000002-2C7E-48EE-A675-6CD601D5F90F}"/>
            </c:ext>
          </c:extLst>
        </c:ser>
        <c:ser>
          <c:idx val="3"/>
          <c:order val="3"/>
          <c:tx>
            <c:strRef>
              <c:f>Sheet1!$A$11</c:f>
              <c:strCache>
                <c:ptCount val="1"/>
                <c:pt idx="0">
                  <c:v>Regular</c:v>
                </c:pt>
              </c:strCache>
            </c:strRef>
          </c:tx>
          <c:spPr>
            <a:solidFill>
              <a:srgbClr val="003D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2019</c:v>
                </c:pt>
                <c:pt idx="1">
                  <c:v>2020</c:v>
                </c:pt>
                <c:pt idx="2">
                  <c:v>2021</c:v>
                </c:pt>
              </c:strCache>
            </c:strRef>
          </c:cat>
          <c:val>
            <c:numRef>
              <c:f>Sheet1!$B$11:$D$11</c:f>
              <c:numCache>
                <c:formatCode>0.0%</c:formatCode>
                <c:ptCount val="3"/>
                <c:pt idx="1">
                  <c:v>0.11235955056179775</c:v>
                </c:pt>
                <c:pt idx="2">
                  <c:v>0.18181818181818182</c:v>
                </c:pt>
              </c:numCache>
            </c:numRef>
          </c:val>
          <c:extLst>
            <c:ext xmlns:c16="http://schemas.microsoft.com/office/drawing/2014/chart" uri="{C3380CC4-5D6E-409C-BE32-E72D297353CC}">
              <c16:uniqueId val="{00000003-2C7E-48EE-A675-6CD601D5F90F}"/>
            </c:ext>
          </c:extLst>
        </c:ser>
        <c:dLbls>
          <c:showLegendKey val="0"/>
          <c:showVal val="1"/>
          <c:showCatName val="0"/>
          <c:showSerName val="0"/>
          <c:showPercent val="0"/>
          <c:showBubbleSize val="0"/>
        </c:dLbls>
        <c:gapWidth val="109"/>
        <c:axId val="577337136"/>
        <c:axId val="539538784"/>
        <c:extLst/>
      </c:barChart>
      <c:catAx>
        <c:axId val="57733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l-PL"/>
          </a:p>
        </c:txPr>
        <c:crossAx val="539538784"/>
        <c:crosses val="autoZero"/>
        <c:auto val="1"/>
        <c:lblAlgn val="ctr"/>
        <c:lblOffset val="100"/>
        <c:noMultiLvlLbl val="0"/>
      </c:catAx>
      <c:valAx>
        <c:axId val="539538784"/>
        <c:scaling>
          <c:orientation val="minMax"/>
          <c:min val="-0.300000000000000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l-PL"/>
          </a:p>
        </c:txPr>
        <c:crossAx val="577337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image" Target="../media/image126.emf"/><Relationship Id="rId5" Type="http://schemas.openxmlformats.org/officeDocument/2006/relationships/image" Target="../media/image130.emf"/><Relationship Id="rId4" Type="http://schemas.openxmlformats.org/officeDocument/2006/relationships/image" Target="../media/image1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AF2F72-3CB8-4E8D-8E75-49F91C9E178E}" type="datetimeFigureOut">
              <a:rPr lang="pl-PL" smtClean="0"/>
              <a:t>09.05.2022</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EFA93-112F-47F8-AF86-B520BEA83430}" type="slidenum">
              <a:rPr lang="pl-PL" smtClean="0"/>
              <a:t>‹#›</a:t>
            </a:fld>
            <a:endParaRPr lang="pl-PL"/>
          </a:p>
        </p:txBody>
      </p:sp>
    </p:spTree>
    <p:extLst>
      <p:ext uri="{BB962C8B-B14F-4D97-AF65-F5344CB8AC3E}">
        <p14:creationId xmlns:p14="http://schemas.microsoft.com/office/powerpoint/2010/main" val="3165006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2A8019-CCD9-45AC-A610-BBF579321712}" type="slidenum">
              <a:rPr lang="en-GB" smtClean="0"/>
              <a:t>1</a:t>
            </a:fld>
            <a:endParaRPr lang="en-GB" dirty="0"/>
          </a:p>
        </p:txBody>
      </p:sp>
    </p:spTree>
    <p:extLst>
      <p:ext uri="{BB962C8B-B14F-4D97-AF65-F5344CB8AC3E}">
        <p14:creationId xmlns:p14="http://schemas.microsoft.com/office/powerpoint/2010/main" val="2197919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12</a:t>
            </a:fld>
            <a:endParaRPr lang="en-GB" dirty="0"/>
          </a:p>
        </p:txBody>
      </p:sp>
    </p:spTree>
    <p:extLst>
      <p:ext uri="{BB962C8B-B14F-4D97-AF65-F5344CB8AC3E}">
        <p14:creationId xmlns:p14="http://schemas.microsoft.com/office/powerpoint/2010/main" val="2180583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34</a:t>
            </a:fld>
            <a:endParaRPr lang="en-GB" dirty="0"/>
          </a:p>
        </p:txBody>
      </p:sp>
    </p:spTree>
    <p:extLst>
      <p:ext uri="{BB962C8B-B14F-4D97-AF65-F5344CB8AC3E}">
        <p14:creationId xmlns:p14="http://schemas.microsoft.com/office/powerpoint/2010/main" val="1613728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41</a:t>
            </a:fld>
            <a:endParaRPr lang="en-GB" dirty="0"/>
          </a:p>
        </p:txBody>
      </p:sp>
    </p:spTree>
    <p:extLst>
      <p:ext uri="{BB962C8B-B14F-4D97-AF65-F5344CB8AC3E}">
        <p14:creationId xmlns:p14="http://schemas.microsoft.com/office/powerpoint/2010/main" val="253485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4C633D0-B2E2-C741-B4C4-D90BC0135457}" type="slidenum">
              <a:rPr lang="pl-PL" smtClean="0">
                <a:solidFill>
                  <a:prstClr val="black"/>
                </a:solidFill>
                <a:latin typeface="Calibri"/>
              </a:rPr>
              <a:pPr/>
              <a:t>45</a:t>
            </a:fld>
            <a:endParaRPr lang="pl-PL" dirty="0">
              <a:solidFill>
                <a:prstClr val="black"/>
              </a:solidFill>
              <a:latin typeface="Calibri"/>
            </a:endParaRPr>
          </a:p>
        </p:txBody>
      </p:sp>
    </p:spTree>
    <p:extLst>
      <p:ext uri="{BB962C8B-B14F-4D97-AF65-F5344CB8AC3E}">
        <p14:creationId xmlns:p14="http://schemas.microsoft.com/office/powerpoint/2010/main" val="551633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48</a:t>
            </a:fld>
            <a:endParaRPr lang="en-GB" dirty="0"/>
          </a:p>
        </p:txBody>
      </p:sp>
    </p:spTree>
    <p:extLst>
      <p:ext uri="{BB962C8B-B14F-4D97-AF65-F5344CB8AC3E}">
        <p14:creationId xmlns:p14="http://schemas.microsoft.com/office/powerpoint/2010/main" val="203120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4C633D0-B2E2-C741-B4C4-D90BC0135457}" type="slidenum">
              <a:rPr lang="pl-PL" smtClean="0">
                <a:solidFill>
                  <a:prstClr val="black"/>
                </a:solidFill>
                <a:latin typeface="Calibri"/>
              </a:rPr>
              <a:pPr/>
              <a:t>49</a:t>
            </a:fld>
            <a:endParaRPr lang="pl-PL" dirty="0">
              <a:solidFill>
                <a:prstClr val="black"/>
              </a:solidFill>
              <a:latin typeface="Calibri"/>
            </a:endParaRPr>
          </a:p>
        </p:txBody>
      </p:sp>
    </p:spTree>
    <p:extLst>
      <p:ext uri="{BB962C8B-B14F-4D97-AF65-F5344CB8AC3E}">
        <p14:creationId xmlns:p14="http://schemas.microsoft.com/office/powerpoint/2010/main" val="55654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51</a:t>
            </a:fld>
            <a:endParaRPr lang="en-GB" dirty="0"/>
          </a:p>
        </p:txBody>
      </p:sp>
    </p:spTree>
    <p:extLst>
      <p:ext uri="{BB962C8B-B14F-4D97-AF65-F5344CB8AC3E}">
        <p14:creationId xmlns:p14="http://schemas.microsoft.com/office/powerpoint/2010/main" val="299203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2</a:t>
            </a:fld>
            <a:endParaRPr lang="en-GB" dirty="0"/>
          </a:p>
        </p:txBody>
      </p:sp>
    </p:spTree>
    <p:extLst>
      <p:ext uri="{BB962C8B-B14F-4D97-AF65-F5344CB8AC3E}">
        <p14:creationId xmlns:p14="http://schemas.microsoft.com/office/powerpoint/2010/main" val="1067406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5</a:t>
            </a:fld>
            <a:endParaRPr lang="en-GB" dirty="0"/>
          </a:p>
        </p:txBody>
      </p:sp>
    </p:spTree>
    <p:extLst>
      <p:ext uri="{BB962C8B-B14F-4D97-AF65-F5344CB8AC3E}">
        <p14:creationId xmlns:p14="http://schemas.microsoft.com/office/powerpoint/2010/main" val="1125092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6</a:t>
            </a:fld>
            <a:endParaRPr lang="en-GB" dirty="0"/>
          </a:p>
        </p:txBody>
      </p:sp>
    </p:spTree>
    <p:extLst>
      <p:ext uri="{BB962C8B-B14F-4D97-AF65-F5344CB8AC3E}">
        <p14:creationId xmlns:p14="http://schemas.microsoft.com/office/powerpoint/2010/main" val="223166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7</a:t>
            </a:fld>
            <a:endParaRPr lang="en-GB" dirty="0"/>
          </a:p>
        </p:txBody>
      </p:sp>
    </p:spTree>
    <p:extLst>
      <p:ext uri="{BB962C8B-B14F-4D97-AF65-F5344CB8AC3E}">
        <p14:creationId xmlns:p14="http://schemas.microsoft.com/office/powerpoint/2010/main" val="63364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8</a:t>
            </a:fld>
            <a:endParaRPr lang="en-GB" dirty="0"/>
          </a:p>
        </p:txBody>
      </p:sp>
    </p:spTree>
    <p:extLst>
      <p:ext uri="{BB962C8B-B14F-4D97-AF65-F5344CB8AC3E}">
        <p14:creationId xmlns:p14="http://schemas.microsoft.com/office/powerpoint/2010/main" val="1504068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9</a:t>
            </a:fld>
            <a:endParaRPr lang="en-GB" dirty="0"/>
          </a:p>
        </p:txBody>
      </p:sp>
    </p:spTree>
    <p:extLst>
      <p:ext uri="{BB962C8B-B14F-4D97-AF65-F5344CB8AC3E}">
        <p14:creationId xmlns:p14="http://schemas.microsoft.com/office/powerpoint/2010/main" val="1300919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10</a:t>
            </a:fld>
            <a:endParaRPr lang="en-GB" dirty="0"/>
          </a:p>
        </p:txBody>
      </p:sp>
    </p:spTree>
    <p:extLst>
      <p:ext uri="{BB962C8B-B14F-4D97-AF65-F5344CB8AC3E}">
        <p14:creationId xmlns:p14="http://schemas.microsoft.com/office/powerpoint/2010/main" val="186693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442BD-26F9-4217-B48F-5FFB3AFCEFBB}" type="slidenum">
              <a:rPr lang="en-GB" smtClean="0"/>
              <a:t>11</a:t>
            </a:fld>
            <a:endParaRPr lang="en-GB" dirty="0"/>
          </a:p>
        </p:txBody>
      </p:sp>
    </p:spTree>
    <p:extLst>
      <p:ext uri="{BB962C8B-B14F-4D97-AF65-F5344CB8AC3E}">
        <p14:creationId xmlns:p14="http://schemas.microsoft.com/office/powerpoint/2010/main" val="4199464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09ABF6FE-F923-4D96-BB80-46FBB909E6D1}" type="datetimeFigureOut">
              <a:rPr lang="pl-PL" smtClean="0"/>
              <a:t>09.05.2022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20554D2-C0A1-4D89-A462-5FAA4B9CDC47}" type="slidenum">
              <a:rPr lang="pl-PL" smtClean="0"/>
              <a:t>‹#›</a:t>
            </a:fld>
            <a:endParaRPr lang="pl-PL"/>
          </a:p>
        </p:txBody>
      </p:sp>
    </p:spTree>
    <p:extLst>
      <p:ext uri="{BB962C8B-B14F-4D97-AF65-F5344CB8AC3E}">
        <p14:creationId xmlns:p14="http://schemas.microsoft.com/office/powerpoint/2010/main" val="4157621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9ABF6FE-F923-4D96-BB80-46FBB909E6D1}" type="datetimeFigureOut">
              <a:rPr lang="pl-PL" smtClean="0"/>
              <a:t>09.05.2022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20554D2-C0A1-4D89-A462-5FAA4B9CDC47}" type="slidenum">
              <a:rPr lang="pl-PL" smtClean="0"/>
              <a:t>‹#›</a:t>
            </a:fld>
            <a:endParaRPr lang="pl-PL"/>
          </a:p>
        </p:txBody>
      </p:sp>
    </p:spTree>
    <p:extLst>
      <p:ext uri="{BB962C8B-B14F-4D97-AF65-F5344CB8AC3E}">
        <p14:creationId xmlns:p14="http://schemas.microsoft.com/office/powerpoint/2010/main" val="3233126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9ABF6FE-F923-4D96-BB80-46FBB909E6D1}" type="datetimeFigureOut">
              <a:rPr lang="pl-PL" smtClean="0"/>
              <a:t>09.05.2022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20554D2-C0A1-4D89-A462-5FAA4B9CDC47}" type="slidenum">
              <a:rPr lang="pl-PL" smtClean="0"/>
              <a:t>‹#›</a:t>
            </a:fld>
            <a:endParaRPr lang="pl-PL"/>
          </a:p>
        </p:txBody>
      </p:sp>
    </p:spTree>
    <p:extLst>
      <p:ext uri="{BB962C8B-B14F-4D97-AF65-F5344CB8AC3E}">
        <p14:creationId xmlns:p14="http://schemas.microsoft.com/office/powerpoint/2010/main" val="3952850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78BA28-864F-40C8-B68D-997F0C848194}"/>
              </a:ext>
            </a:extLst>
          </p:cNvPr>
          <p:cNvSpPr/>
          <p:nvPr userDrawn="1"/>
        </p:nvSpPr>
        <p:spPr>
          <a:xfrm>
            <a:off x="0" y="0"/>
            <a:ext cx="12192000" cy="6858000"/>
          </a:xfrm>
          <a:prstGeom prst="rect">
            <a:avLst/>
          </a:prstGeom>
          <a:gradFill>
            <a:gsLst>
              <a:gs pos="16000">
                <a:srgbClr val="0C0E2E">
                  <a:lumMod val="100000"/>
                </a:srgbClr>
              </a:gs>
              <a:gs pos="0">
                <a:srgbClr val="14174C"/>
              </a:gs>
              <a:gs pos="93000">
                <a:srgbClr val="0C0E2E"/>
              </a:gs>
              <a:gs pos="100000">
                <a:srgbClr val="0C0E2E"/>
              </a:gs>
            </a:gsLst>
            <a:lin ang="19800000" scaled="0"/>
          </a:gradFill>
          <a:ln>
            <a:solidFill>
              <a:srgbClr val="0C0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B3281A69-384B-4A72-AEFB-3FFAEDBCEC4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2548" b="89809" l="226" r="89955">
                        <a14:foregroundMark x1="2032" y1="71083" x2="53267" y2="20989"/>
                        <a14:foregroundMark x1="48167" y1="12201" x2="40293" y2="4459"/>
                        <a14:foregroundMark x1="53315" y1="17262" x2="52990" y2="16943"/>
                        <a14:foregroundMark x1="40293" y1="4459" x2="19865" y2="5350"/>
                        <a14:foregroundMark x1="19865" y1="5350" x2="3725" y2="19363"/>
                        <a14:foregroundMark x1="3725" y1="19363" x2="226" y2="57197"/>
                        <a14:foregroundMark x1="226" y1="57197" x2="2709" y2="71083"/>
                        <a14:foregroundMark x1="76411" y1="4076" x2="24831" y2="4076"/>
                        <a14:foregroundMark x1="79684" y1="2548" x2="79684" y2="2548"/>
                        <a14:foregroundMark x1="19526" y1="24331" x2="36343" y2="11083"/>
                        <a14:foregroundMark x1="36343" y1="11083" x2="56321" y2="9809"/>
                        <a14:foregroundMark x1="56321" y1="9809" x2="41422" y2="25605"/>
                        <a14:foregroundMark x1="41422" y1="25605" x2="21445" y2="24076"/>
                        <a14:foregroundMark x1="21445" y1="24076" x2="20767" y2="24331"/>
                        <a14:foregroundMark x1="22799" y1="18089" x2="26975" y2="11975"/>
                        <a14:foregroundMark x1="25169" y1="10828" x2="22235" y2="21146"/>
                        <a14:foregroundMark x1="23251" y1="11465" x2="21896" y2="20637"/>
                        <a14:foregroundMark x1="22460" y1="11465" x2="22460" y2="11465"/>
                        <a14:foregroundMark x1="21896" y1="11975" x2="21896" y2="11975"/>
                        <a14:foregroundMark x1="20880" y1="12994" x2="20880" y2="13631"/>
                        <a14:foregroundMark x1="32393" y1="15287" x2="32393" y2="15287"/>
                        <a14:foregroundMark x1="33521" y1="15924" x2="34424" y2="19363"/>
                        <a14:foregroundMark x1="34424" y1="19363" x2="34424" y2="19363"/>
                        <a14:foregroundMark x1="33521" y1="14904" x2="33521" y2="14904"/>
                        <a14:foregroundMark x1="37020" y1="14650" x2="37020" y2="14650"/>
                        <a14:foregroundMark x1="36569" y1="13885" x2="37133" y2="20000"/>
                        <a14:foregroundMark x1="40519" y1="13885" x2="40519" y2="13885"/>
                        <a14:foregroundMark x1="39503" y1="14013" x2="40519" y2="14013"/>
                        <a14:foregroundMark x1="43792" y1="13631" x2="43228" y2="13885"/>
                        <a14:foregroundMark x1="41422" y1="14013" x2="42777" y2="16815"/>
                        <a14:foregroundMark x1="43002" y1="19363" x2="43002" y2="19363"/>
                        <a14:foregroundMark x1="43002" y1="17834" x2="43002" y2="17834"/>
                        <a14:foregroundMark x1="45937" y1="18471" x2="51129" y2="15159"/>
                        <a14:foregroundMark x1="48420" y1="13885" x2="48758" y2="16178"/>
                        <a14:foregroundMark x1="50790" y1="14013" x2="46727" y2="15541"/>
                        <a14:foregroundMark x1="54063" y1="18471" x2="59481" y2="19108"/>
                        <a14:foregroundMark x1="59481" y1="16433" x2="58916" y2="15924"/>
                        <a14:foregroundMark x1="58691" y1="13885" x2="56772" y2="18089"/>
                        <a14:foregroundMark x1="59255" y1="14522" x2="54628" y2="17197"/>
                        <a14:foregroundMark x1="57562" y1="14013" x2="53612" y2="18471"/>
                        <a14:foregroundMark x1="56772" y1="13885" x2="53612" y2="17707"/>
                      </a14:backgroundRemoval>
                    </a14:imgEffect>
                  </a14:imgLayer>
                </a14:imgProps>
              </a:ext>
            </a:extLst>
          </a:blip>
          <a:stretch>
            <a:fillRect/>
          </a:stretch>
        </p:blipFill>
        <p:spPr>
          <a:xfrm>
            <a:off x="0" y="1"/>
            <a:ext cx="2459122" cy="2236153"/>
          </a:xfrm>
          <a:prstGeom prst="rect">
            <a:avLst/>
          </a:prstGeom>
        </p:spPr>
      </p:pic>
      <p:pic>
        <p:nvPicPr>
          <p:cNvPr id="9" name="Picture 8">
            <a:extLst>
              <a:ext uri="{FF2B5EF4-FFF2-40B4-BE49-F238E27FC236}">
                <a16:creationId xmlns:a16="http://schemas.microsoft.com/office/drawing/2014/main" id="{C13D423B-178D-46DB-A5CE-E065C68C8B6B}"/>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953" b="98341" l="9979" r="98938">
                        <a14:foregroundMark x1="35669" y1="85071" x2="25690" y2="95735"/>
                        <a14:foregroundMark x1="15499" y1="98815" x2="15499" y2="98815"/>
                        <a14:foregroundMark x1="95117" y1="32938" x2="95117" y2="32938"/>
                        <a14:foregroundMark x1="98938" y1="26540" x2="98938" y2="26540"/>
                        <a14:foregroundMark x1="84289" y1="38389" x2="84289" y2="38389"/>
                      </a14:backgroundRemoval>
                    </a14:imgEffect>
                  </a14:imgLayer>
                </a14:imgProps>
              </a:ext>
            </a:extLst>
          </a:blip>
          <a:stretch>
            <a:fillRect/>
          </a:stretch>
        </p:blipFill>
        <p:spPr>
          <a:xfrm>
            <a:off x="10972419" y="5765296"/>
            <a:ext cx="1219581" cy="1092704"/>
          </a:xfrm>
          <a:prstGeom prst="rect">
            <a:avLst/>
          </a:prstGeom>
        </p:spPr>
      </p:pic>
    </p:spTree>
    <p:extLst>
      <p:ext uri="{BB962C8B-B14F-4D97-AF65-F5344CB8AC3E}">
        <p14:creationId xmlns:p14="http://schemas.microsoft.com/office/powerpoint/2010/main" val="173356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21BA17-38B0-4DDF-99DA-6FB405CCCA3A}"/>
              </a:ext>
            </a:extLst>
          </p:cNvPr>
          <p:cNvSpPr/>
          <p:nvPr userDrawn="1"/>
        </p:nvSpPr>
        <p:spPr>
          <a:xfrm>
            <a:off x="0" y="6492875"/>
            <a:ext cx="12192000" cy="365125"/>
          </a:xfrm>
          <a:prstGeom prst="rect">
            <a:avLst/>
          </a:prstGeom>
          <a:gradFill>
            <a:gsLst>
              <a:gs pos="50000">
                <a:srgbClr val="15184F"/>
              </a:gs>
              <a:gs pos="0">
                <a:srgbClr val="111343"/>
              </a:gs>
              <a:gs pos="100000">
                <a:srgbClr val="0C0F2E"/>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158A2DA8-A5BE-49F7-B1F3-A05B882D9A5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9410863A-66D7-4BF5-9638-EF17105A221B}"/>
              </a:ext>
            </a:extLst>
          </p:cNvPr>
          <p:cNvSpPr>
            <a:spLocks noGrp="1"/>
          </p:cNvSpPr>
          <p:nvPr>
            <p:ph type="sldNum" sz="quarter" idx="12"/>
          </p:nvPr>
        </p:nvSpPr>
        <p:spPr>
          <a:xfrm>
            <a:off x="9076532" y="6492875"/>
            <a:ext cx="2743200" cy="365125"/>
          </a:xfrm>
        </p:spPr>
        <p:txBody>
          <a:bodyPr/>
          <a:lstStyle>
            <a:lvl1pPr>
              <a:defRPr>
                <a:solidFill>
                  <a:schemeClr val="bg1"/>
                </a:solidFill>
              </a:defRPr>
            </a:lvl1pPr>
          </a:lstStyle>
          <a:p>
            <a:fld id="{757C06DB-65DA-4188-B231-CDD664637423}" type="slidenum">
              <a:rPr lang="en-GB" smtClean="0"/>
              <a:pPr/>
              <a:t>‹#›</a:t>
            </a:fld>
            <a:endParaRPr lang="en-GB" dirty="0"/>
          </a:p>
        </p:txBody>
      </p:sp>
      <p:cxnSp>
        <p:nvCxnSpPr>
          <p:cNvPr id="19" name="Straight Connector 18">
            <a:extLst>
              <a:ext uri="{FF2B5EF4-FFF2-40B4-BE49-F238E27FC236}">
                <a16:creationId xmlns:a16="http://schemas.microsoft.com/office/drawing/2014/main" id="{3DDC2CD6-29D4-4836-855B-4D3ECF93181D}"/>
              </a:ext>
            </a:extLst>
          </p:cNvPr>
          <p:cNvCxnSpPr>
            <a:cxnSpLocks/>
          </p:cNvCxnSpPr>
          <p:nvPr userDrawn="1"/>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pic>
        <p:nvPicPr>
          <p:cNvPr id="20" name="Picture 19" descr="Logo&#10;&#10;Description automatically generated">
            <a:extLst>
              <a:ext uri="{FF2B5EF4-FFF2-40B4-BE49-F238E27FC236}">
                <a16:creationId xmlns:a16="http://schemas.microsoft.com/office/drawing/2014/main" id="{0FC2A6C6-35E7-4F94-985F-FB0F9C336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4462" y="83096"/>
            <a:ext cx="978411" cy="365258"/>
          </a:xfrm>
          <a:prstGeom prst="rect">
            <a:avLst/>
          </a:prstGeom>
        </p:spPr>
      </p:pic>
    </p:spTree>
    <p:extLst>
      <p:ext uri="{BB962C8B-B14F-4D97-AF65-F5344CB8AC3E}">
        <p14:creationId xmlns:p14="http://schemas.microsoft.com/office/powerpoint/2010/main" val="3945598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9ABF6FE-F923-4D96-BB80-46FBB909E6D1}" type="datetimeFigureOut">
              <a:rPr lang="pl-PL" smtClean="0"/>
              <a:t>09.05.2022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20554D2-C0A1-4D89-A462-5FAA4B9CDC47}" type="slidenum">
              <a:rPr lang="pl-PL" smtClean="0"/>
              <a:t>‹#›</a:t>
            </a:fld>
            <a:endParaRPr lang="pl-PL"/>
          </a:p>
        </p:txBody>
      </p:sp>
    </p:spTree>
    <p:extLst>
      <p:ext uri="{BB962C8B-B14F-4D97-AF65-F5344CB8AC3E}">
        <p14:creationId xmlns:p14="http://schemas.microsoft.com/office/powerpoint/2010/main" val="3815818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09ABF6FE-F923-4D96-BB80-46FBB909E6D1}" type="datetimeFigureOut">
              <a:rPr lang="pl-PL" smtClean="0"/>
              <a:t>09.05.2022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20554D2-C0A1-4D89-A462-5FAA4B9CDC47}" type="slidenum">
              <a:rPr lang="pl-PL" smtClean="0"/>
              <a:t>‹#›</a:t>
            </a:fld>
            <a:endParaRPr lang="pl-PL"/>
          </a:p>
        </p:txBody>
      </p:sp>
    </p:spTree>
    <p:extLst>
      <p:ext uri="{BB962C8B-B14F-4D97-AF65-F5344CB8AC3E}">
        <p14:creationId xmlns:p14="http://schemas.microsoft.com/office/powerpoint/2010/main" val="1090265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09ABF6FE-F923-4D96-BB80-46FBB909E6D1}" type="datetimeFigureOut">
              <a:rPr lang="pl-PL" smtClean="0"/>
              <a:t>09.05.2022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20554D2-C0A1-4D89-A462-5FAA4B9CDC47}" type="slidenum">
              <a:rPr lang="pl-PL" smtClean="0"/>
              <a:t>‹#›</a:t>
            </a:fld>
            <a:endParaRPr lang="pl-PL"/>
          </a:p>
        </p:txBody>
      </p:sp>
    </p:spTree>
    <p:extLst>
      <p:ext uri="{BB962C8B-B14F-4D97-AF65-F5344CB8AC3E}">
        <p14:creationId xmlns:p14="http://schemas.microsoft.com/office/powerpoint/2010/main" val="168577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09ABF6FE-F923-4D96-BB80-46FBB909E6D1}" type="datetimeFigureOut">
              <a:rPr lang="pl-PL" smtClean="0"/>
              <a:t>09.05.2022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20554D2-C0A1-4D89-A462-5FAA4B9CDC47}" type="slidenum">
              <a:rPr lang="pl-PL" smtClean="0"/>
              <a:t>‹#›</a:t>
            </a:fld>
            <a:endParaRPr lang="pl-PL"/>
          </a:p>
        </p:txBody>
      </p:sp>
    </p:spTree>
    <p:extLst>
      <p:ext uri="{BB962C8B-B14F-4D97-AF65-F5344CB8AC3E}">
        <p14:creationId xmlns:p14="http://schemas.microsoft.com/office/powerpoint/2010/main" val="425901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09ABF6FE-F923-4D96-BB80-46FBB909E6D1}" type="datetimeFigureOut">
              <a:rPr lang="pl-PL" smtClean="0"/>
              <a:t>09.05.2022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20554D2-C0A1-4D89-A462-5FAA4B9CDC47}" type="slidenum">
              <a:rPr lang="pl-PL" smtClean="0"/>
              <a:t>‹#›</a:t>
            </a:fld>
            <a:endParaRPr lang="pl-PL"/>
          </a:p>
        </p:txBody>
      </p:sp>
    </p:spTree>
    <p:extLst>
      <p:ext uri="{BB962C8B-B14F-4D97-AF65-F5344CB8AC3E}">
        <p14:creationId xmlns:p14="http://schemas.microsoft.com/office/powerpoint/2010/main" val="309411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09ABF6FE-F923-4D96-BB80-46FBB909E6D1}" type="datetimeFigureOut">
              <a:rPr lang="pl-PL" smtClean="0"/>
              <a:t>09.05.2022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20554D2-C0A1-4D89-A462-5FAA4B9CDC47}" type="slidenum">
              <a:rPr lang="pl-PL" smtClean="0"/>
              <a:t>‹#›</a:t>
            </a:fld>
            <a:endParaRPr lang="pl-PL"/>
          </a:p>
        </p:txBody>
      </p:sp>
    </p:spTree>
    <p:extLst>
      <p:ext uri="{BB962C8B-B14F-4D97-AF65-F5344CB8AC3E}">
        <p14:creationId xmlns:p14="http://schemas.microsoft.com/office/powerpoint/2010/main" val="1801382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09ABF6FE-F923-4D96-BB80-46FBB909E6D1}" type="datetimeFigureOut">
              <a:rPr lang="pl-PL" smtClean="0"/>
              <a:t>09.05.2022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20554D2-C0A1-4D89-A462-5FAA4B9CDC47}" type="slidenum">
              <a:rPr lang="pl-PL" smtClean="0"/>
              <a:t>‹#›</a:t>
            </a:fld>
            <a:endParaRPr lang="pl-PL"/>
          </a:p>
        </p:txBody>
      </p:sp>
    </p:spTree>
    <p:extLst>
      <p:ext uri="{BB962C8B-B14F-4D97-AF65-F5344CB8AC3E}">
        <p14:creationId xmlns:p14="http://schemas.microsoft.com/office/powerpoint/2010/main" val="3260509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09ABF6FE-F923-4D96-BB80-46FBB909E6D1}" type="datetimeFigureOut">
              <a:rPr lang="pl-PL" smtClean="0"/>
              <a:t>09.05.2022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20554D2-C0A1-4D89-A462-5FAA4B9CDC47}" type="slidenum">
              <a:rPr lang="pl-PL" smtClean="0"/>
              <a:t>‹#›</a:t>
            </a:fld>
            <a:endParaRPr lang="pl-PL"/>
          </a:p>
        </p:txBody>
      </p:sp>
    </p:spTree>
    <p:extLst>
      <p:ext uri="{BB962C8B-B14F-4D97-AF65-F5344CB8AC3E}">
        <p14:creationId xmlns:p14="http://schemas.microsoft.com/office/powerpoint/2010/main" val="308573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BF6FE-F923-4D96-BB80-46FBB909E6D1}" type="datetimeFigureOut">
              <a:rPr lang="pl-PL" smtClean="0"/>
              <a:t>09.05.2022</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554D2-C0A1-4D89-A462-5FAA4B9CDC47}" type="slidenum">
              <a:rPr lang="pl-PL" smtClean="0"/>
              <a:t>‹#›</a:t>
            </a:fld>
            <a:endParaRPr lang="pl-PL"/>
          </a:p>
        </p:txBody>
      </p:sp>
    </p:spTree>
    <p:extLst>
      <p:ext uri="{BB962C8B-B14F-4D97-AF65-F5344CB8AC3E}">
        <p14:creationId xmlns:p14="http://schemas.microsoft.com/office/powerpoint/2010/main" val="348090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4.svg"/></Relationships>
</file>

<file path=ppt/slides/_rels/slide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 Id="rId5" Type="http://schemas.openxmlformats.org/officeDocument/2006/relationships/image" Target="../media/image105.png"/><Relationship Id="rId4" Type="http://schemas.openxmlformats.org/officeDocument/2006/relationships/image" Target="../media/image104.png"/></Relationships>
</file>

<file path=ppt/slides/_rels/slide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3.xml"/><Relationship Id="rId5" Type="http://schemas.openxmlformats.org/officeDocument/2006/relationships/image" Target="../media/image109.png"/><Relationship Id="rId4" Type="http://schemas.openxmlformats.org/officeDocument/2006/relationships/image" Target="../media/image108.png"/></Relationships>
</file>

<file path=ppt/slides/_rels/slide1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114.png"/><Relationship Id="rId1" Type="http://schemas.openxmlformats.org/officeDocument/2006/relationships/slideLayout" Target="../slideLayouts/slideLayout13.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18.xml.rels><?xml version="1.0" encoding="UTF-8" standalone="yes"?>
<Relationships xmlns="http://schemas.openxmlformats.org/package/2006/relationships"><Relationship Id="rId8" Type="http://schemas.openxmlformats.org/officeDocument/2006/relationships/image" Target="../media/image128.emf"/><Relationship Id="rId13" Type="http://schemas.openxmlformats.org/officeDocument/2006/relationships/image" Target="../media/image131.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30.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27.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29.emf"/><Relationship Id="rId4" Type="http://schemas.openxmlformats.org/officeDocument/2006/relationships/image" Target="../media/image126.emf"/><Relationship Id="rId9" Type="http://schemas.openxmlformats.org/officeDocument/2006/relationships/oleObject" Target="../embeddings/oleObject4.bin"/><Relationship Id="rId14" Type="http://schemas.openxmlformats.org/officeDocument/2006/relationships/image" Target="../media/image1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33.jpeg"/><Relationship Id="rId1" Type="http://schemas.openxmlformats.org/officeDocument/2006/relationships/slideLayout" Target="../slideLayouts/slideLayout13.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2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jpe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1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jpeg"/></Relationships>
</file>

<file path=ppt/slides/_rels/slide2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3.xml"/><Relationship Id="rId4" Type="http://schemas.openxmlformats.org/officeDocument/2006/relationships/image" Target="../media/image155.png"/></Relationships>
</file>

<file path=ppt/slides/_rels/slide2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13.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36.xml.rels><?xml version="1.0" encoding="UTF-8" standalone="yes"?>
<Relationships xmlns="http://schemas.openxmlformats.org/package/2006/relationships"><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image" Target="../media/image180.jpeg"/><Relationship Id="rId1" Type="http://schemas.openxmlformats.org/officeDocument/2006/relationships/slideLayout" Target="../slideLayouts/slideLayout13.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3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13.xml"/><Relationship Id="rId5" Type="http://schemas.openxmlformats.org/officeDocument/2006/relationships/image" Target="../media/image189.jpeg"/><Relationship Id="rId4" Type="http://schemas.openxmlformats.org/officeDocument/2006/relationships/image" Target="../media/image18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91.png"/></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6" Type="http://schemas.openxmlformats.org/officeDocument/2006/relationships/image" Target="../media/image210.png"/><Relationship Id="rId21" Type="http://schemas.openxmlformats.org/officeDocument/2006/relationships/image" Target="../media/image205.png"/><Relationship Id="rId42" Type="http://schemas.openxmlformats.org/officeDocument/2006/relationships/image" Target="../media/image72.png"/><Relationship Id="rId47" Type="http://schemas.openxmlformats.org/officeDocument/2006/relationships/image" Target="../media/image229.png"/><Relationship Id="rId63" Type="http://schemas.openxmlformats.org/officeDocument/2006/relationships/image" Target="../media/image243.png"/><Relationship Id="rId68" Type="http://schemas.openxmlformats.org/officeDocument/2006/relationships/image" Target="../media/image248.png"/><Relationship Id="rId84" Type="http://schemas.openxmlformats.org/officeDocument/2006/relationships/image" Target="../media/image263.png"/><Relationship Id="rId16" Type="http://schemas.openxmlformats.org/officeDocument/2006/relationships/image" Target="../media/image201.png"/><Relationship Id="rId11" Type="http://schemas.openxmlformats.org/officeDocument/2006/relationships/image" Target="../media/image198.png"/><Relationship Id="rId32" Type="http://schemas.openxmlformats.org/officeDocument/2006/relationships/image" Target="../media/image216.png"/><Relationship Id="rId37" Type="http://schemas.openxmlformats.org/officeDocument/2006/relationships/image" Target="../media/image221.png"/><Relationship Id="rId53" Type="http://schemas.openxmlformats.org/officeDocument/2006/relationships/image" Target="../media/image234.png"/><Relationship Id="rId58" Type="http://schemas.openxmlformats.org/officeDocument/2006/relationships/image" Target="../media/image239.png"/><Relationship Id="rId74" Type="http://schemas.openxmlformats.org/officeDocument/2006/relationships/image" Target="../media/image254.png"/><Relationship Id="rId79" Type="http://schemas.openxmlformats.org/officeDocument/2006/relationships/image" Target="../media/image259.png"/><Relationship Id="rId5" Type="http://schemas.openxmlformats.org/officeDocument/2006/relationships/image" Target="../media/image193.png"/><Relationship Id="rId19" Type="http://schemas.openxmlformats.org/officeDocument/2006/relationships/image" Target="../media/image203.png"/><Relationship Id="rId14" Type="http://schemas.openxmlformats.org/officeDocument/2006/relationships/image" Target="../media/image47.png"/><Relationship Id="rId22" Type="http://schemas.openxmlformats.org/officeDocument/2006/relationships/image" Target="../media/image206.png"/><Relationship Id="rId27" Type="http://schemas.openxmlformats.org/officeDocument/2006/relationships/image" Target="../media/image211.png"/><Relationship Id="rId30" Type="http://schemas.openxmlformats.org/officeDocument/2006/relationships/image" Target="../media/image214.png"/><Relationship Id="rId35" Type="http://schemas.openxmlformats.org/officeDocument/2006/relationships/image" Target="../media/image219.png"/><Relationship Id="rId43" Type="http://schemas.openxmlformats.org/officeDocument/2006/relationships/image" Target="../media/image226.png"/><Relationship Id="rId48" Type="http://schemas.openxmlformats.org/officeDocument/2006/relationships/image" Target="../media/image67.png"/><Relationship Id="rId56" Type="http://schemas.openxmlformats.org/officeDocument/2006/relationships/image" Target="../media/image237.png"/><Relationship Id="rId64" Type="http://schemas.openxmlformats.org/officeDocument/2006/relationships/image" Target="../media/image244.png"/><Relationship Id="rId69" Type="http://schemas.openxmlformats.org/officeDocument/2006/relationships/image" Target="../media/image249.png"/><Relationship Id="rId77" Type="http://schemas.openxmlformats.org/officeDocument/2006/relationships/image" Target="../media/image257.png"/><Relationship Id="rId8" Type="http://schemas.openxmlformats.org/officeDocument/2006/relationships/image" Target="../media/image195.png"/><Relationship Id="rId51" Type="http://schemas.openxmlformats.org/officeDocument/2006/relationships/image" Target="../media/image232.png"/><Relationship Id="rId72" Type="http://schemas.openxmlformats.org/officeDocument/2006/relationships/image" Target="../media/image252.png"/><Relationship Id="rId80" Type="http://schemas.openxmlformats.org/officeDocument/2006/relationships/image" Target="../media/image260.png"/><Relationship Id="rId85" Type="http://schemas.openxmlformats.org/officeDocument/2006/relationships/image" Target="../media/image264.png"/><Relationship Id="rId3" Type="http://schemas.openxmlformats.org/officeDocument/2006/relationships/image" Target="../media/image34.png"/><Relationship Id="rId12" Type="http://schemas.openxmlformats.org/officeDocument/2006/relationships/image" Target="../media/image44.png"/><Relationship Id="rId17" Type="http://schemas.openxmlformats.org/officeDocument/2006/relationships/image" Target="../media/image51.png"/><Relationship Id="rId25" Type="http://schemas.openxmlformats.org/officeDocument/2006/relationships/image" Target="../media/image209.png"/><Relationship Id="rId33" Type="http://schemas.openxmlformats.org/officeDocument/2006/relationships/image" Target="../media/image217.png"/><Relationship Id="rId38" Type="http://schemas.openxmlformats.org/officeDocument/2006/relationships/image" Target="../media/image222.png"/><Relationship Id="rId46" Type="http://schemas.openxmlformats.org/officeDocument/2006/relationships/image" Target="../media/image228.png"/><Relationship Id="rId59" Type="http://schemas.openxmlformats.org/officeDocument/2006/relationships/image" Target="../media/image240.png"/><Relationship Id="rId67" Type="http://schemas.openxmlformats.org/officeDocument/2006/relationships/image" Target="../media/image247.png"/><Relationship Id="rId20" Type="http://schemas.openxmlformats.org/officeDocument/2006/relationships/image" Target="../media/image204.png"/><Relationship Id="rId41" Type="http://schemas.openxmlformats.org/officeDocument/2006/relationships/image" Target="../media/image225.png"/><Relationship Id="rId54" Type="http://schemas.openxmlformats.org/officeDocument/2006/relationships/image" Target="../media/image235.png"/><Relationship Id="rId62" Type="http://schemas.openxmlformats.org/officeDocument/2006/relationships/image" Target="../media/image242.png"/><Relationship Id="rId70" Type="http://schemas.openxmlformats.org/officeDocument/2006/relationships/image" Target="../media/image250.png"/><Relationship Id="rId75" Type="http://schemas.openxmlformats.org/officeDocument/2006/relationships/image" Target="../media/image255.png"/><Relationship Id="rId83" Type="http://schemas.openxmlformats.org/officeDocument/2006/relationships/image" Target="../media/image262.png"/><Relationship Id="rId88" Type="http://schemas.openxmlformats.org/officeDocument/2006/relationships/image" Target="../media/image267.png"/><Relationship Id="rId1" Type="http://schemas.openxmlformats.org/officeDocument/2006/relationships/slideLayout" Target="../slideLayouts/slideLayout13.xml"/><Relationship Id="rId6" Type="http://schemas.openxmlformats.org/officeDocument/2006/relationships/image" Target="../media/image38.svg"/><Relationship Id="rId15" Type="http://schemas.openxmlformats.org/officeDocument/2006/relationships/image" Target="../media/image200.png"/><Relationship Id="rId23" Type="http://schemas.openxmlformats.org/officeDocument/2006/relationships/image" Target="../media/image207.png"/><Relationship Id="rId28" Type="http://schemas.openxmlformats.org/officeDocument/2006/relationships/image" Target="../media/image212.png"/><Relationship Id="rId36" Type="http://schemas.openxmlformats.org/officeDocument/2006/relationships/image" Target="../media/image220.png"/><Relationship Id="rId49" Type="http://schemas.openxmlformats.org/officeDocument/2006/relationships/image" Target="../media/image230.png"/><Relationship Id="rId57" Type="http://schemas.openxmlformats.org/officeDocument/2006/relationships/image" Target="../media/image238.png"/><Relationship Id="rId10" Type="http://schemas.openxmlformats.org/officeDocument/2006/relationships/image" Target="../media/image197.png"/><Relationship Id="rId31" Type="http://schemas.openxmlformats.org/officeDocument/2006/relationships/image" Target="../media/image215.png"/><Relationship Id="rId44" Type="http://schemas.openxmlformats.org/officeDocument/2006/relationships/image" Target="../media/image66.png"/><Relationship Id="rId52" Type="http://schemas.openxmlformats.org/officeDocument/2006/relationships/image" Target="../media/image233.png"/><Relationship Id="rId60" Type="http://schemas.openxmlformats.org/officeDocument/2006/relationships/image" Target="../media/image241.png"/><Relationship Id="rId65" Type="http://schemas.openxmlformats.org/officeDocument/2006/relationships/image" Target="../media/image245.jpeg"/><Relationship Id="rId73" Type="http://schemas.openxmlformats.org/officeDocument/2006/relationships/image" Target="../media/image253.png"/><Relationship Id="rId78" Type="http://schemas.openxmlformats.org/officeDocument/2006/relationships/image" Target="../media/image258.png"/><Relationship Id="rId81" Type="http://schemas.openxmlformats.org/officeDocument/2006/relationships/image" Target="../media/image261.png"/><Relationship Id="rId86" Type="http://schemas.openxmlformats.org/officeDocument/2006/relationships/image" Target="../media/image265.png"/><Relationship Id="rId4" Type="http://schemas.openxmlformats.org/officeDocument/2006/relationships/image" Target="../media/image192.png"/><Relationship Id="rId9" Type="http://schemas.openxmlformats.org/officeDocument/2006/relationships/image" Target="../media/image196.png"/><Relationship Id="rId13" Type="http://schemas.openxmlformats.org/officeDocument/2006/relationships/image" Target="../media/image199.jpeg"/><Relationship Id="rId18" Type="http://schemas.openxmlformats.org/officeDocument/2006/relationships/image" Target="../media/image202.png"/><Relationship Id="rId39" Type="http://schemas.openxmlformats.org/officeDocument/2006/relationships/image" Target="../media/image223.png"/><Relationship Id="rId34" Type="http://schemas.openxmlformats.org/officeDocument/2006/relationships/image" Target="../media/image218.png"/><Relationship Id="rId50" Type="http://schemas.openxmlformats.org/officeDocument/2006/relationships/image" Target="../media/image231.png"/><Relationship Id="rId55" Type="http://schemas.openxmlformats.org/officeDocument/2006/relationships/image" Target="../media/image236.png"/><Relationship Id="rId76" Type="http://schemas.openxmlformats.org/officeDocument/2006/relationships/image" Target="../media/image256.png"/><Relationship Id="rId7" Type="http://schemas.openxmlformats.org/officeDocument/2006/relationships/image" Target="../media/image194.png"/><Relationship Id="rId71" Type="http://schemas.openxmlformats.org/officeDocument/2006/relationships/image" Target="../media/image251.png"/><Relationship Id="rId2" Type="http://schemas.openxmlformats.org/officeDocument/2006/relationships/notesSlide" Target="../notesSlides/notesSlide15.xml"/><Relationship Id="rId29" Type="http://schemas.openxmlformats.org/officeDocument/2006/relationships/image" Target="../media/image213.png"/><Relationship Id="rId24" Type="http://schemas.openxmlformats.org/officeDocument/2006/relationships/image" Target="../media/image208.png"/><Relationship Id="rId40" Type="http://schemas.openxmlformats.org/officeDocument/2006/relationships/image" Target="../media/image224.png"/><Relationship Id="rId45" Type="http://schemas.openxmlformats.org/officeDocument/2006/relationships/image" Target="../media/image227.png"/><Relationship Id="rId66" Type="http://schemas.openxmlformats.org/officeDocument/2006/relationships/image" Target="../media/image246.png"/><Relationship Id="rId87" Type="http://schemas.openxmlformats.org/officeDocument/2006/relationships/image" Target="../media/image266.png"/><Relationship Id="rId61" Type="http://schemas.openxmlformats.org/officeDocument/2006/relationships/image" Target="../media/image73.png"/><Relationship Id="rId82"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274.png"/><Relationship Id="rId13" Type="http://schemas.openxmlformats.org/officeDocument/2006/relationships/image" Target="../media/image279.png"/><Relationship Id="rId18" Type="http://schemas.openxmlformats.org/officeDocument/2006/relationships/image" Target="../media/image283.png"/><Relationship Id="rId3" Type="http://schemas.openxmlformats.org/officeDocument/2006/relationships/image" Target="../media/image269.png"/><Relationship Id="rId21" Type="http://schemas.openxmlformats.org/officeDocument/2006/relationships/image" Target="../media/image285.png"/><Relationship Id="rId7" Type="http://schemas.openxmlformats.org/officeDocument/2006/relationships/image" Target="../media/image273.png"/><Relationship Id="rId12" Type="http://schemas.openxmlformats.org/officeDocument/2006/relationships/image" Target="../media/image278.png"/><Relationship Id="rId17" Type="http://schemas.openxmlformats.org/officeDocument/2006/relationships/image" Target="../media/image134.png"/><Relationship Id="rId2" Type="http://schemas.openxmlformats.org/officeDocument/2006/relationships/image" Target="../media/image268.png"/><Relationship Id="rId16" Type="http://schemas.openxmlformats.org/officeDocument/2006/relationships/image" Target="../media/image282.png"/><Relationship Id="rId20" Type="http://schemas.openxmlformats.org/officeDocument/2006/relationships/image" Target="../media/image284.png"/><Relationship Id="rId1" Type="http://schemas.openxmlformats.org/officeDocument/2006/relationships/slideLayout" Target="../slideLayouts/slideLayout13.xml"/><Relationship Id="rId6" Type="http://schemas.openxmlformats.org/officeDocument/2006/relationships/image" Target="../media/image272.jpeg"/><Relationship Id="rId11" Type="http://schemas.openxmlformats.org/officeDocument/2006/relationships/image" Target="../media/image277.jpeg"/><Relationship Id="rId5" Type="http://schemas.openxmlformats.org/officeDocument/2006/relationships/image" Target="../media/image271.png"/><Relationship Id="rId15" Type="http://schemas.openxmlformats.org/officeDocument/2006/relationships/image" Target="../media/image281.png"/><Relationship Id="rId10" Type="http://schemas.openxmlformats.org/officeDocument/2006/relationships/image" Target="../media/image276.png"/><Relationship Id="rId19" Type="http://schemas.openxmlformats.org/officeDocument/2006/relationships/image" Target="../media/image136.png"/><Relationship Id="rId4" Type="http://schemas.openxmlformats.org/officeDocument/2006/relationships/image" Target="../media/image270.png"/><Relationship Id="rId9" Type="http://schemas.openxmlformats.org/officeDocument/2006/relationships/image" Target="../media/image275.png"/><Relationship Id="rId14" Type="http://schemas.openxmlformats.org/officeDocument/2006/relationships/image" Target="../media/image280.jpeg"/><Relationship Id="rId22" Type="http://schemas.openxmlformats.org/officeDocument/2006/relationships/image" Target="../media/image286.png"/></Relationships>
</file>

<file path=ppt/slides/_rels/slide51.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9" Type="http://schemas.openxmlformats.org/officeDocument/2006/relationships/image" Target="../media/image65.png"/><Relationship Id="rId21" Type="http://schemas.openxmlformats.org/officeDocument/2006/relationships/image" Target="../media/image47.png"/><Relationship Id="rId34" Type="http://schemas.openxmlformats.org/officeDocument/2006/relationships/image" Target="../media/image60.png"/><Relationship Id="rId42" Type="http://schemas.openxmlformats.org/officeDocument/2006/relationships/image" Target="../media/image68.png"/><Relationship Id="rId47" Type="http://schemas.openxmlformats.org/officeDocument/2006/relationships/image" Target="../media/image73.png"/><Relationship Id="rId7"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42.png"/><Relationship Id="rId29" Type="http://schemas.openxmlformats.org/officeDocument/2006/relationships/image" Target="../media/image55.png"/><Relationship Id="rId11" Type="http://schemas.openxmlformats.org/officeDocument/2006/relationships/image" Target="../media/image37.png"/><Relationship Id="rId24" Type="http://schemas.openxmlformats.org/officeDocument/2006/relationships/image" Target="../media/image50.png"/><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45" Type="http://schemas.openxmlformats.org/officeDocument/2006/relationships/image" Target="../media/image71.png"/><Relationship Id="rId5" Type="http://schemas.openxmlformats.org/officeDocument/2006/relationships/image" Target="../media/image32.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62.png"/><Relationship Id="rId49" Type="http://schemas.openxmlformats.org/officeDocument/2006/relationships/image" Target="../media/image75.png"/><Relationship Id="rId10" Type="http://schemas.openxmlformats.org/officeDocument/2006/relationships/image" Target="../media/image38.svg"/><Relationship Id="rId19" Type="http://schemas.openxmlformats.org/officeDocument/2006/relationships/image" Target="../media/image45.jpeg"/><Relationship Id="rId31" Type="http://schemas.openxmlformats.org/officeDocument/2006/relationships/image" Target="../media/image57.png"/><Relationship Id="rId44" Type="http://schemas.openxmlformats.org/officeDocument/2006/relationships/image" Target="../media/image70.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61.png"/><Relationship Id="rId43" Type="http://schemas.openxmlformats.org/officeDocument/2006/relationships/image" Target="../media/image69.png"/><Relationship Id="rId48" Type="http://schemas.openxmlformats.org/officeDocument/2006/relationships/image" Target="../media/image74.png"/><Relationship Id="rId8" Type="http://schemas.openxmlformats.org/officeDocument/2006/relationships/image" Target="../media/image35.png"/><Relationship Id="rId3" Type="http://schemas.openxmlformats.org/officeDocument/2006/relationships/image" Target="../media/image30.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9.png"/><Relationship Id="rId38" Type="http://schemas.openxmlformats.org/officeDocument/2006/relationships/image" Target="../media/image64.png"/><Relationship Id="rId46" Type="http://schemas.openxmlformats.org/officeDocument/2006/relationships/image" Target="../media/image72.png"/><Relationship Id="rId20" Type="http://schemas.openxmlformats.org/officeDocument/2006/relationships/image" Target="../media/image46.jpeg"/><Relationship Id="rId41"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2.jpeg"/><Relationship Id="rId5" Type="http://schemas.openxmlformats.org/officeDocument/2006/relationships/image" Target="../media/image78.pn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22.png"/><Relationship Id="rId18" Type="http://schemas.openxmlformats.org/officeDocument/2006/relationships/image" Target="../media/image96.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5.png"/><Relationship Id="rId2" Type="http://schemas.openxmlformats.org/officeDocument/2006/relationships/notesSlide" Target="../notesSlides/notesSlide7.xml"/><Relationship Id="rId16"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jpeg"/><Relationship Id="rId15" Type="http://schemas.openxmlformats.org/officeDocument/2006/relationships/image" Target="../media/image93.pn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
            <a:extLst>
              <a:ext uri="{FF2B5EF4-FFF2-40B4-BE49-F238E27FC236}">
                <a16:creationId xmlns:a16="http://schemas.microsoft.com/office/drawing/2014/main" id="{F586B558-36C1-48F2-B854-DD46F20869BE}"/>
              </a:ext>
            </a:extLst>
          </p:cNvPr>
          <p:cNvPicPr>
            <a:picLocks noChangeAspect="1"/>
          </p:cNvPicPr>
          <p:nvPr/>
        </p:nvPicPr>
        <p:blipFill rotWithShape="1">
          <a:blip r:embed="rId3">
            <a:extLst>
              <a:ext uri="{28A0092B-C50C-407E-A947-70E740481C1C}">
                <a14:useLocalDpi xmlns:a14="http://schemas.microsoft.com/office/drawing/2010/main" val="0"/>
              </a:ext>
            </a:extLst>
          </a:blip>
          <a:srcRect l="54852" t="-1" r="8316" b="-12"/>
          <a:stretch/>
        </p:blipFill>
        <p:spPr>
          <a:xfrm rot="5400000">
            <a:off x="3123570" y="-3171942"/>
            <a:ext cx="5906647" cy="12250536"/>
          </a:xfrm>
          <a:prstGeom prst="rect">
            <a:avLst/>
          </a:prstGeom>
        </p:spPr>
      </p:pic>
      <p:sp>
        <p:nvSpPr>
          <p:cNvPr id="69" name="Freeform: Shape 68">
            <a:extLst>
              <a:ext uri="{FF2B5EF4-FFF2-40B4-BE49-F238E27FC236}">
                <a16:creationId xmlns:a16="http://schemas.microsoft.com/office/drawing/2014/main" id="{4F716891-D0CF-4707-9CE7-67B7A144942B}"/>
              </a:ext>
            </a:extLst>
          </p:cNvPr>
          <p:cNvSpPr/>
          <p:nvPr/>
        </p:nvSpPr>
        <p:spPr>
          <a:xfrm>
            <a:off x="-353961" y="-406400"/>
            <a:ext cx="12932041" cy="1632471"/>
          </a:xfrm>
          <a:custGeom>
            <a:avLst/>
            <a:gdLst>
              <a:gd name="connsiteX0" fmla="*/ 0 w 12598400"/>
              <a:gd name="connsiteY0" fmla="*/ 1371600 h 1632471"/>
              <a:gd name="connsiteX1" fmla="*/ 264160 w 12598400"/>
              <a:gd name="connsiteY1" fmla="*/ 1371600 h 1632471"/>
              <a:gd name="connsiteX2" fmla="*/ 3515360 w 12598400"/>
              <a:gd name="connsiteY2" fmla="*/ 1625600 h 1632471"/>
              <a:gd name="connsiteX3" fmla="*/ 10241280 w 12598400"/>
              <a:gd name="connsiteY3" fmla="*/ 1056640 h 1632471"/>
              <a:gd name="connsiteX4" fmla="*/ 12598400 w 12598400"/>
              <a:gd name="connsiteY4" fmla="*/ 0 h 163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8400" h="1632471">
                <a:moveTo>
                  <a:pt x="0" y="1371600"/>
                </a:moveTo>
                <a:lnTo>
                  <a:pt x="264160" y="1371600"/>
                </a:lnTo>
                <a:cubicBezTo>
                  <a:pt x="850053" y="1413933"/>
                  <a:pt x="1852507" y="1678093"/>
                  <a:pt x="3515360" y="1625600"/>
                </a:cubicBezTo>
                <a:cubicBezTo>
                  <a:pt x="5178213" y="1573107"/>
                  <a:pt x="8727440" y="1327573"/>
                  <a:pt x="10241280" y="1056640"/>
                </a:cubicBezTo>
                <a:cubicBezTo>
                  <a:pt x="11755120" y="785707"/>
                  <a:pt x="12041293" y="23707"/>
                  <a:pt x="12598400" y="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AEA2369B-DE33-4CF4-B1D6-AA6A70614A41}"/>
              </a:ext>
            </a:extLst>
          </p:cNvPr>
          <p:cNvSpPr/>
          <p:nvPr/>
        </p:nvSpPr>
        <p:spPr>
          <a:xfrm>
            <a:off x="0" y="5906646"/>
            <a:ext cx="12192000" cy="966818"/>
          </a:xfrm>
          <a:prstGeom prst="rect">
            <a:avLst/>
          </a:prstGeom>
          <a:gradFill>
            <a:gsLst>
              <a:gs pos="16000">
                <a:srgbClr val="0C0E2E">
                  <a:lumMod val="100000"/>
                </a:srgbClr>
              </a:gs>
              <a:gs pos="0">
                <a:srgbClr val="14174C"/>
              </a:gs>
              <a:gs pos="93000">
                <a:srgbClr val="0C0E2E"/>
              </a:gs>
              <a:gs pos="100000">
                <a:srgbClr val="0C0E2E"/>
              </a:gs>
            </a:gsLst>
            <a:lin ang="19800000" scaled="0"/>
          </a:gradFill>
          <a:ln>
            <a:solidFill>
              <a:srgbClr val="0C0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F624D883-A3F5-4875-ADE4-B7962EB087D2}"/>
              </a:ext>
            </a:extLst>
          </p:cNvPr>
          <p:cNvSpPr txBox="1"/>
          <p:nvPr/>
        </p:nvSpPr>
        <p:spPr>
          <a:xfrm>
            <a:off x="2684159" y="3461170"/>
            <a:ext cx="6854161" cy="461665"/>
          </a:xfrm>
          <a:prstGeom prst="rect">
            <a:avLst/>
          </a:prstGeom>
          <a:noFill/>
        </p:spPr>
        <p:txBody>
          <a:bodyPr wrap="square">
            <a:spAutoFit/>
          </a:bodyPr>
          <a:lstStyle/>
          <a:p>
            <a:pPr algn="ctr"/>
            <a:r>
              <a:rPr lang="pl-PL" sz="2400" b="1" dirty="0">
                <a:solidFill>
                  <a:srgbClr val="15184F"/>
                </a:solidFill>
                <a:latin typeface="Raleway SemiBold" pitchFamily="2" charset="-18"/>
                <a:ea typeface="Verdana" panose="020B0604030504040204" pitchFamily="34" charset="0"/>
              </a:rPr>
              <a:t>COMPANY PROFILE</a:t>
            </a:r>
          </a:p>
        </p:txBody>
      </p:sp>
      <p:sp>
        <p:nvSpPr>
          <p:cNvPr id="15" name="TextBox 14">
            <a:extLst>
              <a:ext uri="{FF2B5EF4-FFF2-40B4-BE49-F238E27FC236}">
                <a16:creationId xmlns:a16="http://schemas.microsoft.com/office/drawing/2014/main" id="{8FCB09B5-8FCB-4F8D-8D15-0F0D165FEBC2}"/>
              </a:ext>
            </a:extLst>
          </p:cNvPr>
          <p:cNvSpPr txBox="1"/>
          <p:nvPr/>
        </p:nvSpPr>
        <p:spPr>
          <a:xfrm>
            <a:off x="8524332" y="6252215"/>
            <a:ext cx="6100762" cy="1169551"/>
          </a:xfrm>
          <a:prstGeom prst="rect">
            <a:avLst/>
          </a:prstGeom>
          <a:noFill/>
        </p:spPr>
        <p:txBody>
          <a:bodyPr wrap="square">
            <a:spAutoFit/>
          </a:bodyPr>
          <a:lstStyle/>
          <a:p>
            <a:pPr algn="ctr"/>
            <a:r>
              <a:rPr lang="pl-PL" sz="1400" b="1" dirty="0">
                <a:solidFill>
                  <a:schemeClr val="bg1"/>
                </a:solidFill>
                <a:ea typeface="Verdana" panose="020B0604030504040204" pitchFamily="34" charset="0"/>
              </a:rPr>
              <a:t/>
            </a:r>
            <a:br>
              <a:rPr lang="pl-PL" sz="1400" b="1" dirty="0">
                <a:solidFill>
                  <a:schemeClr val="bg1"/>
                </a:solidFill>
                <a:ea typeface="Verdana" panose="020B0604030504040204" pitchFamily="34" charset="0"/>
              </a:rPr>
            </a:br>
            <a:r>
              <a:rPr lang="pl-PL" sz="1400" b="1" dirty="0" smtClean="0">
                <a:solidFill>
                  <a:schemeClr val="bg1"/>
                </a:solidFill>
                <a:ea typeface="Verdana" panose="020B0604030504040204" pitchFamily="34" charset="0"/>
              </a:rPr>
              <a:t>05.2022</a:t>
            </a:r>
            <a:r>
              <a:rPr lang="pl-PL" sz="1400" b="1" dirty="0">
                <a:solidFill>
                  <a:schemeClr val="bg1"/>
                </a:solidFill>
                <a:ea typeface="Verdana" panose="020B0604030504040204" pitchFamily="34" charset="0"/>
              </a:rPr>
              <a:t/>
            </a:r>
            <a:br>
              <a:rPr lang="pl-PL" sz="1400" b="1" dirty="0">
                <a:solidFill>
                  <a:schemeClr val="bg1"/>
                </a:solidFill>
                <a:ea typeface="Verdana" panose="020B0604030504040204" pitchFamily="34" charset="0"/>
              </a:rPr>
            </a:br>
            <a:r>
              <a:rPr lang="pl-PL" sz="1400" b="1" dirty="0">
                <a:solidFill>
                  <a:schemeClr val="bg1"/>
                </a:solidFill>
                <a:ea typeface="Verdana" panose="020B0604030504040204" pitchFamily="34" charset="0"/>
              </a:rPr>
              <a:t/>
            </a:r>
            <a:br>
              <a:rPr lang="pl-PL" sz="1400" b="1" dirty="0">
                <a:solidFill>
                  <a:schemeClr val="bg1"/>
                </a:solidFill>
                <a:ea typeface="Verdana" panose="020B0604030504040204" pitchFamily="34" charset="0"/>
              </a:rPr>
            </a:br>
            <a:r>
              <a:rPr lang="pl-PL" sz="1400" b="1" dirty="0">
                <a:solidFill>
                  <a:schemeClr val="bg1"/>
                </a:solidFill>
              </a:rPr>
              <a:t/>
            </a:r>
            <a:br>
              <a:rPr lang="pl-PL" sz="1400" b="1" dirty="0">
                <a:solidFill>
                  <a:schemeClr val="bg1"/>
                </a:solidFill>
              </a:rPr>
            </a:br>
            <a:endParaRPr lang="en-GB" sz="1400" b="1" dirty="0">
              <a:solidFill>
                <a:schemeClr val="bg1"/>
              </a:solidFill>
              <a:ea typeface="Verdana" panose="020B0604030504040204" pitchFamily="34" charset="0"/>
            </a:endParaRPr>
          </a:p>
        </p:txBody>
      </p:sp>
      <p:sp>
        <p:nvSpPr>
          <p:cNvPr id="9" name="TextBox 8">
            <a:extLst>
              <a:ext uri="{FF2B5EF4-FFF2-40B4-BE49-F238E27FC236}">
                <a16:creationId xmlns:a16="http://schemas.microsoft.com/office/drawing/2014/main" id="{714A91E7-CE76-4587-86F1-3DDDDB4A2837}"/>
              </a:ext>
            </a:extLst>
          </p:cNvPr>
          <p:cNvSpPr txBox="1"/>
          <p:nvPr/>
        </p:nvSpPr>
        <p:spPr>
          <a:xfrm>
            <a:off x="2489073" y="1415668"/>
            <a:ext cx="7193534" cy="2062103"/>
          </a:xfrm>
          <a:prstGeom prst="rect">
            <a:avLst/>
          </a:prstGeom>
          <a:noFill/>
        </p:spPr>
        <p:txBody>
          <a:bodyPr wrap="square">
            <a:spAutoFit/>
          </a:bodyPr>
          <a:lstStyle/>
          <a:p>
            <a:pPr algn="ctr"/>
            <a:r>
              <a:rPr lang="pl-PL" sz="4000" b="1" dirty="0">
                <a:solidFill>
                  <a:srgbClr val="004E89"/>
                </a:solidFill>
                <a:latin typeface="Verdana" panose="020B0604030504040204" pitchFamily="34" charset="0"/>
                <a:ea typeface="Verdana" panose="020B0604030504040204" pitchFamily="34" charset="0"/>
              </a:rPr>
              <a:t/>
            </a:r>
            <a:br>
              <a:rPr lang="pl-PL" sz="4000" b="1" dirty="0">
                <a:solidFill>
                  <a:srgbClr val="004E89"/>
                </a:solidFill>
                <a:latin typeface="Verdana" panose="020B0604030504040204" pitchFamily="34" charset="0"/>
                <a:ea typeface="Verdana" panose="020B0604030504040204" pitchFamily="34" charset="0"/>
              </a:rPr>
            </a:br>
            <a:r>
              <a:rPr lang="pl-PL" sz="4000" b="1" dirty="0">
                <a:solidFill>
                  <a:srgbClr val="15184F"/>
                </a:solidFill>
                <a:latin typeface="Verdana" panose="020B0604030504040204" pitchFamily="34" charset="0"/>
                <a:ea typeface="Verdana" panose="020B0604030504040204" pitchFamily="34" charset="0"/>
              </a:rPr>
              <a:t>ENIGMA</a:t>
            </a:r>
          </a:p>
          <a:p>
            <a:pPr algn="ctr"/>
            <a:r>
              <a:rPr lang="pl-PL" sz="2800" b="1" dirty="0">
                <a:solidFill>
                  <a:srgbClr val="15184F"/>
                </a:solidFill>
                <a:latin typeface="Verdana" panose="020B0604030504040204" pitchFamily="34" charset="0"/>
                <a:ea typeface="Verdana" panose="020B0604030504040204" pitchFamily="34" charset="0"/>
              </a:rPr>
              <a:t>Information Security Systems </a:t>
            </a:r>
            <a:r>
              <a:rPr lang="pl-PL" sz="2000" b="1" dirty="0">
                <a:solidFill>
                  <a:srgbClr val="15184F"/>
                </a:solidFill>
              </a:rPr>
              <a:t/>
            </a:r>
            <a:br>
              <a:rPr lang="pl-PL" sz="2000" b="1" dirty="0">
                <a:solidFill>
                  <a:srgbClr val="15184F"/>
                </a:solidFill>
              </a:rPr>
            </a:br>
            <a:endParaRPr lang="en-GB" sz="2000" b="1" dirty="0">
              <a:solidFill>
                <a:srgbClr val="15184F"/>
              </a:solidFill>
              <a:latin typeface="Verdana" panose="020B0604030504040204" pitchFamily="34" charset="0"/>
              <a:ea typeface="Verdana" panose="020B0604030504040204" pitchFamily="34" charset="0"/>
            </a:endParaRPr>
          </a:p>
        </p:txBody>
      </p:sp>
      <p:sp>
        <p:nvSpPr>
          <p:cNvPr id="51" name="Freeform: Shape 50">
            <a:extLst>
              <a:ext uri="{FF2B5EF4-FFF2-40B4-BE49-F238E27FC236}">
                <a16:creationId xmlns:a16="http://schemas.microsoft.com/office/drawing/2014/main" id="{5D874668-EB92-4C55-B4D2-F7F374B4C835}"/>
              </a:ext>
            </a:extLst>
          </p:cNvPr>
          <p:cNvSpPr/>
          <p:nvPr/>
        </p:nvSpPr>
        <p:spPr>
          <a:xfrm>
            <a:off x="0" y="-30480"/>
            <a:ext cx="12171680" cy="873782"/>
          </a:xfrm>
          <a:custGeom>
            <a:avLst/>
            <a:gdLst>
              <a:gd name="connsiteX0" fmla="*/ 0 w 12171680"/>
              <a:gd name="connsiteY0" fmla="*/ 0 h 873782"/>
              <a:gd name="connsiteX1" fmla="*/ 6106160 w 12171680"/>
              <a:gd name="connsiteY1" fmla="*/ 873760 h 873782"/>
              <a:gd name="connsiteX2" fmla="*/ 12171680 w 12171680"/>
              <a:gd name="connsiteY2" fmla="*/ 30480 h 873782"/>
            </a:gdLst>
            <a:ahLst/>
            <a:cxnLst>
              <a:cxn ang="0">
                <a:pos x="connsiteX0" y="connsiteY0"/>
              </a:cxn>
              <a:cxn ang="0">
                <a:pos x="connsiteX1" y="connsiteY1"/>
              </a:cxn>
              <a:cxn ang="0">
                <a:pos x="connsiteX2" y="connsiteY2"/>
              </a:cxn>
            </a:cxnLst>
            <a:rect l="l" t="t" r="r" b="b"/>
            <a:pathLst>
              <a:path w="12171680" h="873782">
                <a:moveTo>
                  <a:pt x="0" y="0"/>
                </a:moveTo>
                <a:cubicBezTo>
                  <a:pt x="2038773" y="434340"/>
                  <a:pt x="4077547" y="868680"/>
                  <a:pt x="6106160" y="873760"/>
                </a:cubicBezTo>
                <a:cubicBezTo>
                  <a:pt x="8134773" y="878840"/>
                  <a:pt x="12171680" y="30480"/>
                  <a:pt x="12171680" y="30480"/>
                </a:cubicBez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Freeform: Shape 51">
            <a:extLst>
              <a:ext uri="{FF2B5EF4-FFF2-40B4-BE49-F238E27FC236}">
                <a16:creationId xmlns:a16="http://schemas.microsoft.com/office/drawing/2014/main" id="{859B65C3-62EF-4878-9747-5B8276552B80}"/>
              </a:ext>
            </a:extLst>
          </p:cNvPr>
          <p:cNvSpPr/>
          <p:nvPr/>
        </p:nvSpPr>
        <p:spPr>
          <a:xfrm>
            <a:off x="10160" y="-10160"/>
            <a:ext cx="8524240" cy="483421"/>
          </a:xfrm>
          <a:custGeom>
            <a:avLst/>
            <a:gdLst>
              <a:gd name="connsiteX0" fmla="*/ 0 w 8524240"/>
              <a:gd name="connsiteY0" fmla="*/ 223520 h 483421"/>
              <a:gd name="connsiteX1" fmla="*/ 5008880 w 8524240"/>
              <a:gd name="connsiteY1" fmla="*/ 477520 h 483421"/>
              <a:gd name="connsiteX2" fmla="*/ 8524240 w 8524240"/>
              <a:gd name="connsiteY2" fmla="*/ 0 h 483421"/>
            </a:gdLst>
            <a:ahLst/>
            <a:cxnLst>
              <a:cxn ang="0">
                <a:pos x="connsiteX0" y="connsiteY0"/>
              </a:cxn>
              <a:cxn ang="0">
                <a:pos x="connsiteX1" y="connsiteY1"/>
              </a:cxn>
              <a:cxn ang="0">
                <a:pos x="connsiteX2" y="connsiteY2"/>
              </a:cxn>
            </a:cxnLst>
            <a:rect l="l" t="t" r="r" b="b"/>
            <a:pathLst>
              <a:path w="8524240" h="483421">
                <a:moveTo>
                  <a:pt x="0" y="223520"/>
                </a:moveTo>
                <a:cubicBezTo>
                  <a:pt x="1794086" y="369146"/>
                  <a:pt x="3588173" y="514773"/>
                  <a:pt x="5008880" y="477520"/>
                </a:cubicBezTo>
                <a:cubicBezTo>
                  <a:pt x="6429587" y="440267"/>
                  <a:pt x="7799493" y="165947"/>
                  <a:pt x="8524240" y="0"/>
                </a:cubicBez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Freeform: Shape 52">
            <a:extLst>
              <a:ext uri="{FF2B5EF4-FFF2-40B4-BE49-F238E27FC236}">
                <a16:creationId xmlns:a16="http://schemas.microsoft.com/office/drawing/2014/main" id="{D5DAFCCF-8A32-4FC4-A344-80AFE66DEF8B}"/>
              </a:ext>
            </a:extLst>
          </p:cNvPr>
          <p:cNvSpPr/>
          <p:nvPr/>
        </p:nvSpPr>
        <p:spPr>
          <a:xfrm>
            <a:off x="2052320" y="-10160"/>
            <a:ext cx="10149840" cy="930513"/>
          </a:xfrm>
          <a:custGeom>
            <a:avLst/>
            <a:gdLst>
              <a:gd name="connsiteX0" fmla="*/ 10149840 w 10149840"/>
              <a:gd name="connsiteY0" fmla="*/ 508000 h 930513"/>
              <a:gd name="connsiteX1" fmla="*/ 6868160 w 10149840"/>
              <a:gd name="connsiteY1" fmla="*/ 924560 h 930513"/>
              <a:gd name="connsiteX2" fmla="*/ 2834640 w 10149840"/>
              <a:gd name="connsiteY2" fmla="*/ 701040 h 930513"/>
              <a:gd name="connsiteX3" fmla="*/ 0 w 10149840"/>
              <a:gd name="connsiteY3" fmla="*/ 0 h 930513"/>
            </a:gdLst>
            <a:ahLst/>
            <a:cxnLst>
              <a:cxn ang="0">
                <a:pos x="connsiteX0" y="connsiteY0"/>
              </a:cxn>
              <a:cxn ang="0">
                <a:pos x="connsiteX1" y="connsiteY1"/>
              </a:cxn>
              <a:cxn ang="0">
                <a:pos x="connsiteX2" y="connsiteY2"/>
              </a:cxn>
              <a:cxn ang="0">
                <a:pos x="connsiteX3" y="connsiteY3"/>
              </a:cxn>
            </a:cxnLst>
            <a:rect l="l" t="t" r="r" b="b"/>
            <a:pathLst>
              <a:path w="10149840" h="930513">
                <a:moveTo>
                  <a:pt x="10149840" y="508000"/>
                </a:moveTo>
                <a:cubicBezTo>
                  <a:pt x="9118600" y="700193"/>
                  <a:pt x="8087360" y="892387"/>
                  <a:pt x="6868160" y="924560"/>
                </a:cubicBezTo>
                <a:cubicBezTo>
                  <a:pt x="5648960" y="956733"/>
                  <a:pt x="3979333" y="855133"/>
                  <a:pt x="2834640" y="701040"/>
                </a:cubicBezTo>
                <a:cubicBezTo>
                  <a:pt x="1689947" y="546947"/>
                  <a:pt x="513080" y="225213"/>
                  <a:pt x="0" y="0"/>
                </a:cubicBez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Freeform: Shape 53">
            <a:extLst>
              <a:ext uri="{FF2B5EF4-FFF2-40B4-BE49-F238E27FC236}">
                <a16:creationId xmlns:a16="http://schemas.microsoft.com/office/drawing/2014/main" id="{38F2F26F-2D9B-4633-83EB-96507A65CDB1}"/>
              </a:ext>
            </a:extLst>
          </p:cNvPr>
          <p:cNvSpPr/>
          <p:nvPr/>
        </p:nvSpPr>
        <p:spPr>
          <a:xfrm>
            <a:off x="0" y="-21301"/>
            <a:ext cx="11196320" cy="347110"/>
          </a:xfrm>
          <a:custGeom>
            <a:avLst/>
            <a:gdLst>
              <a:gd name="connsiteX0" fmla="*/ 0 w 11196320"/>
              <a:gd name="connsiteY0" fmla="*/ 72101 h 347110"/>
              <a:gd name="connsiteX1" fmla="*/ 4023360 w 11196320"/>
              <a:gd name="connsiteY1" fmla="*/ 346421 h 347110"/>
              <a:gd name="connsiteX2" fmla="*/ 11196320 w 11196320"/>
              <a:gd name="connsiteY2" fmla="*/ 981 h 347110"/>
            </a:gdLst>
            <a:ahLst/>
            <a:cxnLst>
              <a:cxn ang="0">
                <a:pos x="connsiteX0" y="connsiteY0"/>
              </a:cxn>
              <a:cxn ang="0">
                <a:pos x="connsiteX1" y="connsiteY1"/>
              </a:cxn>
              <a:cxn ang="0">
                <a:pos x="connsiteX2" y="connsiteY2"/>
              </a:cxn>
            </a:cxnLst>
            <a:rect l="l" t="t" r="r" b="b"/>
            <a:pathLst>
              <a:path w="11196320" h="347110">
                <a:moveTo>
                  <a:pt x="0" y="72101"/>
                </a:moveTo>
                <a:cubicBezTo>
                  <a:pt x="1078653" y="215187"/>
                  <a:pt x="2157307" y="358274"/>
                  <a:pt x="4023360" y="346421"/>
                </a:cubicBezTo>
                <a:cubicBezTo>
                  <a:pt x="5889413" y="334568"/>
                  <a:pt x="10122747" y="-21032"/>
                  <a:pt x="11196320" y="981"/>
                </a:cubicBez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a:extLst>
              <a:ext uri="{FF2B5EF4-FFF2-40B4-BE49-F238E27FC236}">
                <a16:creationId xmlns:a16="http://schemas.microsoft.com/office/drawing/2014/main" id="{3A5C03FB-4C74-4041-AD59-8C18D7C4B2E8}"/>
              </a:ext>
            </a:extLst>
          </p:cNvPr>
          <p:cNvSpPr/>
          <p:nvPr/>
        </p:nvSpPr>
        <p:spPr>
          <a:xfrm>
            <a:off x="7744812" y="60437"/>
            <a:ext cx="126027" cy="126027"/>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a:extLst>
              <a:ext uri="{FF2B5EF4-FFF2-40B4-BE49-F238E27FC236}">
                <a16:creationId xmlns:a16="http://schemas.microsoft.com/office/drawing/2014/main" id="{289A1723-4B7B-4025-A15D-E22E292E0296}"/>
              </a:ext>
            </a:extLst>
          </p:cNvPr>
          <p:cNvSpPr/>
          <p:nvPr/>
        </p:nvSpPr>
        <p:spPr>
          <a:xfrm>
            <a:off x="6307194" y="773305"/>
            <a:ext cx="126027" cy="126027"/>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a:extLst>
              <a:ext uri="{FF2B5EF4-FFF2-40B4-BE49-F238E27FC236}">
                <a16:creationId xmlns:a16="http://schemas.microsoft.com/office/drawing/2014/main" id="{6A73C174-39D8-4CA8-A229-A85542EA60AE}"/>
              </a:ext>
            </a:extLst>
          </p:cNvPr>
          <p:cNvSpPr/>
          <p:nvPr/>
        </p:nvSpPr>
        <p:spPr>
          <a:xfrm>
            <a:off x="1838867" y="296760"/>
            <a:ext cx="126027" cy="126027"/>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a:extLst>
              <a:ext uri="{FF2B5EF4-FFF2-40B4-BE49-F238E27FC236}">
                <a16:creationId xmlns:a16="http://schemas.microsoft.com/office/drawing/2014/main" id="{462EF971-08A7-48A8-9FD4-0B85D1B9C135}"/>
              </a:ext>
            </a:extLst>
          </p:cNvPr>
          <p:cNvSpPr/>
          <p:nvPr/>
        </p:nvSpPr>
        <p:spPr>
          <a:xfrm>
            <a:off x="3513306" y="384802"/>
            <a:ext cx="126027" cy="126027"/>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Freeform: Shape 60">
            <a:extLst>
              <a:ext uri="{FF2B5EF4-FFF2-40B4-BE49-F238E27FC236}">
                <a16:creationId xmlns:a16="http://schemas.microsoft.com/office/drawing/2014/main" id="{80D57509-7E9E-4E13-849D-C6A5DDA63C3A}"/>
              </a:ext>
            </a:extLst>
          </p:cNvPr>
          <p:cNvSpPr/>
          <p:nvPr/>
        </p:nvSpPr>
        <p:spPr>
          <a:xfrm>
            <a:off x="10685380" y="21009"/>
            <a:ext cx="3409480" cy="501888"/>
          </a:xfrm>
          <a:custGeom>
            <a:avLst/>
            <a:gdLst>
              <a:gd name="connsiteX0" fmla="*/ 1483360 w 1483360"/>
              <a:gd name="connsiteY0" fmla="*/ 0 h 501888"/>
              <a:gd name="connsiteX1" fmla="*/ 894080 w 1483360"/>
              <a:gd name="connsiteY1" fmla="*/ 365760 h 501888"/>
              <a:gd name="connsiteX2" fmla="*/ 0 w 1483360"/>
              <a:gd name="connsiteY2" fmla="*/ 497840 h 501888"/>
            </a:gdLst>
            <a:ahLst/>
            <a:cxnLst>
              <a:cxn ang="0">
                <a:pos x="connsiteX0" y="connsiteY0"/>
              </a:cxn>
              <a:cxn ang="0">
                <a:pos x="connsiteX1" y="connsiteY1"/>
              </a:cxn>
              <a:cxn ang="0">
                <a:pos x="connsiteX2" y="connsiteY2"/>
              </a:cxn>
            </a:cxnLst>
            <a:rect l="l" t="t" r="r" b="b"/>
            <a:pathLst>
              <a:path w="1483360" h="501888">
                <a:moveTo>
                  <a:pt x="1483360" y="0"/>
                </a:moveTo>
                <a:cubicBezTo>
                  <a:pt x="1312333" y="141393"/>
                  <a:pt x="1141307" y="282787"/>
                  <a:pt x="894080" y="365760"/>
                </a:cubicBezTo>
                <a:cubicBezTo>
                  <a:pt x="646853" y="448733"/>
                  <a:pt x="597747" y="519853"/>
                  <a:pt x="0" y="497840"/>
                </a:cubicBez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Freeform: Shape 61">
            <a:extLst>
              <a:ext uri="{FF2B5EF4-FFF2-40B4-BE49-F238E27FC236}">
                <a16:creationId xmlns:a16="http://schemas.microsoft.com/office/drawing/2014/main" id="{A3C2AD01-A2AD-4390-8208-9444698F2D4A}"/>
              </a:ext>
            </a:extLst>
          </p:cNvPr>
          <p:cNvSpPr/>
          <p:nvPr/>
        </p:nvSpPr>
        <p:spPr>
          <a:xfrm>
            <a:off x="5618479" y="20320"/>
            <a:ext cx="5030127" cy="498010"/>
          </a:xfrm>
          <a:custGeom>
            <a:avLst/>
            <a:gdLst>
              <a:gd name="connsiteX0" fmla="*/ 4958080 w 4958080"/>
              <a:gd name="connsiteY0" fmla="*/ 497840 h 498010"/>
              <a:gd name="connsiteX1" fmla="*/ 2245360 w 4958080"/>
              <a:gd name="connsiteY1" fmla="*/ 416560 h 498010"/>
              <a:gd name="connsiteX2" fmla="*/ 0 w 4958080"/>
              <a:gd name="connsiteY2" fmla="*/ 0 h 498010"/>
            </a:gdLst>
            <a:ahLst/>
            <a:cxnLst>
              <a:cxn ang="0">
                <a:pos x="connsiteX0" y="connsiteY0"/>
              </a:cxn>
              <a:cxn ang="0">
                <a:pos x="connsiteX1" y="connsiteY1"/>
              </a:cxn>
              <a:cxn ang="0">
                <a:pos x="connsiteX2" y="connsiteY2"/>
              </a:cxn>
            </a:cxnLst>
            <a:rect l="l" t="t" r="r" b="b"/>
            <a:pathLst>
              <a:path w="4958080" h="498010">
                <a:moveTo>
                  <a:pt x="4958080" y="497840"/>
                </a:moveTo>
                <a:cubicBezTo>
                  <a:pt x="4014893" y="498686"/>
                  <a:pt x="3071707" y="499533"/>
                  <a:pt x="2245360" y="416560"/>
                </a:cubicBezTo>
                <a:cubicBezTo>
                  <a:pt x="1419013" y="333587"/>
                  <a:pt x="350520" y="59267"/>
                  <a:pt x="0" y="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a:extLst>
              <a:ext uri="{FF2B5EF4-FFF2-40B4-BE49-F238E27FC236}">
                <a16:creationId xmlns:a16="http://schemas.microsoft.com/office/drawing/2014/main" id="{B3343E6A-D491-4F59-9C25-D02FCDAF8721}"/>
              </a:ext>
            </a:extLst>
          </p:cNvPr>
          <p:cNvSpPr/>
          <p:nvPr/>
        </p:nvSpPr>
        <p:spPr>
          <a:xfrm>
            <a:off x="6462599" y="134309"/>
            <a:ext cx="126027" cy="126027"/>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a:extLst>
              <a:ext uri="{FF2B5EF4-FFF2-40B4-BE49-F238E27FC236}">
                <a16:creationId xmlns:a16="http://schemas.microsoft.com/office/drawing/2014/main" id="{45D10B18-CC79-48DF-92CC-BD608F2D6355}"/>
              </a:ext>
            </a:extLst>
          </p:cNvPr>
          <p:cNvSpPr/>
          <p:nvPr/>
        </p:nvSpPr>
        <p:spPr>
          <a:xfrm>
            <a:off x="6838519" y="230914"/>
            <a:ext cx="126027" cy="126027"/>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Freeform: Shape 65">
            <a:extLst>
              <a:ext uri="{FF2B5EF4-FFF2-40B4-BE49-F238E27FC236}">
                <a16:creationId xmlns:a16="http://schemas.microsoft.com/office/drawing/2014/main" id="{3DD819D0-0051-4E94-88E4-6F8FFF2EE7E5}"/>
              </a:ext>
            </a:extLst>
          </p:cNvPr>
          <p:cNvSpPr/>
          <p:nvPr/>
        </p:nvSpPr>
        <p:spPr>
          <a:xfrm>
            <a:off x="20320" y="-20320"/>
            <a:ext cx="12181840" cy="1771565"/>
          </a:xfrm>
          <a:custGeom>
            <a:avLst/>
            <a:gdLst>
              <a:gd name="connsiteX0" fmla="*/ 0 w 12181840"/>
              <a:gd name="connsiteY0" fmla="*/ 0 h 1771565"/>
              <a:gd name="connsiteX1" fmla="*/ 4185920 w 12181840"/>
              <a:gd name="connsiteY1" fmla="*/ 1239520 h 1771565"/>
              <a:gd name="connsiteX2" fmla="*/ 12181840 w 12181840"/>
              <a:gd name="connsiteY2" fmla="*/ 1767840 h 1771565"/>
            </a:gdLst>
            <a:ahLst/>
            <a:cxnLst>
              <a:cxn ang="0">
                <a:pos x="connsiteX0" y="connsiteY0"/>
              </a:cxn>
              <a:cxn ang="0">
                <a:pos x="connsiteX1" y="connsiteY1"/>
              </a:cxn>
              <a:cxn ang="0">
                <a:pos x="connsiteX2" y="connsiteY2"/>
              </a:cxn>
            </a:cxnLst>
            <a:rect l="l" t="t" r="r" b="b"/>
            <a:pathLst>
              <a:path w="12181840" h="1771565">
                <a:moveTo>
                  <a:pt x="0" y="0"/>
                </a:moveTo>
                <a:cubicBezTo>
                  <a:pt x="1077806" y="472440"/>
                  <a:pt x="2155613" y="944880"/>
                  <a:pt x="4185920" y="1239520"/>
                </a:cubicBezTo>
                <a:cubicBezTo>
                  <a:pt x="6216227" y="1534160"/>
                  <a:pt x="10749280" y="1806787"/>
                  <a:pt x="12181840" y="1767840"/>
                </a:cubicBez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a:extLst>
              <a:ext uri="{FF2B5EF4-FFF2-40B4-BE49-F238E27FC236}">
                <a16:creationId xmlns:a16="http://schemas.microsoft.com/office/drawing/2014/main" id="{1795A2D6-0A3E-4B5D-B2F5-C4EA922AFEFD}"/>
              </a:ext>
            </a:extLst>
          </p:cNvPr>
          <p:cNvSpPr/>
          <p:nvPr/>
        </p:nvSpPr>
        <p:spPr>
          <a:xfrm>
            <a:off x="4021194" y="1123383"/>
            <a:ext cx="126027" cy="126027"/>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a:extLst>
              <a:ext uri="{FF2B5EF4-FFF2-40B4-BE49-F238E27FC236}">
                <a16:creationId xmlns:a16="http://schemas.microsoft.com/office/drawing/2014/main" id="{DA39F133-7A11-4D92-967D-63E15DE82311}"/>
              </a:ext>
            </a:extLst>
          </p:cNvPr>
          <p:cNvSpPr/>
          <p:nvPr/>
        </p:nvSpPr>
        <p:spPr>
          <a:xfrm>
            <a:off x="10640830" y="466986"/>
            <a:ext cx="126027" cy="126027"/>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a:extLst>
              <a:ext uri="{FF2B5EF4-FFF2-40B4-BE49-F238E27FC236}">
                <a16:creationId xmlns:a16="http://schemas.microsoft.com/office/drawing/2014/main" id="{2EEE6C06-3CFE-4E37-B995-D1838CA98F13}"/>
              </a:ext>
            </a:extLst>
          </p:cNvPr>
          <p:cNvCxnSpPr>
            <a:cxnSpLocks/>
          </p:cNvCxnSpPr>
          <p:nvPr/>
        </p:nvCxnSpPr>
        <p:spPr>
          <a:xfrm>
            <a:off x="3011418" y="3308211"/>
            <a:ext cx="61691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Picture 25" descr="Logo&#10;&#10;Description automatically generated">
            <a:extLst>
              <a:ext uri="{FF2B5EF4-FFF2-40B4-BE49-F238E27FC236}">
                <a16:creationId xmlns:a16="http://schemas.microsoft.com/office/drawing/2014/main" id="{328177CB-EA2C-46B5-A616-D0A5BAE09AC2}"/>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4866188" y="5955243"/>
            <a:ext cx="2459624" cy="918221"/>
          </a:xfrm>
          <a:prstGeom prst="rect">
            <a:avLst/>
          </a:prstGeom>
        </p:spPr>
      </p:pic>
      <p:sp>
        <p:nvSpPr>
          <p:cNvPr id="28" name="TextBox 27">
            <a:extLst>
              <a:ext uri="{FF2B5EF4-FFF2-40B4-BE49-F238E27FC236}">
                <a16:creationId xmlns:a16="http://schemas.microsoft.com/office/drawing/2014/main" id="{D7D36ABD-7A68-4C13-B850-F241A55E5366}"/>
              </a:ext>
            </a:extLst>
          </p:cNvPr>
          <p:cNvSpPr txBox="1"/>
          <p:nvPr/>
        </p:nvSpPr>
        <p:spPr>
          <a:xfrm>
            <a:off x="3186419" y="4287610"/>
            <a:ext cx="5994164" cy="874663"/>
          </a:xfrm>
          <a:prstGeom prst="rect">
            <a:avLst/>
          </a:prstGeom>
          <a:noFill/>
        </p:spPr>
        <p:txBody>
          <a:bodyPr wrap="square">
            <a:spAutoFit/>
          </a:bodyPr>
          <a:lstStyle/>
          <a:p>
            <a:pPr algn="ctr">
              <a:lnSpc>
                <a:spcPct val="150000"/>
              </a:lnSpc>
            </a:pPr>
            <a:r>
              <a:rPr lang="pl-PL" b="1" dirty="0">
                <a:solidFill>
                  <a:schemeClr val="bg2">
                    <a:lumMod val="10000"/>
                  </a:schemeClr>
                </a:solidFill>
                <a:latin typeface="Raleway SemiBold" pitchFamily="2" charset="-18"/>
                <a:ea typeface="Verdana" panose="020B0604030504040204" pitchFamily="34" charset="0"/>
              </a:rPr>
              <a:t>C</a:t>
            </a:r>
            <a:r>
              <a:rPr lang="en-GB" b="1" dirty="0">
                <a:solidFill>
                  <a:schemeClr val="bg2">
                    <a:lumMod val="10000"/>
                  </a:schemeClr>
                </a:solidFill>
                <a:latin typeface="Raleway SemiBold" pitchFamily="2" charset="-18"/>
                <a:ea typeface="Verdana" panose="020B0604030504040204" pitchFamily="34" charset="0"/>
              </a:rPr>
              <a:t>ENTRE FOR THE DEVELOPMENT OF ADVANCED SECURITY TECHNOLOGIES</a:t>
            </a:r>
            <a:endParaRPr lang="pl-PL" b="1" dirty="0">
              <a:solidFill>
                <a:schemeClr val="bg2">
                  <a:lumMod val="10000"/>
                </a:schemeClr>
              </a:solidFill>
              <a:latin typeface="Raleway SemiBold" pitchFamily="2" charset="-18"/>
              <a:ea typeface="Verdana" panose="020B0604030504040204" pitchFamily="34" charset="0"/>
            </a:endParaRPr>
          </a:p>
        </p:txBody>
      </p:sp>
    </p:spTree>
    <p:extLst>
      <p:ext uri="{BB962C8B-B14F-4D97-AF65-F5344CB8AC3E}">
        <p14:creationId xmlns:p14="http://schemas.microsoft.com/office/powerpoint/2010/main" val="674498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Block Arc 93">
            <a:extLst>
              <a:ext uri="{FF2B5EF4-FFF2-40B4-BE49-F238E27FC236}">
                <a16:creationId xmlns:a16="http://schemas.microsoft.com/office/drawing/2014/main" id="{0B0BFDD7-4F96-4A52-84C0-533847425FA2}"/>
              </a:ext>
            </a:extLst>
          </p:cNvPr>
          <p:cNvSpPr/>
          <p:nvPr/>
        </p:nvSpPr>
        <p:spPr>
          <a:xfrm rot="16200000">
            <a:off x="468757" y="4423217"/>
            <a:ext cx="1971875" cy="1997270"/>
          </a:xfrm>
          <a:prstGeom prst="blockArc">
            <a:avLst>
              <a:gd name="adj1" fmla="val 10800000"/>
              <a:gd name="adj2" fmla="val 36792"/>
              <a:gd name="adj3" fmla="val 8120"/>
            </a:avLst>
          </a:prstGeom>
          <a:solidFill>
            <a:srgbClr val="101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89" name="Rectangle 88">
            <a:extLst>
              <a:ext uri="{FF2B5EF4-FFF2-40B4-BE49-F238E27FC236}">
                <a16:creationId xmlns:a16="http://schemas.microsoft.com/office/drawing/2014/main" id="{48E5203D-2E77-4536-B781-AFCF2431E5DA}"/>
              </a:ext>
            </a:extLst>
          </p:cNvPr>
          <p:cNvSpPr/>
          <p:nvPr/>
        </p:nvSpPr>
        <p:spPr>
          <a:xfrm>
            <a:off x="1454695" y="6245316"/>
            <a:ext cx="8218810" cy="162474"/>
          </a:xfrm>
          <a:prstGeom prst="rect">
            <a:avLst/>
          </a:prstGeom>
          <a:solidFill>
            <a:srgbClr val="101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88" name="Rectangle 87">
            <a:extLst>
              <a:ext uri="{FF2B5EF4-FFF2-40B4-BE49-F238E27FC236}">
                <a16:creationId xmlns:a16="http://schemas.microsoft.com/office/drawing/2014/main" id="{2A40F2CE-CBC2-4BEE-A9AA-9412F2CDFC0E}"/>
              </a:ext>
            </a:extLst>
          </p:cNvPr>
          <p:cNvSpPr/>
          <p:nvPr/>
        </p:nvSpPr>
        <p:spPr>
          <a:xfrm>
            <a:off x="1464845" y="4435918"/>
            <a:ext cx="9403179" cy="162474"/>
          </a:xfrm>
          <a:prstGeom prst="rect">
            <a:avLst/>
          </a:prstGeom>
          <a:solidFill>
            <a:srgbClr val="101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000"/>
            <a:endParaRPr lang="en-GB" sz="1600" dirty="0">
              <a:solidFill>
                <a:schemeClr val="bg1"/>
              </a:solidFill>
            </a:endParaRPr>
          </a:p>
        </p:txBody>
      </p:sp>
      <p:sp>
        <p:nvSpPr>
          <p:cNvPr id="63" name="TextBox 62">
            <a:extLst>
              <a:ext uri="{FF2B5EF4-FFF2-40B4-BE49-F238E27FC236}">
                <a16:creationId xmlns:a16="http://schemas.microsoft.com/office/drawing/2014/main" id="{CBCAFC51-73E1-4A0F-933C-903326D0F645}"/>
              </a:ext>
            </a:extLst>
          </p:cNvPr>
          <p:cNvSpPr txBox="1"/>
          <p:nvPr/>
        </p:nvSpPr>
        <p:spPr>
          <a:xfrm>
            <a:off x="1670809" y="4441438"/>
            <a:ext cx="672182" cy="138499"/>
          </a:xfrm>
          <a:prstGeom prst="rect">
            <a:avLst/>
          </a:prstGeom>
          <a:solidFill>
            <a:srgbClr val="10123C"/>
          </a:solidFill>
          <a:ln>
            <a:noFill/>
          </a:ln>
        </p:spPr>
        <p:txBody>
          <a:bodyPr wrap="square" lIns="0" tIns="0" rIns="0" bIns="0" rtlCol="0">
            <a:spAutoFit/>
          </a:bodyPr>
          <a:lstStyle/>
          <a:p>
            <a:pPr algn="ctr"/>
            <a:r>
              <a:rPr lang="pl-PL" sz="900" dirty="0">
                <a:solidFill>
                  <a:schemeClr val="bg1"/>
                </a:solidFill>
              </a:rPr>
              <a:t>2016</a:t>
            </a:r>
            <a:endParaRPr lang="en-GB" sz="900" dirty="0">
              <a:solidFill>
                <a:schemeClr val="bg1"/>
              </a:solidFill>
            </a:endParaRPr>
          </a:p>
        </p:txBody>
      </p:sp>
      <p:sp>
        <p:nvSpPr>
          <p:cNvPr id="138" name="Rectangle: Rounded Corners 137">
            <a:extLst>
              <a:ext uri="{FF2B5EF4-FFF2-40B4-BE49-F238E27FC236}">
                <a16:creationId xmlns:a16="http://schemas.microsoft.com/office/drawing/2014/main" id="{AAF7389B-F938-4D75-8857-7A5D2A08AD6D}"/>
              </a:ext>
            </a:extLst>
          </p:cNvPr>
          <p:cNvSpPr/>
          <p:nvPr/>
        </p:nvSpPr>
        <p:spPr>
          <a:xfrm>
            <a:off x="9638087" y="1585394"/>
            <a:ext cx="2235607" cy="1078555"/>
          </a:xfrm>
          <a:prstGeom prst="roundRect">
            <a:avLst>
              <a:gd name="adj" fmla="val 6564"/>
            </a:avLst>
          </a:prstGeom>
          <a:solidFill>
            <a:srgbClr val="F6F6F6"/>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Incorporation of Enigma in the COMP Capital Group. </a:t>
            </a:r>
          </a:p>
          <a:p>
            <a:pPr marL="18000" indent="-108000" algn="ctr">
              <a:buFont typeface="Arial" panose="020B0604020202020204" pitchFamily="34" charset="0"/>
              <a:buChar char="•"/>
            </a:pPr>
            <a:endParaRPr lang="en-GB" sz="800" dirty="0">
              <a:solidFill>
                <a:schemeClr val="tx1"/>
              </a:solidFill>
            </a:endParaRPr>
          </a:p>
          <a:p>
            <a:pPr marL="18000" indent="-108000" algn="ctr">
              <a:buFont typeface="Arial" panose="020B0604020202020204" pitchFamily="34" charset="0"/>
              <a:buChar char="•"/>
            </a:pPr>
            <a:r>
              <a:rPr lang="en-GB" sz="800" dirty="0">
                <a:solidFill>
                  <a:schemeClr val="tx1"/>
                </a:solidFill>
              </a:rPr>
              <a:t>Establishment of Safe Technologies and commencement of the creation of the CenCert Qualified Certification Centre.</a:t>
            </a:r>
          </a:p>
          <a:p>
            <a:pPr marL="18000" indent="-108000" algn="ctr">
              <a:buFont typeface="Arial" panose="020B0604020202020204" pitchFamily="34" charset="0"/>
              <a:buChar char="•"/>
            </a:pPr>
            <a:r>
              <a:rPr lang="en-GB" sz="800" dirty="0">
                <a:solidFill>
                  <a:schemeClr val="tx1"/>
                </a:solidFill>
              </a:rPr>
              <a:t>Start-up of new production lines: </a:t>
            </a:r>
            <a:r>
              <a:rPr lang="en-GB" sz="800" b="1" dirty="0">
                <a:solidFill>
                  <a:schemeClr val="tx1"/>
                </a:solidFill>
              </a:rPr>
              <a:t>CompCrypt encryptor, Eta, VPN</a:t>
            </a:r>
            <a:r>
              <a:rPr lang="en-GB" sz="800" dirty="0">
                <a:solidFill>
                  <a:schemeClr val="tx1"/>
                </a:solidFill>
              </a:rPr>
              <a:t>.</a:t>
            </a:r>
          </a:p>
        </p:txBody>
      </p:sp>
      <p:sp>
        <p:nvSpPr>
          <p:cNvPr id="87" name="Rectangle 86">
            <a:extLst>
              <a:ext uri="{FF2B5EF4-FFF2-40B4-BE49-F238E27FC236}">
                <a16:creationId xmlns:a16="http://schemas.microsoft.com/office/drawing/2014/main" id="{3501643E-293E-4626-88F8-858F0DBB3E42}"/>
              </a:ext>
            </a:extLst>
          </p:cNvPr>
          <p:cNvSpPr/>
          <p:nvPr/>
        </p:nvSpPr>
        <p:spPr>
          <a:xfrm>
            <a:off x="338514" y="2716691"/>
            <a:ext cx="10554912" cy="162474"/>
          </a:xfrm>
          <a:prstGeom prst="rect">
            <a:avLst/>
          </a:prstGeom>
          <a:solidFill>
            <a:srgbClr val="101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000"/>
            <a:endParaRPr lang="en-GB" sz="1600" dirty="0">
              <a:solidFill>
                <a:schemeClr val="bg1"/>
              </a:solidFill>
            </a:endParaRPr>
          </a:p>
        </p:txBody>
      </p:sp>
      <p:sp>
        <p:nvSpPr>
          <p:cNvPr id="95" name="Block Arc 94">
            <a:extLst>
              <a:ext uri="{FF2B5EF4-FFF2-40B4-BE49-F238E27FC236}">
                <a16:creationId xmlns:a16="http://schemas.microsoft.com/office/drawing/2014/main" id="{76F558FF-223F-46DF-AD31-3763BADDE881}"/>
              </a:ext>
            </a:extLst>
          </p:cNvPr>
          <p:cNvSpPr/>
          <p:nvPr/>
        </p:nvSpPr>
        <p:spPr>
          <a:xfrm rot="5400000">
            <a:off x="9934208" y="2658909"/>
            <a:ext cx="1881701" cy="1997270"/>
          </a:xfrm>
          <a:prstGeom prst="blockArc">
            <a:avLst>
              <a:gd name="adj1" fmla="val 10800000"/>
              <a:gd name="adj2" fmla="val 53932"/>
              <a:gd name="adj3" fmla="val 8522"/>
            </a:avLst>
          </a:prstGeom>
          <a:solidFill>
            <a:srgbClr val="101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6" name="Arrow: Pentagon 95">
            <a:extLst>
              <a:ext uri="{FF2B5EF4-FFF2-40B4-BE49-F238E27FC236}">
                <a16:creationId xmlns:a16="http://schemas.microsoft.com/office/drawing/2014/main" id="{6D110442-81C8-49B5-AFEE-C8BFB05DDF0A}"/>
              </a:ext>
            </a:extLst>
          </p:cNvPr>
          <p:cNvSpPr/>
          <p:nvPr/>
        </p:nvSpPr>
        <p:spPr>
          <a:xfrm>
            <a:off x="9518112" y="6245316"/>
            <a:ext cx="583406" cy="162474"/>
          </a:xfrm>
          <a:prstGeom prst="homePlate">
            <a:avLst>
              <a:gd name="adj" fmla="val 105694"/>
            </a:avLst>
          </a:prstGeom>
          <a:solidFill>
            <a:srgbClr val="101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97" name="Rectangle: Rounded Corners 96">
            <a:extLst>
              <a:ext uri="{FF2B5EF4-FFF2-40B4-BE49-F238E27FC236}">
                <a16:creationId xmlns:a16="http://schemas.microsoft.com/office/drawing/2014/main" id="{4AA12EB8-CBCB-46EE-9688-090408CB2C13}"/>
              </a:ext>
            </a:extLst>
          </p:cNvPr>
          <p:cNvSpPr/>
          <p:nvPr/>
        </p:nvSpPr>
        <p:spPr>
          <a:xfrm>
            <a:off x="334963" y="1585395"/>
            <a:ext cx="934247" cy="1078555"/>
          </a:xfrm>
          <a:prstGeom prst="roundRect">
            <a:avLst>
              <a:gd name="adj" fmla="val 12299"/>
            </a:avLst>
          </a:prstGeom>
          <a:solidFill>
            <a:srgbClr val="F6F6F6"/>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Establishment of Enigma Information Security Systems s.c.</a:t>
            </a:r>
          </a:p>
        </p:txBody>
      </p:sp>
      <p:sp>
        <p:nvSpPr>
          <p:cNvPr id="129" name="Rectangle: Rounded Corners 128">
            <a:extLst>
              <a:ext uri="{FF2B5EF4-FFF2-40B4-BE49-F238E27FC236}">
                <a16:creationId xmlns:a16="http://schemas.microsoft.com/office/drawing/2014/main" id="{D25D60ED-4AA7-419C-940F-C4A6F571BE07}"/>
              </a:ext>
            </a:extLst>
          </p:cNvPr>
          <p:cNvSpPr/>
          <p:nvPr/>
        </p:nvSpPr>
        <p:spPr>
          <a:xfrm>
            <a:off x="1324151" y="1585394"/>
            <a:ext cx="728600" cy="1078555"/>
          </a:xfrm>
          <a:prstGeom prst="roundRect">
            <a:avLst>
              <a:gd name="adj" fmla="val 10760"/>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Implementation of the first secure e-mail system for NASK.</a:t>
            </a:r>
          </a:p>
        </p:txBody>
      </p:sp>
      <p:sp>
        <p:nvSpPr>
          <p:cNvPr id="130" name="Rectangle: Rounded Corners 129">
            <a:extLst>
              <a:ext uri="{FF2B5EF4-FFF2-40B4-BE49-F238E27FC236}">
                <a16:creationId xmlns:a16="http://schemas.microsoft.com/office/drawing/2014/main" id="{0642CB63-EB0D-48B1-9A30-51A6E47E9706}"/>
              </a:ext>
            </a:extLst>
          </p:cNvPr>
          <p:cNvSpPr/>
          <p:nvPr/>
        </p:nvSpPr>
        <p:spPr>
          <a:xfrm>
            <a:off x="2122026" y="1585394"/>
            <a:ext cx="841333" cy="1078555"/>
          </a:xfrm>
          <a:prstGeom prst="roundRect">
            <a:avLst>
              <a:gd name="adj" fmla="val 8398"/>
            </a:avLst>
          </a:prstGeom>
          <a:solidFill>
            <a:srgbClr val="F6F6F6"/>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Change of the company’s legal status into </a:t>
            </a:r>
            <a:r>
              <a:rPr lang="en-GB" sz="800" b="1" dirty="0">
                <a:solidFill>
                  <a:schemeClr val="tx1"/>
                </a:solidFill>
              </a:rPr>
              <a:t>Enigma Information Security Systems Sp. z o.o.</a:t>
            </a:r>
          </a:p>
        </p:txBody>
      </p:sp>
      <p:sp>
        <p:nvSpPr>
          <p:cNvPr id="131" name="Rectangle: Rounded Corners 130">
            <a:extLst>
              <a:ext uri="{FF2B5EF4-FFF2-40B4-BE49-F238E27FC236}">
                <a16:creationId xmlns:a16="http://schemas.microsoft.com/office/drawing/2014/main" id="{885D718A-0312-441C-93FC-0925412BDEAE}"/>
              </a:ext>
            </a:extLst>
          </p:cNvPr>
          <p:cNvSpPr/>
          <p:nvPr/>
        </p:nvSpPr>
        <p:spPr>
          <a:xfrm>
            <a:off x="3018701" y="1585394"/>
            <a:ext cx="1111741" cy="1078555"/>
          </a:xfrm>
          <a:prstGeom prst="roundRect">
            <a:avLst>
              <a:gd name="adj" fmla="val 7910"/>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Development and implementation of the </a:t>
            </a:r>
            <a:r>
              <a:rPr lang="en-GB" sz="800" b="1" dirty="0">
                <a:solidFill>
                  <a:schemeClr val="tx1"/>
                </a:solidFill>
              </a:rPr>
              <a:t>NBP-HEART </a:t>
            </a:r>
            <a:r>
              <a:rPr lang="en-GB" sz="800" dirty="0">
                <a:solidFill>
                  <a:schemeClr val="tx1"/>
                </a:solidFill>
              </a:rPr>
              <a:t>software in the interbank </a:t>
            </a:r>
            <a:r>
              <a:rPr lang="en-GB" sz="800" b="1" dirty="0">
                <a:solidFill>
                  <a:schemeClr val="tx1"/>
                </a:solidFill>
              </a:rPr>
              <a:t>large-value settlement system in the National Bank of Poland</a:t>
            </a:r>
            <a:r>
              <a:rPr lang="en-GB" sz="800" dirty="0">
                <a:solidFill>
                  <a:schemeClr val="tx1"/>
                </a:solidFill>
              </a:rPr>
              <a:t>.</a:t>
            </a:r>
          </a:p>
        </p:txBody>
      </p:sp>
      <p:sp>
        <p:nvSpPr>
          <p:cNvPr id="132" name="Rectangle: Rounded Corners 131">
            <a:extLst>
              <a:ext uri="{FF2B5EF4-FFF2-40B4-BE49-F238E27FC236}">
                <a16:creationId xmlns:a16="http://schemas.microsoft.com/office/drawing/2014/main" id="{194DE752-0F3D-446B-B001-78CA1DE8907F}"/>
              </a:ext>
            </a:extLst>
          </p:cNvPr>
          <p:cNvSpPr/>
          <p:nvPr/>
        </p:nvSpPr>
        <p:spPr>
          <a:xfrm>
            <a:off x="4185785" y="1585394"/>
            <a:ext cx="1028850" cy="1078555"/>
          </a:xfrm>
          <a:prstGeom prst="roundRect">
            <a:avLst>
              <a:gd name="adj" fmla="val 9819"/>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First edition of the ongoing ENIGMA National Cryptographic Conference.</a:t>
            </a:r>
          </a:p>
        </p:txBody>
      </p:sp>
      <p:sp>
        <p:nvSpPr>
          <p:cNvPr id="133" name="Rectangle: Rounded Corners 132">
            <a:extLst>
              <a:ext uri="{FF2B5EF4-FFF2-40B4-BE49-F238E27FC236}">
                <a16:creationId xmlns:a16="http://schemas.microsoft.com/office/drawing/2014/main" id="{FACF7AEB-211F-4C14-AF3F-23A31355CCB9}"/>
              </a:ext>
            </a:extLst>
          </p:cNvPr>
          <p:cNvSpPr/>
          <p:nvPr/>
        </p:nvSpPr>
        <p:spPr>
          <a:xfrm>
            <a:off x="5282821" y="1585394"/>
            <a:ext cx="1625484" cy="1078555"/>
          </a:xfrm>
          <a:prstGeom prst="roundRect">
            <a:avLst>
              <a:gd name="adj" fmla="val 7910"/>
            </a:avLst>
          </a:prstGeom>
          <a:solidFill>
            <a:srgbClr val="F6F6F6"/>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Establishment of Pacomp as a design and production base for encryption devices.</a:t>
            </a:r>
          </a:p>
          <a:p>
            <a:pPr algn="ctr"/>
            <a:endParaRPr lang="en-GB" sz="600" dirty="0">
              <a:solidFill>
                <a:schemeClr val="tx1"/>
              </a:solidFill>
            </a:endParaRPr>
          </a:p>
          <a:p>
            <a:pPr algn="ctr"/>
            <a:endParaRPr lang="en-GB" sz="600" dirty="0">
              <a:solidFill>
                <a:schemeClr val="tx1"/>
              </a:solidFill>
            </a:endParaRPr>
          </a:p>
          <a:p>
            <a:pPr marL="18000" indent="-108000" algn="ctr">
              <a:buFont typeface="Arial" panose="020B0604020202020204" pitchFamily="34" charset="0"/>
              <a:buChar char="•"/>
            </a:pPr>
            <a:r>
              <a:rPr lang="en-GB" sz="800" b="1" dirty="0">
                <a:solidFill>
                  <a:schemeClr val="tx1"/>
                </a:solidFill>
              </a:rPr>
              <a:t>Development of four lines of CompCrypt cryptographic products</a:t>
            </a:r>
            <a:r>
              <a:rPr lang="en-GB" sz="800" dirty="0">
                <a:solidFill>
                  <a:schemeClr val="tx1"/>
                </a:solidFill>
              </a:rPr>
              <a:t>: Alfa, Gamma, Ro, DeltaGamma, Ro, Delta</a:t>
            </a:r>
          </a:p>
        </p:txBody>
      </p:sp>
      <p:sp>
        <p:nvSpPr>
          <p:cNvPr id="134" name="Rectangle: Rounded Corners 133">
            <a:extLst>
              <a:ext uri="{FF2B5EF4-FFF2-40B4-BE49-F238E27FC236}">
                <a16:creationId xmlns:a16="http://schemas.microsoft.com/office/drawing/2014/main" id="{F118FE26-56D3-4C57-9576-086F545120E4}"/>
              </a:ext>
            </a:extLst>
          </p:cNvPr>
          <p:cNvSpPr/>
          <p:nvPr/>
        </p:nvSpPr>
        <p:spPr>
          <a:xfrm>
            <a:off x="7006275" y="1585394"/>
            <a:ext cx="1111353" cy="1078555"/>
          </a:xfrm>
          <a:prstGeom prst="roundRect">
            <a:avLst/>
          </a:prstGeom>
          <a:solidFill>
            <a:srgbClr val="F6F6F6"/>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Establishment of M2Net.</a:t>
            </a:r>
          </a:p>
        </p:txBody>
      </p:sp>
      <p:sp>
        <p:nvSpPr>
          <p:cNvPr id="137" name="Rectangle: Rounded Corners 136">
            <a:extLst>
              <a:ext uri="{FF2B5EF4-FFF2-40B4-BE49-F238E27FC236}">
                <a16:creationId xmlns:a16="http://schemas.microsoft.com/office/drawing/2014/main" id="{79879A69-5FDE-446F-9FAA-472D3EB3712B}"/>
              </a:ext>
            </a:extLst>
          </p:cNvPr>
          <p:cNvSpPr/>
          <p:nvPr/>
        </p:nvSpPr>
        <p:spPr>
          <a:xfrm>
            <a:off x="8255279" y="1585394"/>
            <a:ext cx="1294877" cy="1078555"/>
          </a:xfrm>
          <a:prstGeom prst="roundRect">
            <a:avLst>
              <a:gd name="adj" fmla="val 8268"/>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Establishment of the CEPiK (Central Vehicles and Drivers Register) security subsystem</a:t>
            </a:r>
          </a:p>
          <a:p>
            <a:pPr marL="18000" indent="-108000" algn="ctr">
              <a:buFont typeface="Arial" panose="020B0604020202020204" pitchFamily="34" charset="0"/>
              <a:buChar char="•"/>
            </a:pPr>
            <a:r>
              <a:rPr lang="en-GB" sz="800" dirty="0">
                <a:solidFill>
                  <a:schemeClr val="tx1"/>
                </a:solidFill>
              </a:rPr>
              <a:t>Development of a new version of the Delta encryptor.</a:t>
            </a:r>
          </a:p>
        </p:txBody>
      </p:sp>
      <p:sp>
        <p:nvSpPr>
          <p:cNvPr id="140" name="Rectangle: Rounded Corners 139">
            <a:extLst>
              <a:ext uri="{FF2B5EF4-FFF2-40B4-BE49-F238E27FC236}">
                <a16:creationId xmlns:a16="http://schemas.microsoft.com/office/drawing/2014/main" id="{A4349A4B-576A-45F4-A978-F9FF5C08327A}"/>
              </a:ext>
            </a:extLst>
          </p:cNvPr>
          <p:cNvSpPr/>
          <p:nvPr/>
        </p:nvSpPr>
        <p:spPr>
          <a:xfrm>
            <a:off x="10921482" y="2952588"/>
            <a:ext cx="935556" cy="1411652"/>
          </a:xfrm>
          <a:prstGeom prst="roundRect">
            <a:avLst>
              <a:gd name="adj" fmla="val 10389"/>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Launch of the Secure User Authentication identity management system for the </a:t>
            </a:r>
            <a:r>
              <a:rPr lang="en-GB" sz="800" b="1" dirty="0">
                <a:solidFill>
                  <a:schemeClr val="tx1"/>
                </a:solidFill>
              </a:rPr>
              <a:t>Polish National Police</a:t>
            </a:r>
            <a:r>
              <a:rPr lang="en-GB" sz="800" dirty="0">
                <a:solidFill>
                  <a:schemeClr val="tx1"/>
                </a:solidFill>
              </a:rPr>
              <a:t>.</a:t>
            </a:r>
          </a:p>
          <a:p>
            <a:pPr marL="18000" indent="-108000" algn="ctr">
              <a:buFont typeface="Arial" panose="020B0604020202020204" pitchFamily="34" charset="0"/>
              <a:buChar char="•"/>
            </a:pPr>
            <a:r>
              <a:rPr lang="en-GB" sz="800" b="1" dirty="0">
                <a:solidFill>
                  <a:schemeClr val="tx1"/>
                </a:solidFill>
              </a:rPr>
              <a:t>Development of the Kryptomail</a:t>
            </a:r>
          </a:p>
        </p:txBody>
      </p:sp>
      <p:sp>
        <p:nvSpPr>
          <p:cNvPr id="142" name="Rectangle: Rounded Corners 141">
            <a:extLst>
              <a:ext uri="{FF2B5EF4-FFF2-40B4-BE49-F238E27FC236}">
                <a16:creationId xmlns:a16="http://schemas.microsoft.com/office/drawing/2014/main" id="{A687E50D-DDA1-4E17-AB42-1777BF26A046}"/>
              </a:ext>
            </a:extLst>
          </p:cNvPr>
          <p:cNvSpPr/>
          <p:nvPr/>
        </p:nvSpPr>
        <p:spPr>
          <a:xfrm>
            <a:off x="9391333" y="2952588"/>
            <a:ext cx="1466494" cy="1411652"/>
          </a:xfrm>
          <a:prstGeom prst="roundRect">
            <a:avLst>
              <a:gd name="adj" fmla="val 7776"/>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Design and implementation of the biggest </a:t>
            </a:r>
            <a:r>
              <a:rPr lang="en-GB" sz="800" b="1" dirty="0">
                <a:solidFill>
                  <a:schemeClr val="tx1"/>
                </a:solidFill>
              </a:rPr>
              <a:t>Electronic Monitoring System (SDE) </a:t>
            </a:r>
            <a:r>
              <a:rPr lang="en-GB" sz="800" dirty="0">
                <a:solidFill>
                  <a:schemeClr val="tx1"/>
                </a:solidFill>
              </a:rPr>
              <a:t>in the East-Central Europe.</a:t>
            </a:r>
          </a:p>
          <a:p>
            <a:pPr marL="18000" indent="-108000" algn="ctr">
              <a:buFont typeface="Arial" panose="020B0604020202020204" pitchFamily="34" charset="0"/>
              <a:buChar char="•"/>
            </a:pPr>
            <a:r>
              <a:rPr lang="en-GB" sz="800" dirty="0">
                <a:solidFill>
                  <a:schemeClr val="tx1"/>
                </a:solidFill>
              </a:rPr>
              <a:t>Entry of the CenCert Certification Centre in the Register of Qualified Entities and commencement of the provision of electronic signature services.</a:t>
            </a:r>
          </a:p>
        </p:txBody>
      </p:sp>
      <p:sp>
        <p:nvSpPr>
          <p:cNvPr id="143" name="Rectangle: Rounded Corners 142">
            <a:extLst>
              <a:ext uri="{FF2B5EF4-FFF2-40B4-BE49-F238E27FC236}">
                <a16:creationId xmlns:a16="http://schemas.microsoft.com/office/drawing/2014/main" id="{BB1D2B95-3447-4099-B0CB-8464F4E60997}"/>
              </a:ext>
            </a:extLst>
          </p:cNvPr>
          <p:cNvSpPr/>
          <p:nvPr/>
        </p:nvSpPr>
        <p:spPr>
          <a:xfrm>
            <a:off x="8002659" y="2952588"/>
            <a:ext cx="1304214" cy="1411652"/>
          </a:xfrm>
          <a:prstGeom prst="roundRect">
            <a:avLst>
              <a:gd name="adj" fmla="val 7776"/>
            </a:avLst>
          </a:prstGeom>
          <a:solidFill>
            <a:srgbClr val="F6F6F6"/>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Incorporation of the company M2Net into the structure of Enigma.</a:t>
            </a:r>
          </a:p>
          <a:p>
            <a:pPr marL="18000" indent="-108000" algn="ctr">
              <a:buFont typeface="Arial" panose="020B0604020202020204" pitchFamily="34" charset="0"/>
              <a:buChar char="•"/>
            </a:pPr>
            <a:r>
              <a:rPr lang="en-GB" sz="800" dirty="0">
                <a:solidFill>
                  <a:schemeClr val="tx1"/>
                </a:solidFill>
              </a:rPr>
              <a:t>Implementation of </a:t>
            </a:r>
            <a:r>
              <a:rPr lang="en-GB" sz="800" b="1" dirty="0">
                <a:solidFill>
                  <a:schemeClr val="tx1"/>
                </a:solidFill>
              </a:rPr>
              <a:t>electronic dactyloscopy stations</a:t>
            </a:r>
            <a:r>
              <a:rPr lang="en-GB" sz="800" dirty="0">
                <a:solidFill>
                  <a:schemeClr val="tx1"/>
                </a:solidFill>
              </a:rPr>
              <a:t> for the Polish National Police.</a:t>
            </a:r>
            <a:endParaRPr lang="pl-PL" sz="800" dirty="0">
              <a:solidFill>
                <a:schemeClr val="tx1"/>
              </a:solidFill>
            </a:endParaRPr>
          </a:p>
          <a:p>
            <a:pPr marL="18000" indent="-108000" algn="ctr">
              <a:buFont typeface="Arial" panose="020B0604020202020204" pitchFamily="34" charset="0"/>
              <a:buChar char="•"/>
            </a:pPr>
            <a:r>
              <a:rPr lang="en-GB" sz="800" dirty="0">
                <a:solidFill>
                  <a:schemeClr val="tx1"/>
                </a:solidFill>
              </a:rPr>
              <a:t>Establishment of the </a:t>
            </a:r>
            <a:r>
              <a:rPr lang="en-GB" sz="800" b="1" dirty="0">
                <a:solidFill>
                  <a:schemeClr val="tx1"/>
                </a:solidFill>
              </a:rPr>
              <a:t>e-Passport system in Lithuania</a:t>
            </a:r>
          </a:p>
        </p:txBody>
      </p:sp>
      <p:sp>
        <p:nvSpPr>
          <p:cNvPr id="144" name="Rectangle: Rounded Corners 143">
            <a:extLst>
              <a:ext uri="{FF2B5EF4-FFF2-40B4-BE49-F238E27FC236}">
                <a16:creationId xmlns:a16="http://schemas.microsoft.com/office/drawing/2014/main" id="{098114EF-42F0-4CD7-8ACC-D083A94DFE2B}"/>
              </a:ext>
            </a:extLst>
          </p:cNvPr>
          <p:cNvSpPr/>
          <p:nvPr/>
        </p:nvSpPr>
        <p:spPr>
          <a:xfrm>
            <a:off x="5668472" y="2952588"/>
            <a:ext cx="2257582" cy="1411652"/>
          </a:xfrm>
          <a:prstGeom prst="roundRect">
            <a:avLst>
              <a:gd name="adj" fmla="val 5755"/>
            </a:avLst>
          </a:prstGeom>
          <a:solidFill>
            <a:srgbClr val="F6F6F6"/>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pl-PL" sz="800" dirty="0">
                <a:solidFill>
                  <a:schemeClr val="tx1"/>
                </a:solidFill>
              </a:rPr>
              <a:t>I</a:t>
            </a:r>
            <a:r>
              <a:rPr lang="en-GB" sz="800" dirty="0">
                <a:solidFill>
                  <a:schemeClr val="tx1"/>
                </a:solidFill>
              </a:rPr>
              <a:t>ncorporation of the company Safe Technologies into the structure of Enigma.</a:t>
            </a:r>
          </a:p>
          <a:p>
            <a:pPr marL="18000" indent="-108000" algn="ctr">
              <a:buFont typeface="Arial" panose="020B0604020202020204" pitchFamily="34" charset="0"/>
              <a:buChar char="•"/>
            </a:pPr>
            <a:r>
              <a:rPr lang="en-GB" sz="800" dirty="0">
                <a:solidFill>
                  <a:schemeClr val="tx1"/>
                </a:solidFill>
              </a:rPr>
              <a:t>Implementation of </a:t>
            </a:r>
            <a:r>
              <a:rPr lang="en-GB" sz="800" b="1" dirty="0">
                <a:solidFill>
                  <a:schemeClr val="tx1"/>
                </a:solidFill>
              </a:rPr>
              <a:t>IT system for the Europol National Unit</a:t>
            </a:r>
            <a:r>
              <a:rPr lang="en-GB" sz="800" dirty="0">
                <a:solidFill>
                  <a:schemeClr val="tx1"/>
                </a:solidFill>
              </a:rPr>
              <a:t>, offering the possibility of processing classified information.</a:t>
            </a:r>
          </a:p>
          <a:p>
            <a:pPr marL="18000" indent="-108000" algn="ctr">
              <a:buFont typeface="Arial" panose="020B0604020202020204" pitchFamily="34" charset="0"/>
              <a:buChar char="•"/>
            </a:pPr>
            <a:r>
              <a:rPr lang="en-GB" sz="800" dirty="0">
                <a:solidFill>
                  <a:schemeClr val="tx1"/>
                </a:solidFill>
              </a:rPr>
              <a:t>Design and implementation of the </a:t>
            </a:r>
            <a:r>
              <a:rPr lang="en-GB" sz="800" b="1" dirty="0">
                <a:solidFill>
                  <a:schemeClr val="tx1"/>
                </a:solidFill>
              </a:rPr>
              <a:t>biggest Digital Archives in Poland</a:t>
            </a:r>
            <a:r>
              <a:rPr lang="en-GB" sz="800" dirty="0">
                <a:solidFill>
                  <a:schemeClr val="tx1"/>
                </a:solidFill>
              </a:rPr>
              <a:t> for the Institute of National Remembrance</a:t>
            </a:r>
          </a:p>
          <a:p>
            <a:pPr marL="18000" indent="-108000" algn="ctr">
              <a:buFont typeface="Arial" panose="020B0604020202020204" pitchFamily="34" charset="0"/>
              <a:buChar char="•"/>
            </a:pPr>
            <a:r>
              <a:rPr lang="en-GB" sz="800" dirty="0">
                <a:solidFill>
                  <a:schemeClr val="tx1"/>
                </a:solidFill>
              </a:rPr>
              <a:t>Establishment of a secure restricted and confidential communication subsystem for the </a:t>
            </a:r>
            <a:r>
              <a:rPr lang="en-GB" sz="800" b="1" dirty="0">
                <a:solidFill>
                  <a:schemeClr val="tx1"/>
                </a:solidFill>
              </a:rPr>
              <a:t>Coastal Missile Squadron NDR I</a:t>
            </a:r>
          </a:p>
        </p:txBody>
      </p:sp>
      <p:sp>
        <p:nvSpPr>
          <p:cNvPr id="146" name="Rectangle: Rounded Corners 145">
            <a:extLst>
              <a:ext uri="{FF2B5EF4-FFF2-40B4-BE49-F238E27FC236}">
                <a16:creationId xmlns:a16="http://schemas.microsoft.com/office/drawing/2014/main" id="{0D993B1C-B8EE-42E8-9ADD-F5B60113CEA5}"/>
              </a:ext>
            </a:extLst>
          </p:cNvPr>
          <p:cNvSpPr/>
          <p:nvPr/>
        </p:nvSpPr>
        <p:spPr>
          <a:xfrm>
            <a:off x="3921731" y="2952588"/>
            <a:ext cx="1685784" cy="1411652"/>
          </a:xfrm>
          <a:prstGeom prst="roundRect">
            <a:avLst>
              <a:gd name="adj" fmla="val 5539"/>
            </a:avLst>
          </a:prstGeom>
          <a:solidFill>
            <a:srgbClr val="F6F6F6"/>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Incorporation of the company Pacomp into the structure of Enigma.</a:t>
            </a:r>
          </a:p>
          <a:p>
            <a:pPr marL="18000" indent="-108000" algn="ctr">
              <a:buFont typeface="Arial" panose="020B0604020202020204" pitchFamily="34" charset="0"/>
              <a:buChar char="•"/>
            </a:pPr>
            <a:r>
              <a:rPr lang="en-GB" sz="800" b="1" dirty="0">
                <a:solidFill>
                  <a:schemeClr val="tx1"/>
                </a:solidFill>
              </a:rPr>
              <a:t>BIO PKI project </a:t>
            </a:r>
            <a:r>
              <a:rPr lang="en-GB" sz="800" dirty="0">
                <a:solidFill>
                  <a:schemeClr val="tx1"/>
                </a:solidFill>
              </a:rPr>
              <a:t>– a system of bank customer authentication with the use of biometric finger vein patterns (cooperation with Hitachi).</a:t>
            </a:r>
          </a:p>
          <a:p>
            <a:pPr marL="18000" indent="-108000" algn="ctr">
              <a:buFont typeface="Arial" panose="020B0604020202020204" pitchFamily="34" charset="0"/>
              <a:buChar char="•"/>
            </a:pPr>
            <a:r>
              <a:rPr lang="en-GB" sz="800" dirty="0">
                <a:solidFill>
                  <a:schemeClr val="tx1"/>
                </a:solidFill>
              </a:rPr>
              <a:t>Certificate for the ETA-MIL 10P N7 device – the first VPN outdoor encryptor.</a:t>
            </a:r>
          </a:p>
        </p:txBody>
      </p:sp>
      <p:sp>
        <p:nvSpPr>
          <p:cNvPr id="147" name="Rectangle: Rounded Corners 146">
            <a:extLst>
              <a:ext uri="{FF2B5EF4-FFF2-40B4-BE49-F238E27FC236}">
                <a16:creationId xmlns:a16="http://schemas.microsoft.com/office/drawing/2014/main" id="{02131910-941A-4713-B77D-293C5E11B592}"/>
              </a:ext>
            </a:extLst>
          </p:cNvPr>
          <p:cNvSpPr/>
          <p:nvPr/>
        </p:nvSpPr>
        <p:spPr>
          <a:xfrm>
            <a:off x="2489577" y="2952588"/>
            <a:ext cx="1368031" cy="1411652"/>
          </a:xfrm>
          <a:prstGeom prst="roundRect">
            <a:avLst>
              <a:gd name="adj" fmla="val 6875"/>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Certificate for the Kryptomail system with regard to classified information processing up to the level “Restricted”.</a:t>
            </a:r>
          </a:p>
          <a:p>
            <a:pPr marL="18000" indent="-108000" algn="ctr">
              <a:buFont typeface="Arial" panose="020B0604020202020204" pitchFamily="34" charset="0"/>
              <a:buChar char="•"/>
            </a:pPr>
            <a:r>
              <a:rPr lang="en-GB" sz="800" b="1" dirty="0">
                <a:solidFill>
                  <a:schemeClr val="tx1"/>
                </a:solidFill>
              </a:rPr>
              <a:t>Certificate for </a:t>
            </a:r>
            <a:r>
              <a:rPr lang="en-GB" sz="800" dirty="0">
                <a:solidFill>
                  <a:schemeClr val="tx1"/>
                </a:solidFill>
              </a:rPr>
              <a:t>the ETA-MIL 10Z, 10Z ex, 10Z N7 </a:t>
            </a:r>
            <a:r>
              <a:rPr lang="en-GB" sz="800" b="1" dirty="0">
                <a:solidFill>
                  <a:schemeClr val="tx1"/>
                </a:solidFill>
              </a:rPr>
              <a:t>device for classified information processing up to the level “Restricted”.</a:t>
            </a:r>
          </a:p>
        </p:txBody>
      </p:sp>
      <p:sp>
        <p:nvSpPr>
          <p:cNvPr id="148" name="Rectangle: Rounded Corners 147">
            <a:extLst>
              <a:ext uri="{FF2B5EF4-FFF2-40B4-BE49-F238E27FC236}">
                <a16:creationId xmlns:a16="http://schemas.microsoft.com/office/drawing/2014/main" id="{8516153D-084C-43C3-B475-82D3C50B7117}"/>
              </a:ext>
            </a:extLst>
          </p:cNvPr>
          <p:cNvSpPr/>
          <p:nvPr/>
        </p:nvSpPr>
        <p:spPr>
          <a:xfrm>
            <a:off x="328627" y="2958782"/>
            <a:ext cx="2055745" cy="1428237"/>
          </a:xfrm>
          <a:prstGeom prst="roundRect">
            <a:avLst>
              <a:gd name="adj" fmla="val 9100"/>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Establishment of a system of access to classified resources of the National Crime Information Centre for the </a:t>
            </a:r>
            <a:r>
              <a:rPr lang="en-GB" sz="800" b="1" dirty="0">
                <a:solidFill>
                  <a:schemeClr val="tx1"/>
                </a:solidFill>
              </a:rPr>
              <a:t>Ministry of Finance</a:t>
            </a:r>
            <a:r>
              <a:rPr lang="en-GB" sz="800" dirty="0">
                <a:solidFill>
                  <a:schemeClr val="tx1"/>
                </a:solidFill>
              </a:rPr>
              <a:t>.</a:t>
            </a:r>
          </a:p>
          <a:p>
            <a:pPr marL="18000" indent="-108000" algn="ctr">
              <a:buFont typeface="Arial" panose="020B0604020202020204" pitchFamily="34" charset="0"/>
              <a:buChar char="•"/>
            </a:pPr>
            <a:r>
              <a:rPr lang="en-GB" sz="800" dirty="0">
                <a:solidFill>
                  <a:schemeClr val="tx1"/>
                </a:solidFill>
              </a:rPr>
              <a:t>Delivery of mobile carry-on terminals, enabling police officers in the field access to the </a:t>
            </a:r>
            <a:r>
              <a:rPr lang="en-GB" sz="800" b="1" dirty="0">
                <a:solidFill>
                  <a:schemeClr val="tx1"/>
                </a:solidFill>
              </a:rPr>
              <a:t>Police IT systems</a:t>
            </a:r>
            <a:r>
              <a:rPr lang="en-GB" sz="800" dirty="0">
                <a:solidFill>
                  <a:schemeClr val="tx1"/>
                </a:solidFill>
              </a:rPr>
              <a:t>.</a:t>
            </a:r>
          </a:p>
          <a:p>
            <a:pPr marL="18000" indent="-108000" algn="ctr">
              <a:buFont typeface="Arial" panose="020B0604020202020204" pitchFamily="34" charset="0"/>
              <a:buChar char="•"/>
            </a:pPr>
            <a:r>
              <a:rPr lang="en-GB" sz="800" dirty="0">
                <a:solidFill>
                  <a:schemeClr val="tx1"/>
                </a:solidFill>
              </a:rPr>
              <a:t>Participation in the project regarding the </a:t>
            </a:r>
            <a:r>
              <a:rPr lang="en-GB" sz="800" b="1" dirty="0">
                <a:solidFill>
                  <a:schemeClr val="tx1"/>
                </a:solidFill>
              </a:rPr>
              <a:t>ELIXIR 2 interbank settlement system</a:t>
            </a:r>
            <a:r>
              <a:rPr lang="en-GB" sz="800" dirty="0">
                <a:solidFill>
                  <a:schemeClr val="tx1"/>
                </a:solidFill>
              </a:rPr>
              <a:t> – delivery and maintenance of cryptographic devices.</a:t>
            </a:r>
          </a:p>
        </p:txBody>
      </p:sp>
      <p:sp>
        <p:nvSpPr>
          <p:cNvPr id="149" name="Rectangle: Rounded Corners 148">
            <a:extLst>
              <a:ext uri="{FF2B5EF4-FFF2-40B4-BE49-F238E27FC236}">
                <a16:creationId xmlns:a16="http://schemas.microsoft.com/office/drawing/2014/main" id="{BAF8FA32-0FB8-4538-87FF-F51E0F07B5FD}"/>
              </a:ext>
            </a:extLst>
          </p:cNvPr>
          <p:cNvSpPr/>
          <p:nvPr/>
        </p:nvSpPr>
        <p:spPr>
          <a:xfrm>
            <a:off x="325529" y="4697870"/>
            <a:ext cx="992424" cy="1440000"/>
          </a:xfrm>
          <a:prstGeom prst="roundRect">
            <a:avLst>
              <a:gd name="adj" fmla="val 5984"/>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The launch of </a:t>
            </a:r>
            <a:r>
              <a:rPr lang="en-GB" sz="800" b="1" dirty="0">
                <a:solidFill>
                  <a:schemeClr val="tx1"/>
                </a:solidFill>
              </a:rPr>
              <a:t>Vozilla – first municipal electric carsharing in Poland </a:t>
            </a:r>
            <a:r>
              <a:rPr lang="en-GB" sz="800" dirty="0">
                <a:solidFill>
                  <a:schemeClr val="tx1"/>
                </a:solidFill>
              </a:rPr>
              <a:t>– Wrocław.</a:t>
            </a:r>
          </a:p>
          <a:p>
            <a:pPr marL="18000" indent="-108000" algn="ctr">
              <a:buFont typeface="Arial" panose="020B0604020202020204" pitchFamily="34" charset="0"/>
              <a:buChar char="•"/>
            </a:pPr>
            <a:r>
              <a:rPr lang="en-GB" sz="800" dirty="0">
                <a:solidFill>
                  <a:schemeClr val="tx1"/>
                </a:solidFill>
              </a:rPr>
              <a:t>Improving the accessibility of </a:t>
            </a:r>
            <a:r>
              <a:rPr lang="en-GB" sz="800" b="1" dirty="0">
                <a:solidFill>
                  <a:schemeClr val="tx1"/>
                </a:solidFill>
              </a:rPr>
              <a:t>international systems at the Police Headquarters</a:t>
            </a:r>
            <a:r>
              <a:rPr lang="en-GB" sz="800" dirty="0">
                <a:solidFill>
                  <a:schemeClr val="tx1"/>
                </a:solidFill>
              </a:rPr>
              <a:t>.</a:t>
            </a:r>
          </a:p>
        </p:txBody>
      </p:sp>
      <p:sp>
        <p:nvSpPr>
          <p:cNvPr id="150" name="Rectangle: Rounded Corners 149">
            <a:extLst>
              <a:ext uri="{FF2B5EF4-FFF2-40B4-BE49-F238E27FC236}">
                <a16:creationId xmlns:a16="http://schemas.microsoft.com/office/drawing/2014/main" id="{3E34E287-79C8-4088-935B-972F125BC2D9}"/>
              </a:ext>
            </a:extLst>
          </p:cNvPr>
          <p:cNvSpPr/>
          <p:nvPr/>
        </p:nvSpPr>
        <p:spPr>
          <a:xfrm>
            <a:off x="1381342" y="4697870"/>
            <a:ext cx="1231709" cy="1440000"/>
          </a:xfrm>
          <a:prstGeom prst="roundRect">
            <a:avLst>
              <a:gd name="adj" fmla="val 8655"/>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Implementation of the </a:t>
            </a:r>
            <a:r>
              <a:rPr lang="en-GB" sz="800" b="1" dirty="0">
                <a:solidFill>
                  <a:schemeClr val="tx1"/>
                </a:solidFill>
              </a:rPr>
              <a:t>Electronic Surveillance System</a:t>
            </a:r>
            <a:r>
              <a:rPr lang="en-GB" sz="800" dirty="0">
                <a:solidFill>
                  <a:schemeClr val="tx1"/>
                </a:solidFill>
              </a:rPr>
              <a:t>.</a:t>
            </a:r>
          </a:p>
          <a:p>
            <a:pPr marL="18000" indent="-108000" algn="ctr">
              <a:buFont typeface="Arial" panose="020B0604020202020204" pitchFamily="34" charset="0"/>
              <a:buChar char="•"/>
            </a:pPr>
            <a:r>
              <a:rPr lang="en-GB" sz="800" dirty="0">
                <a:solidFill>
                  <a:schemeClr val="tx1"/>
                </a:solidFill>
              </a:rPr>
              <a:t>Supply and commissioning of the </a:t>
            </a:r>
            <a:r>
              <a:rPr lang="en-GB" sz="800" b="1" dirty="0">
                <a:solidFill>
                  <a:schemeClr val="tx1"/>
                </a:solidFill>
              </a:rPr>
              <a:t>body-worn camera system for Police</a:t>
            </a:r>
            <a:r>
              <a:rPr lang="en-GB" sz="800" dirty="0">
                <a:solidFill>
                  <a:schemeClr val="tx1"/>
                </a:solidFill>
              </a:rPr>
              <a:t>.</a:t>
            </a:r>
          </a:p>
          <a:p>
            <a:pPr marL="18000" indent="-108000" algn="ctr">
              <a:buFont typeface="Arial" panose="020B0604020202020204" pitchFamily="34" charset="0"/>
              <a:buChar char="•"/>
            </a:pPr>
            <a:r>
              <a:rPr lang="en-GB" sz="800" dirty="0">
                <a:solidFill>
                  <a:schemeClr val="tx1"/>
                </a:solidFill>
              </a:rPr>
              <a:t>Asylum identification system for foreigners – </a:t>
            </a:r>
            <a:r>
              <a:rPr lang="en-GB" sz="800" b="1" dirty="0">
                <a:solidFill>
                  <a:schemeClr val="tx1"/>
                </a:solidFill>
              </a:rPr>
              <a:t>dactyloscopy in the Border Guard</a:t>
            </a:r>
            <a:r>
              <a:rPr lang="en-GB" sz="800" dirty="0">
                <a:solidFill>
                  <a:schemeClr val="tx1"/>
                </a:solidFill>
              </a:rPr>
              <a:t>.</a:t>
            </a:r>
          </a:p>
        </p:txBody>
      </p:sp>
      <p:sp>
        <p:nvSpPr>
          <p:cNvPr id="151" name="Rectangle: Rounded Corners 150">
            <a:extLst>
              <a:ext uri="{FF2B5EF4-FFF2-40B4-BE49-F238E27FC236}">
                <a16:creationId xmlns:a16="http://schemas.microsoft.com/office/drawing/2014/main" id="{465D3477-7568-414F-8791-6597F6DF7776}"/>
              </a:ext>
            </a:extLst>
          </p:cNvPr>
          <p:cNvSpPr/>
          <p:nvPr/>
        </p:nvSpPr>
        <p:spPr>
          <a:xfrm>
            <a:off x="2672046" y="4697870"/>
            <a:ext cx="1615896" cy="1440000"/>
          </a:xfrm>
          <a:prstGeom prst="roundRect">
            <a:avLst>
              <a:gd name="adj" fmla="val 10658"/>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b="1" dirty="0">
                <a:solidFill>
                  <a:schemeClr val="tx1"/>
                </a:solidFill>
              </a:rPr>
              <a:t>Implementation of the Electronic Supervision System</a:t>
            </a:r>
            <a:r>
              <a:rPr lang="en-GB" sz="800" dirty="0">
                <a:solidFill>
                  <a:schemeClr val="tx1"/>
                </a:solidFill>
              </a:rPr>
              <a:t>.</a:t>
            </a:r>
          </a:p>
          <a:p>
            <a:pPr marL="18000" indent="-108000" algn="ctr">
              <a:buFont typeface="Arial" panose="020B0604020202020204" pitchFamily="34" charset="0"/>
              <a:buChar char="•"/>
            </a:pPr>
            <a:r>
              <a:rPr lang="en-GB" sz="800" dirty="0">
                <a:solidFill>
                  <a:schemeClr val="tx1"/>
                </a:solidFill>
              </a:rPr>
              <a:t>Installation of ABC </a:t>
            </a:r>
            <a:r>
              <a:rPr lang="en-GB" sz="800" b="1" dirty="0">
                <a:solidFill>
                  <a:schemeClr val="tx1"/>
                </a:solidFill>
              </a:rPr>
              <a:t>border control gates at Warsaw airports</a:t>
            </a:r>
            <a:r>
              <a:rPr lang="en-GB" sz="800" dirty="0">
                <a:solidFill>
                  <a:schemeClr val="tx1"/>
                </a:solidFill>
              </a:rPr>
              <a:t>.</a:t>
            </a:r>
          </a:p>
          <a:p>
            <a:pPr marL="18000" indent="-108000" algn="ctr">
              <a:buFont typeface="Arial" panose="020B0604020202020204" pitchFamily="34" charset="0"/>
              <a:buChar char="•"/>
            </a:pPr>
            <a:r>
              <a:rPr lang="en-GB" sz="800" b="1" dirty="0">
                <a:solidFill>
                  <a:schemeClr val="tx1"/>
                </a:solidFill>
              </a:rPr>
              <a:t>Mobile Worn Enigma Terminals at the Police Headquarters</a:t>
            </a:r>
            <a:r>
              <a:rPr lang="en-GB" sz="800" dirty="0">
                <a:solidFill>
                  <a:schemeClr val="tx1"/>
                </a:solidFill>
              </a:rPr>
              <a:t> </a:t>
            </a:r>
            <a:endParaRPr lang="pl-PL" sz="800" dirty="0">
              <a:solidFill>
                <a:schemeClr val="tx1"/>
              </a:solidFill>
            </a:endParaRPr>
          </a:p>
          <a:p>
            <a:pPr marL="18000" indent="-108000" algn="ctr">
              <a:buFont typeface="Arial" panose="020B0604020202020204" pitchFamily="34" charset="0"/>
              <a:buChar char="•"/>
            </a:pPr>
            <a:r>
              <a:rPr lang="en-GB" sz="800" dirty="0">
                <a:solidFill>
                  <a:schemeClr val="tx1"/>
                </a:solidFill>
              </a:rPr>
              <a:t>Asylum identification system for foreigners – dactyloscopy in the Border Guard.</a:t>
            </a:r>
          </a:p>
        </p:txBody>
      </p:sp>
      <p:sp>
        <p:nvSpPr>
          <p:cNvPr id="152" name="Rectangle: Rounded Corners 151">
            <a:extLst>
              <a:ext uri="{FF2B5EF4-FFF2-40B4-BE49-F238E27FC236}">
                <a16:creationId xmlns:a16="http://schemas.microsoft.com/office/drawing/2014/main" id="{0B937B15-F2C2-4D8E-A2C3-91156B89509F}"/>
              </a:ext>
            </a:extLst>
          </p:cNvPr>
          <p:cNvSpPr/>
          <p:nvPr/>
        </p:nvSpPr>
        <p:spPr>
          <a:xfrm>
            <a:off x="4336866" y="4697870"/>
            <a:ext cx="4970964" cy="1440000"/>
          </a:xfrm>
          <a:prstGeom prst="roundRect">
            <a:avLst>
              <a:gd name="adj" fmla="val 8655"/>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dirty="0">
                <a:solidFill>
                  <a:schemeClr val="tx1"/>
                </a:solidFill>
              </a:rPr>
              <a:t>Development of the </a:t>
            </a:r>
            <a:r>
              <a:rPr lang="en-GB" sz="800" b="1" dirty="0">
                <a:solidFill>
                  <a:schemeClr val="tx1"/>
                </a:solidFill>
              </a:rPr>
              <a:t>Data Processing Center (3DC) for Armed Forces Cyberspace Resource Center</a:t>
            </a:r>
            <a:r>
              <a:rPr lang="en-GB" sz="800" dirty="0">
                <a:solidFill>
                  <a:schemeClr val="tx1"/>
                </a:solidFill>
              </a:rPr>
              <a:t>.</a:t>
            </a:r>
          </a:p>
          <a:p>
            <a:pPr marL="18000" indent="-108000" algn="ctr">
              <a:buFont typeface="Arial" panose="020B0604020202020204" pitchFamily="34" charset="0"/>
              <a:buChar char="•"/>
            </a:pPr>
            <a:r>
              <a:rPr lang="en-GB" sz="800" dirty="0">
                <a:solidFill>
                  <a:schemeClr val="tx1"/>
                </a:solidFill>
              </a:rPr>
              <a:t>I</a:t>
            </a:r>
            <a:r>
              <a:rPr lang="pl-PL" sz="800" dirty="0">
                <a:solidFill>
                  <a:schemeClr val="tx1"/>
                </a:solidFill>
              </a:rPr>
              <a:t>n</a:t>
            </a:r>
            <a:r>
              <a:rPr lang="en-GB" sz="800" dirty="0">
                <a:solidFill>
                  <a:schemeClr val="tx1"/>
                </a:solidFill>
              </a:rPr>
              <a:t>stallation of ABC biometric gates at the Okecie Airport in Warsaw and the Lawica Airport in Poznan.</a:t>
            </a:r>
          </a:p>
          <a:p>
            <a:pPr marL="18000" indent="-108000" algn="ctr">
              <a:buFont typeface="Arial" panose="020B0604020202020204" pitchFamily="34" charset="0"/>
              <a:buChar char="•"/>
            </a:pPr>
            <a:r>
              <a:rPr lang="en-GB" sz="800" dirty="0">
                <a:solidFill>
                  <a:schemeClr val="tx1"/>
                </a:solidFill>
              </a:rPr>
              <a:t>Deployment of body-worn camera program for the next 11 police stations in Poland.</a:t>
            </a:r>
          </a:p>
          <a:p>
            <a:pPr marL="18000" indent="-108000" algn="ctr">
              <a:buFont typeface="Arial" panose="020B0604020202020204" pitchFamily="34" charset="0"/>
              <a:buChar char="•"/>
            </a:pPr>
            <a:r>
              <a:rPr lang="en-GB" sz="800" dirty="0">
                <a:solidFill>
                  <a:schemeClr val="tx1"/>
                </a:solidFill>
              </a:rPr>
              <a:t>Launch of an encryption device </a:t>
            </a:r>
            <a:r>
              <a:rPr lang="en-GB" sz="800" b="1" dirty="0">
                <a:solidFill>
                  <a:schemeClr val="tx1"/>
                </a:solidFill>
              </a:rPr>
              <a:t>CompCrypt ETA MILL 1000P </a:t>
            </a:r>
            <a:r>
              <a:rPr lang="en-GB" sz="800" dirty="0">
                <a:solidFill>
                  <a:schemeClr val="tx1"/>
                </a:solidFill>
              </a:rPr>
              <a:t>for the protection of classified information </a:t>
            </a:r>
            <a:r>
              <a:rPr lang="en-GB" sz="800" b="1" dirty="0">
                <a:solidFill>
                  <a:schemeClr val="tx1"/>
                </a:solidFill>
              </a:rPr>
              <a:t>rated as CONFIDENTIAL/NATO CONFIDENTIAL/EU CONFIDENTIAL</a:t>
            </a:r>
            <a:r>
              <a:rPr lang="en-GB" sz="800" dirty="0">
                <a:solidFill>
                  <a:schemeClr val="tx1"/>
                </a:solidFill>
              </a:rPr>
              <a:t>.</a:t>
            </a:r>
          </a:p>
          <a:p>
            <a:pPr marL="18000" indent="-108000" algn="ctr">
              <a:buFont typeface="Arial" panose="020B0604020202020204" pitchFamily="34" charset="0"/>
              <a:buChar char="•"/>
            </a:pPr>
            <a:r>
              <a:rPr lang="en-GB" sz="800" dirty="0">
                <a:solidFill>
                  <a:schemeClr val="tx1"/>
                </a:solidFill>
              </a:rPr>
              <a:t>Building and Implementing a </a:t>
            </a:r>
            <a:r>
              <a:rPr lang="en-GB" sz="800" b="1" dirty="0">
                <a:solidFill>
                  <a:schemeClr val="tx1"/>
                </a:solidFill>
              </a:rPr>
              <a:t>Single Center Data Processing</a:t>
            </a:r>
            <a:r>
              <a:rPr lang="en-GB" sz="800" dirty="0">
                <a:solidFill>
                  <a:schemeClr val="tx1"/>
                </a:solidFill>
              </a:rPr>
              <a:t> (CPD) for dedicated systems in the </a:t>
            </a:r>
            <a:r>
              <a:rPr lang="en-GB" sz="800" b="1" dirty="0">
                <a:solidFill>
                  <a:schemeClr val="tx1"/>
                </a:solidFill>
              </a:rPr>
              <a:t>Ministry of Defense</a:t>
            </a:r>
            <a:r>
              <a:rPr lang="en-GB" sz="800" dirty="0">
                <a:solidFill>
                  <a:schemeClr val="tx1"/>
                </a:solidFill>
              </a:rPr>
              <a:t>.</a:t>
            </a:r>
          </a:p>
          <a:p>
            <a:pPr marL="18000" indent="-108000" algn="ctr">
              <a:buFont typeface="Arial" panose="020B0604020202020204" pitchFamily="34" charset="0"/>
              <a:buChar char="•"/>
            </a:pPr>
            <a:r>
              <a:rPr lang="en-GB" sz="800" dirty="0">
                <a:solidFill>
                  <a:schemeClr val="tx1"/>
                </a:solidFill>
              </a:rPr>
              <a:t>Provision of Commvault licenses for the </a:t>
            </a:r>
            <a:r>
              <a:rPr lang="en-GB" sz="800" b="1" dirty="0">
                <a:solidFill>
                  <a:schemeClr val="tx1"/>
                </a:solidFill>
              </a:rPr>
              <a:t>Informatics Center </a:t>
            </a:r>
            <a:r>
              <a:rPr lang="en-GB" sz="800" dirty="0">
                <a:solidFill>
                  <a:schemeClr val="tx1"/>
                </a:solidFill>
              </a:rPr>
              <a:t>of the </a:t>
            </a:r>
            <a:r>
              <a:rPr lang="en-GB" sz="800" b="1" dirty="0">
                <a:solidFill>
                  <a:schemeClr val="tx1"/>
                </a:solidFill>
              </a:rPr>
              <a:t>Ministry of Finance</a:t>
            </a:r>
            <a:r>
              <a:rPr lang="en-GB" sz="800" dirty="0">
                <a:solidFill>
                  <a:schemeClr val="tx1"/>
                </a:solidFill>
              </a:rPr>
              <a:t>.</a:t>
            </a:r>
          </a:p>
          <a:p>
            <a:pPr marL="18000" indent="-108000" algn="ctr">
              <a:buFont typeface="Arial" panose="020B0604020202020204" pitchFamily="34" charset="0"/>
              <a:buChar char="•"/>
            </a:pPr>
            <a:r>
              <a:rPr lang="en-GB" sz="800" dirty="0">
                <a:solidFill>
                  <a:schemeClr val="tx1"/>
                </a:solidFill>
              </a:rPr>
              <a:t>Implementation of </a:t>
            </a:r>
            <a:r>
              <a:rPr lang="en-GB" sz="800" b="1" dirty="0">
                <a:solidFill>
                  <a:schemeClr val="tx1"/>
                </a:solidFill>
              </a:rPr>
              <a:t>PKI</a:t>
            </a:r>
            <a:r>
              <a:rPr lang="en-GB" sz="800" dirty="0">
                <a:solidFill>
                  <a:schemeClr val="tx1"/>
                </a:solidFill>
              </a:rPr>
              <a:t> in the </a:t>
            </a:r>
            <a:r>
              <a:rPr lang="en-GB" sz="800" b="1" dirty="0">
                <a:solidFill>
                  <a:schemeClr val="tx1"/>
                </a:solidFill>
              </a:rPr>
              <a:t>Ministry of Defense </a:t>
            </a:r>
            <a:r>
              <a:rPr lang="en-GB" sz="800" dirty="0">
                <a:solidFill>
                  <a:schemeClr val="tx1"/>
                </a:solidFill>
              </a:rPr>
              <a:t>and in the PIT-RADWAR company.</a:t>
            </a:r>
          </a:p>
          <a:p>
            <a:pPr marL="18000" indent="-108000" algn="ctr">
              <a:buFont typeface="Arial" panose="020B0604020202020204" pitchFamily="34" charset="0"/>
              <a:buChar char="•"/>
            </a:pPr>
            <a:r>
              <a:rPr lang="en-GB" sz="800" dirty="0">
                <a:solidFill>
                  <a:schemeClr val="tx1"/>
                </a:solidFill>
              </a:rPr>
              <a:t>Delivery of a device for signing passport applications in the </a:t>
            </a:r>
            <a:r>
              <a:rPr lang="en-GB" sz="800" b="1" dirty="0">
                <a:solidFill>
                  <a:schemeClr val="tx1"/>
                </a:solidFill>
              </a:rPr>
              <a:t>Passport Document Registry </a:t>
            </a:r>
            <a:r>
              <a:rPr lang="en-GB" sz="800" dirty="0">
                <a:solidFill>
                  <a:schemeClr val="tx1"/>
                </a:solidFill>
              </a:rPr>
              <a:t>for the </a:t>
            </a:r>
            <a:r>
              <a:rPr lang="en-GB" sz="800" b="1" dirty="0">
                <a:solidFill>
                  <a:schemeClr val="tx1"/>
                </a:solidFill>
              </a:rPr>
              <a:t>Ministry of Digital Affairs</a:t>
            </a:r>
            <a:r>
              <a:rPr lang="en-GB" sz="800" dirty="0">
                <a:solidFill>
                  <a:schemeClr val="tx1"/>
                </a:solidFill>
              </a:rPr>
              <a:t>.</a:t>
            </a:r>
          </a:p>
        </p:txBody>
      </p:sp>
      <p:sp>
        <p:nvSpPr>
          <p:cNvPr id="3" name="TextBox 2">
            <a:extLst>
              <a:ext uri="{FF2B5EF4-FFF2-40B4-BE49-F238E27FC236}">
                <a16:creationId xmlns:a16="http://schemas.microsoft.com/office/drawing/2014/main" id="{289CDB7A-CFDE-47FD-81BC-19733C8BB2D3}"/>
              </a:ext>
            </a:extLst>
          </p:cNvPr>
          <p:cNvSpPr txBox="1"/>
          <p:nvPr/>
        </p:nvSpPr>
        <p:spPr>
          <a:xfrm>
            <a:off x="427281" y="2717316"/>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1993</a:t>
            </a:r>
          </a:p>
        </p:txBody>
      </p:sp>
      <p:sp>
        <p:nvSpPr>
          <p:cNvPr id="49" name="TextBox 48">
            <a:extLst>
              <a:ext uri="{FF2B5EF4-FFF2-40B4-BE49-F238E27FC236}">
                <a16:creationId xmlns:a16="http://schemas.microsoft.com/office/drawing/2014/main" id="{A8BA4326-B0DE-4139-88BC-2113AB5525CA}"/>
              </a:ext>
            </a:extLst>
          </p:cNvPr>
          <p:cNvSpPr txBox="1"/>
          <p:nvPr/>
        </p:nvSpPr>
        <p:spPr>
          <a:xfrm>
            <a:off x="1636605" y="2717316"/>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1994</a:t>
            </a:r>
          </a:p>
        </p:txBody>
      </p:sp>
      <p:sp>
        <p:nvSpPr>
          <p:cNvPr id="50" name="TextBox 49">
            <a:extLst>
              <a:ext uri="{FF2B5EF4-FFF2-40B4-BE49-F238E27FC236}">
                <a16:creationId xmlns:a16="http://schemas.microsoft.com/office/drawing/2014/main" id="{AF077B85-F530-47AD-AEA5-F12869C810A0}"/>
              </a:ext>
            </a:extLst>
          </p:cNvPr>
          <p:cNvSpPr txBox="1"/>
          <p:nvPr/>
        </p:nvSpPr>
        <p:spPr>
          <a:xfrm>
            <a:off x="2845929" y="2717316"/>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1995</a:t>
            </a:r>
          </a:p>
        </p:txBody>
      </p:sp>
      <p:sp>
        <p:nvSpPr>
          <p:cNvPr id="51" name="TextBox 50">
            <a:extLst>
              <a:ext uri="{FF2B5EF4-FFF2-40B4-BE49-F238E27FC236}">
                <a16:creationId xmlns:a16="http://schemas.microsoft.com/office/drawing/2014/main" id="{7E4FF00F-9D27-4EF1-BDFA-C0B2FFD4FF15}"/>
              </a:ext>
            </a:extLst>
          </p:cNvPr>
          <p:cNvSpPr txBox="1"/>
          <p:nvPr/>
        </p:nvSpPr>
        <p:spPr>
          <a:xfrm>
            <a:off x="4055253" y="2717316"/>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1996</a:t>
            </a:r>
          </a:p>
        </p:txBody>
      </p:sp>
      <p:sp>
        <p:nvSpPr>
          <p:cNvPr id="52" name="TextBox 51">
            <a:extLst>
              <a:ext uri="{FF2B5EF4-FFF2-40B4-BE49-F238E27FC236}">
                <a16:creationId xmlns:a16="http://schemas.microsoft.com/office/drawing/2014/main" id="{C44B7C09-B936-43C4-9D34-AD37B2DE1BF4}"/>
              </a:ext>
            </a:extLst>
          </p:cNvPr>
          <p:cNvSpPr txBox="1"/>
          <p:nvPr/>
        </p:nvSpPr>
        <p:spPr>
          <a:xfrm>
            <a:off x="5264577" y="2717316"/>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1997</a:t>
            </a:r>
          </a:p>
        </p:txBody>
      </p:sp>
      <p:sp>
        <p:nvSpPr>
          <p:cNvPr id="53" name="TextBox 52">
            <a:extLst>
              <a:ext uri="{FF2B5EF4-FFF2-40B4-BE49-F238E27FC236}">
                <a16:creationId xmlns:a16="http://schemas.microsoft.com/office/drawing/2014/main" id="{AC3A649E-0F55-476A-8FB6-5E7B295D9EFB}"/>
              </a:ext>
            </a:extLst>
          </p:cNvPr>
          <p:cNvSpPr txBox="1"/>
          <p:nvPr/>
        </p:nvSpPr>
        <p:spPr>
          <a:xfrm>
            <a:off x="7683225" y="2717316"/>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2000</a:t>
            </a:r>
          </a:p>
        </p:txBody>
      </p:sp>
      <p:sp>
        <p:nvSpPr>
          <p:cNvPr id="54" name="TextBox 53">
            <a:extLst>
              <a:ext uri="{FF2B5EF4-FFF2-40B4-BE49-F238E27FC236}">
                <a16:creationId xmlns:a16="http://schemas.microsoft.com/office/drawing/2014/main" id="{05176227-A149-44CB-86B1-B905F7B5393D}"/>
              </a:ext>
            </a:extLst>
          </p:cNvPr>
          <p:cNvSpPr txBox="1"/>
          <p:nvPr/>
        </p:nvSpPr>
        <p:spPr>
          <a:xfrm>
            <a:off x="6473901" y="2717316"/>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1999</a:t>
            </a:r>
          </a:p>
        </p:txBody>
      </p:sp>
      <p:sp>
        <p:nvSpPr>
          <p:cNvPr id="55" name="TextBox 54">
            <a:extLst>
              <a:ext uri="{FF2B5EF4-FFF2-40B4-BE49-F238E27FC236}">
                <a16:creationId xmlns:a16="http://schemas.microsoft.com/office/drawing/2014/main" id="{47804ABB-E8BF-4BCF-B6E6-C3F75283D250}"/>
              </a:ext>
            </a:extLst>
          </p:cNvPr>
          <p:cNvSpPr txBox="1"/>
          <p:nvPr/>
        </p:nvSpPr>
        <p:spPr>
          <a:xfrm>
            <a:off x="8892549" y="2717316"/>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2003</a:t>
            </a:r>
          </a:p>
        </p:txBody>
      </p:sp>
      <p:sp>
        <p:nvSpPr>
          <p:cNvPr id="56" name="TextBox 55">
            <a:extLst>
              <a:ext uri="{FF2B5EF4-FFF2-40B4-BE49-F238E27FC236}">
                <a16:creationId xmlns:a16="http://schemas.microsoft.com/office/drawing/2014/main" id="{808CEEB5-B70B-410A-A021-5C479CC35375}"/>
              </a:ext>
            </a:extLst>
          </p:cNvPr>
          <p:cNvSpPr txBox="1"/>
          <p:nvPr/>
        </p:nvSpPr>
        <p:spPr>
          <a:xfrm>
            <a:off x="10101874" y="2717316"/>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2005</a:t>
            </a:r>
          </a:p>
        </p:txBody>
      </p:sp>
      <p:sp>
        <p:nvSpPr>
          <p:cNvPr id="57" name="TextBox 56">
            <a:extLst>
              <a:ext uri="{FF2B5EF4-FFF2-40B4-BE49-F238E27FC236}">
                <a16:creationId xmlns:a16="http://schemas.microsoft.com/office/drawing/2014/main" id="{C2EB33F9-0273-467E-850D-E496A92596C5}"/>
              </a:ext>
            </a:extLst>
          </p:cNvPr>
          <p:cNvSpPr txBox="1"/>
          <p:nvPr/>
        </p:nvSpPr>
        <p:spPr>
          <a:xfrm>
            <a:off x="8852165" y="4435795"/>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2009</a:t>
            </a:r>
          </a:p>
        </p:txBody>
      </p:sp>
      <p:sp>
        <p:nvSpPr>
          <p:cNvPr id="59" name="TextBox 58">
            <a:extLst>
              <a:ext uri="{FF2B5EF4-FFF2-40B4-BE49-F238E27FC236}">
                <a16:creationId xmlns:a16="http://schemas.microsoft.com/office/drawing/2014/main" id="{211461BD-FDEA-4421-82EF-4F4604A4081F}"/>
              </a:ext>
            </a:extLst>
          </p:cNvPr>
          <p:cNvSpPr txBox="1"/>
          <p:nvPr/>
        </p:nvSpPr>
        <p:spPr>
          <a:xfrm>
            <a:off x="7603162" y="4435795"/>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2010</a:t>
            </a:r>
          </a:p>
        </p:txBody>
      </p:sp>
      <p:sp>
        <p:nvSpPr>
          <p:cNvPr id="60" name="TextBox 59">
            <a:extLst>
              <a:ext uri="{FF2B5EF4-FFF2-40B4-BE49-F238E27FC236}">
                <a16:creationId xmlns:a16="http://schemas.microsoft.com/office/drawing/2014/main" id="{1B3950C0-C83C-47D9-94F8-D0C228BF0A57}"/>
              </a:ext>
            </a:extLst>
          </p:cNvPr>
          <p:cNvSpPr txBox="1"/>
          <p:nvPr/>
        </p:nvSpPr>
        <p:spPr>
          <a:xfrm>
            <a:off x="6112225" y="4435795"/>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2011</a:t>
            </a:r>
          </a:p>
        </p:txBody>
      </p:sp>
      <p:sp>
        <p:nvSpPr>
          <p:cNvPr id="61" name="TextBox 60">
            <a:extLst>
              <a:ext uri="{FF2B5EF4-FFF2-40B4-BE49-F238E27FC236}">
                <a16:creationId xmlns:a16="http://schemas.microsoft.com/office/drawing/2014/main" id="{E336B775-E73B-4071-90BE-376CCCA9266E}"/>
              </a:ext>
            </a:extLst>
          </p:cNvPr>
          <p:cNvSpPr txBox="1"/>
          <p:nvPr/>
        </p:nvSpPr>
        <p:spPr>
          <a:xfrm>
            <a:off x="4503005" y="4435795"/>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2013</a:t>
            </a:r>
          </a:p>
        </p:txBody>
      </p:sp>
      <p:sp>
        <p:nvSpPr>
          <p:cNvPr id="62" name="TextBox 61">
            <a:extLst>
              <a:ext uri="{FF2B5EF4-FFF2-40B4-BE49-F238E27FC236}">
                <a16:creationId xmlns:a16="http://schemas.microsoft.com/office/drawing/2014/main" id="{2D7A249D-9224-43B4-BF58-D5D68BF63F59}"/>
              </a:ext>
            </a:extLst>
          </p:cNvPr>
          <p:cNvSpPr txBox="1"/>
          <p:nvPr/>
        </p:nvSpPr>
        <p:spPr>
          <a:xfrm>
            <a:off x="3017754" y="4435795"/>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2014</a:t>
            </a:r>
          </a:p>
        </p:txBody>
      </p:sp>
      <p:sp>
        <p:nvSpPr>
          <p:cNvPr id="64" name="TextBox 63">
            <a:extLst>
              <a:ext uri="{FF2B5EF4-FFF2-40B4-BE49-F238E27FC236}">
                <a16:creationId xmlns:a16="http://schemas.microsoft.com/office/drawing/2014/main" id="{EB9B557E-E9DA-45B9-BDDF-8745C968A27E}"/>
              </a:ext>
            </a:extLst>
          </p:cNvPr>
          <p:cNvSpPr txBox="1"/>
          <p:nvPr/>
        </p:nvSpPr>
        <p:spPr>
          <a:xfrm>
            <a:off x="1426162" y="6245193"/>
            <a:ext cx="672182" cy="138499"/>
          </a:xfrm>
          <a:prstGeom prst="rect">
            <a:avLst/>
          </a:prstGeom>
          <a:solidFill>
            <a:srgbClr val="10123C"/>
          </a:solidFill>
          <a:ln>
            <a:noFill/>
          </a:ln>
        </p:spPr>
        <p:txBody>
          <a:bodyPr wrap="square" lIns="0" tIns="0" rIns="0" bIns="0" rtlCol="0">
            <a:spAutoFit/>
          </a:bodyPr>
          <a:lstStyle/>
          <a:p>
            <a:pPr algn="ctr"/>
            <a:r>
              <a:rPr lang="pl-PL" sz="900" dirty="0">
                <a:solidFill>
                  <a:schemeClr val="bg1"/>
                </a:solidFill>
              </a:rPr>
              <a:t>2017</a:t>
            </a:r>
            <a:endParaRPr lang="en-GB" sz="900" dirty="0">
              <a:solidFill>
                <a:schemeClr val="bg1"/>
              </a:solidFill>
            </a:endParaRPr>
          </a:p>
        </p:txBody>
      </p:sp>
      <p:sp>
        <p:nvSpPr>
          <p:cNvPr id="65" name="TextBox 64">
            <a:extLst>
              <a:ext uri="{FF2B5EF4-FFF2-40B4-BE49-F238E27FC236}">
                <a16:creationId xmlns:a16="http://schemas.microsoft.com/office/drawing/2014/main" id="{96C789DE-C23F-4567-96D6-057BF913AB19}"/>
              </a:ext>
            </a:extLst>
          </p:cNvPr>
          <p:cNvSpPr txBox="1"/>
          <p:nvPr/>
        </p:nvSpPr>
        <p:spPr>
          <a:xfrm>
            <a:off x="6598991" y="6245193"/>
            <a:ext cx="672182" cy="138499"/>
          </a:xfrm>
          <a:prstGeom prst="rect">
            <a:avLst/>
          </a:prstGeom>
          <a:solidFill>
            <a:srgbClr val="10123C"/>
          </a:solidFill>
          <a:ln>
            <a:noFill/>
          </a:ln>
        </p:spPr>
        <p:txBody>
          <a:bodyPr wrap="square" lIns="0" tIns="0" rIns="0" bIns="0" rtlCol="0">
            <a:spAutoFit/>
          </a:bodyPr>
          <a:lstStyle/>
          <a:p>
            <a:pPr algn="ctr"/>
            <a:r>
              <a:rPr lang="pl-PL" sz="900" dirty="0">
                <a:solidFill>
                  <a:schemeClr val="bg1"/>
                </a:solidFill>
              </a:rPr>
              <a:t>2020</a:t>
            </a:r>
            <a:endParaRPr lang="en-GB" sz="900" dirty="0">
              <a:solidFill>
                <a:schemeClr val="bg1"/>
              </a:solidFill>
            </a:endParaRPr>
          </a:p>
        </p:txBody>
      </p:sp>
      <p:sp>
        <p:nvSpPr>
          <p:cNvPr id="66" name="TextBox 65">
            <a:extLst>
              <a:ext uri="{FF2B5EF4-FFF2-40B4-BE49-F238E27FC236}">
                <a16:creationId xmlns:a16="http://schemas.microsoft.com/office/drawing/2014/main" id="{75A02F51-5254-4DBA-B61A-488E2DE76098}"/>
              </a:ext>
            </a:extLst>
          </p:cNvPr>
          <p:cNvSpPr txBox="1"/>
          <p:nvPr/>
        </p:nvSpPr>
        <p:spPr>
          <a:xfrm>
            <a:off x="3068447" y="6255846"/>
            <a:ext cx="672182" cy="138499"/>
          </a:xfrm>
          <a:prstGeom prst="rect">
            <a:avLst/>
          </a:prstGeom>
          <a:solidFill>
            <a:srgbClr val="10123C"/>
          </a:solidFill>
          <a:ln>
            <a:noFill/>
          </a:ln>
        </p:spPr>
        <p:txBody>
          <a:bodyPr wrap="square" lIns="0" tIns="0" rIns="0" bIns="0" rtlCol="0">
            <a:spAutoFit/>
          </a:bodyPr>
          <a:lstStyle/>
          <a:p>
            <a:pPr algn="ctr"/>
            <a:r>
              <a:rPr lang="pl-PL" sz="900" dirty="0">
                <a:solidFill>
                  <a:schemeClr val="bg1"/>
                </a:solidFill>
              </a:rPr>
              <a:t>2018</a:t>
            </a:r>
            <a:endParaRPr lang="en-GB" sz="900" dirty="0">
              <a:solidFill>
                <a:schemeClr val="bg1"/>
              </a:solidFill>
            </a:endParaRPr>
          </a:p>
        </p:txBody>
      </p:sp>
      <p:sp>
        <p:nvSpPr>
          <p:cNvPr id="67" name="TextBox 66">
            <a:extLst>
              <a:ext uri="{FF2B5EF4-FFF2-40B4-BE49-F238E27FC236}">
                <a16:creationId xmlns:a16="http://schemas.microsoft.com/office/drawing/2014/main" id="{D8C03DCD-5DB3-4CC6-8458-CAD3A40D7056}"/>
              </a:ext>
            </a:extLst>
          </p:cNvPr>
          <p:cNvSpPr txBox="1"/>
          <p:nvPr/>
        </p:nvSpPr>
        <p:spPr>
          <a:xfrm>
            <a:off x="4843971" y="6245193"/>
            <a:ext cx="672182" cy="138499"/>
          </a:xfrm>
          <a:prstGeom prst="rect">
            <a:avLst/>
          </a:prstGeom>
          <a:solidFill>
            <a:srgbClr val="10123C"/>
          </a:solidFill>
          <a:ln>
            <a:noFill/>
          </a:ln>
        </p:spPr>
        <p:txBody>
          <a:bodyPr wrap="square" lIns="0" tIns="0" rIns="0" bIns="0" rtlCol="0">
            <a:spAutoFit/>
          </a:bodyPr>
          <a:lstStyle/>
          <a:p>
            <a:pPr algn="ctr"/>
            <a:r>
              <a:rPr lang="pl-PL" sz="900" dirty="0">
                <a:solidFill>
                  <a:schemeClr val="bg1"/>
                </a:solidFill>
              </a:rPr>
              <a:t>2019</a:t>
            </a:r>
            <a:endParaRPr lang="en-GB" sz="900" dirty="0">
              <a:solidFill>
                <a:schemeClr val="bg1"/>
              </a:solidFill>
            </a:endParaRPr>
          </a:p>
        </p:txBody>
      </p:sp>
      <p:sp>
        <p:nvSpPr>
          <p:cNvPr id="68" name="TextBox 67">
            <a:extLst>
              <a:ext uri="{FF2B5EF4-FFF2-40B4-BE49-F238E27FC236}">
                <a16:creationId xmlns:a16="http://schemas.microsoft.com/office/drawing/2014/main" id="{8ABE521B-93BD-4508-B857-7E8C3201809A}"/>
              </a:ext>
            </a:extLst>
          </p:cNvPr>
          <p:cNvSpPr txBox="1"/>
          <p:nvPr/>
        </p:nvSpPr>
        <p:spPr>
          <a:xfrm>
            <a:off x="10112041" y="4442342"/>
            <a:ext cx="672182" cy="138499"/>
          </a:xfrm>
          <a:prstGeom prst="rect">
            <a:avLst/>
          </a:prstGeom>
          <a:solidFill>
            <a:srgbClr val="10123C"/>
          </a:solidFill>
          <a:ln>
            <a:noFill/>
          </a:ln>
        </p:spPr>
        <p:txBody>
          <a:bodyPr wrap="square" lIns="0" tIns="0" rIns="0" bIns="0" rtlCol="0">
            <a:spAutoFit/>
          </a:bodyPr>
          <a:lstStyle/>
          <a:p>
            <a:pPr algn="ctr"/>
            <a:r>
              <a:rPr lang="en-GB" sz="900" dirty="0">
                <a:solidFill>
                  <a:schemeClr val="bg1"/>
                </a:solidFill>
              </a:rPr>
              <a:t>2007</a:t>
            </a:r>
          </a:p>
        </p:txBody>
      </p:sp>
      <p:cxnSp>
        <p:nvCxnSpPr>
          <p:cNvPr id="13" name="Connector: Elbow 12">
            <a:extLst>
              <a:ext uri="{FF2B5EF4-FFF2-40B4-BE49-F238E27FC236}">
                <a16:creationId xmlns:a16="http://schemas.microsoft.com/office/drawing/2014/main" id="{70778F81-3990-4352-8B52-1DDC7F81A384}"/>
              </a:ext>
            </a:extLst>
          </p:cNvPr>
          <p:cNvCxnSpPr>
            <a:stCxn id="3" idx="0"/>
            <a:endCxn id="97" idx="2"/>
          </p:cNvCxnSpPr>
          <p:nvPr/>
        </p:nvCxnSpPr>
        <p:spPr>
          <a:xfrm rot="5400000" flipH="1" flipV="1">
            <a:off x="756046" y="2671276"/>
            <a:ext cx="53366" cy="38715"/>
          </a:xfrm>
          <a:prstGeom prst="bentConnector3">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8729E9AD-373C-4FDE-9722-EAEBC857DBD1}"/>
              </a:ext>
            </a:extLst>
          </p:cNvPr>
          <p:cNvCxnSpPr>
            <a:cxnSpLocks/>
            <a:stCxn id="49" idx="0"/>
            <a:endCxn id="129" idx="2"/>
          </p:cNvCxnSpPr>
          <p:nvPr/>
        </p:nvCxnSpPr>
        <p:spPr>
          <a:xfrm rot="16200000" flipV="1">
            <a:off x="1803891" y="2548510"/>
            <a:ext cx="53367" cy="284245"/>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D4DE65F3-1660-458C-AFD3-D817E81F34BD}"/>
              </a:ext>
            </a:extLst>
          </p:cNvPr>
          <p:cNvCxnSpPr>
            <a:cxnSpLocks/>
            <a:stCxn id="50" idx="0"/>
            <a:endCxn id="130" idx="2"/>
          </p:cNvCxnSpPr>
          <p:nvPr/>
        </p:nvCxnSpPr>
        <p:spPr>
          <a:xfrm rot="16200000" flipV="1">
            <a:off x="2835674" y="2370969"/>
            <a:ext cx="53367" cy="639327"/>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D7B7BAB1-42BC-4A8D-B6DD-03052F99A3AC}"/>
              </a:ext>
            </a:extLst>
          </p:cNvPr>
          <p:cNvCxnSpPr>
            <a:cxnSpLocks/>
            <a:stCxn id="51" idx="0"/>
            <a:endCxn id="131" idx="2"/>
          </p:cNvCxnSpPr>
          <p:nvPr/>
        </p:nvCxnSpPr>
        <p:spPr>
          <a:xfrm rot="16200000" flipV="1">
            <a:off x="3956275" y="2282247"/>
            <a:ext cx="53367" cy="816772"/>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4" name="Connector: Elbow 83">
            <a:extLst>
              <a:ext uri="{FF2B5EF4-FFF2-40B4-BE49-F238E27FC236}">
                <a16:creationId xmlns:a16="http://schemas.microsoft.com/office/drawing/2014/main" id="{E8A27DB1-CD0C-43B1-B0D8-95CBC56B0C9B}"/>
              </a:ext>
            </a:extLst>
          </p:cNvPr>
          <p:cNvCxnSpPr>
            <a:cxnSpLocks/>
            <a:stCxn id="52" idx="0"/>
            <a:endCxn id="132" idx="2"/>
          </p:cNvCxnSpPr>
          <p:nvPr/>
        </p:nvCxnSpPr>
        <p:spPr>
          <a:xfrm rot="16200000" flipV="1">
            <a:off x="5123756" y="2240404"/>
            <a:ext cx="53367" cy="900458"/>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776E1458-F001-4098-8F08-78B157804E65}"/>
              </a:ext>
            </a:extLst>
          </p:cNvPr>
          <p:cNvCxnSpPr>
            <a:cxnSpLocks/>
            <a:stCxn id="54" idx="0"/>
            <a:endCxn id="133" idx="2"/>
          </p:cNvCxnSpPr>
          <p:nvPr/>
        </p:nvCxnSpPr>
        <p:spPr>
          <a:xfrm rot="16200000" flipV="1">
            <a:off x="6426095" y="2333418"/>
            <a:ext cx="53367" cy="714429"/>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45BC7362-6C59-4076-BB29-7C567E17EDA2}"/>
              </a:ext>
            </a:extLst>
          </p:cNvPr>
          <p:cNvCxnSpPr>
            <a:cxnSpLocks/>
            <a:stCxn id="53" idx="0"/>
            <a:endCxn id="134" idx="2"/>
          </p:cNvCxnSpPr>
          <p:nvPr/>
        </p:nvCxnSpPr>
        <p:spPr>
          <a:xfrm rot="16200000" flipV="1">
            <a:off x="7763951" y="2461951"/>
            <a:ext cx="53367" cy="457364"/>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155B929F-314F-417A-9CBB-671277CDD17F}"/>
              </a:ext>
            </a:extLst>
          </p:cNvPr>
          <p:cNvCxnSpPr>
            <a:cxnSpLocks/>
            <a:stCxn id="56" idx="0"/>
            <a:endCxn id="138" idx="2"/>
          </p:cNvCxnSpPr>
          <p:nvPr/>
        </p:nvCxnSpPr>
        <p:spPr>
          <a:xfrm rot="5400000" flipH="1" flipV="1">
            <a:off x="10570245" y="2531670"/>
            <a:ext cx="53367" cy="317926"/>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86D4B98D-B75E-4778-BCBA-08D7D910831D}"/>
              </a:ext>
            </a:extLst>
          </p:cNvPr>
          <p:cNvCxnSpPr>
            <a:cxnSpLocks/>
            <a:stCxn id="55" idx="0"/>
            <a:endCxn id="137" idx="2"/>
          </p:cNvCxnSpPr>
          <p:nvPr/>
        </p:nvCxnSpPr>
        <p:spPr>
          <a:xfrm rot="16200000" flipV="1">
            <a:off x="9038996" y="2527672"/>
            <a:ext cx="53367" cy="325922"/>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9E469FBF-CC85-428D-A881-9307C2B2921B}"/>
              </a:ext>
            </a:extLst>
          </p:cNvPr>
          <p:cNvCxnSpPr>
            <a:cxnSpLocks/>
            <a:stCxn id="68" idx="0"/>
            <a:endCxn id="140" idx="2"/>
          </p:cNvCxnSpPr>
          <p:nvPr/>
        </p:nvCxnSpPr>
        <p:spPr>
          <a:xfrm rot="5400000" flipH="1" flipV="1">
            <a:off x="10879645" y="3932727"/>
            <a:ext cx="78102" cy="941128"/>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2" name="Connector: Elbow 101">
            <a:extLst>
              <a:ext uri="{FF2B5EF4-FFF2-40B4-BE49-F238E27FC236}">
                <a16:creationId xmlns:a16="http://schemas.microsoft.com/office/drawing/2014/main" id="{B05B4AF6-3290-41F0-B917-7F54F3A02FF9}"/>
              </a:ext>
            </a:extLst>
          </p:cNvPr>
          <p:cNvCxnSpPr>
            <a:cxnSpLocks/>
            <a:stCxn id="57" idx="0"/>
            <a:endCxn id="142" idx="2"/>
          </p:cNvCxnSpPr>
          <p:nvPr/>
        </p:nvCxnSpPr>
        <p:spPr>
          <a:xfrm rot="5400000" flipH="1" flipV="1">
            <a:off x="9620641" y="3931856"/>
            <a:ext cx="71555" cy="936324"/>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5" name="Connector: Elbow 104">
            <a:extLst>
              <a:ext uri="{FF2B5EF4-FFF2-40B4-BE49-F238E27FC236}">
                <a16:creationId xmlns:a16="http://schemas.microsoft.com/office/drawing/2014/main" id="{8A5C0CA1-C8D1-4CFB-938E-09D28B13CB0D}"/>
              </a:ext>
            </a:extLst>
          </p:cNvPr>
          <p:cNvCxnSpPr>
            <a:cxnSpLocks/>
            <a:stCxn id="59" idx="0"/>
            <a:endCxn id="143" idx="2"/>
          </p:cNvCxnSpPr>
          <p:nvPr/>
        </p:nvCxnSpPr>
        <p:spPr>
          <a:xfrm rot="5400000" flipH="1" flipV="1">
            <a:off x="8261232" y="4042262"/>
            <a:ext cx="71555" cy="715513"/>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70532384-CE45-4244-9E90-83542476E95A}"/>
              </a:ext>
            </a:extLst>
          </p:cNvPr>
          <p:cNvCxnSpPr>
            <a:cxnSpLocks/>
            <a:stCxn id="60" idx="0"/>
            <a:endCxn id="144" idx="2"/>
          </p:cNvCxnSpPr>
          <p:nvPr/>
        </p:nvCxnSpPr>
        <p:spPr>
          <a:xfrm rot="5400000" flipH="1" flipV="1">
            <a:off x="6587012" y="4225545"/>
            <a:ext cx="71555" cy="348947"/>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11" name="Connector: Elbow 110">
            <a:extLst>
              <a:ext uri="{FF2B5EF4-FFF2-40B4-BE49-F238E27FC236}">
                <a16:creationId xmlns:a16="http://schemas.microsoft.com/office/drawing/2014/main" id="{CFFD76B4-5490-4851-B6C1-78C3654F08E6}"/>
              </a:ext>
            </a:extLst>
          </p:cNvPr>
          <p:cNvCxnSpPr>
            <a:cxnSpLocks/>
            <a:stCxn id="61" idx="0"/>
            <a:endCxn id="146" idx="2"/>
          </p:cNvCxnSpPr>
          <p:nvPr/>
        </p:nvCxnSpPr>
        <p:spPr>
          <a:xfrm rot="16200000" flipV="1">
            <a:off x="4766083" y="4362781"/>
            <a:ext cx="71555" cy="74473"/>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A54FABEC-DC11-42CF-B1E3-6C3C3C2FAC91}"/>
              </a:ext>
            </a:extLst>
          </p:cNvPr>
          <p:cNvCxnSpPr>
            <a:cxnSpLocks/>
            <a:stCxn id="62" idx="0"/>
            <a:endCxn id="147" idx="2"/>
          </p:cNvCxnSpPr>
          <p:nvPr/>
        </p:nvCxnSpPr>
        <p:spPr>
          <a:xfrm rot="16200000" flipV="1">
            <a:off x="3227942" y="4309892"/>
            <a:ext cx="71555" cy="180252"/>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18" name="Connector: Elbow 117">
            <a:extLst>
              <a:ext uri="{FF2B5EF4-FFF2-40B4-BE49-F238E27FC236}">
                <a16:creationId xmlns:a16="http://schemas.microsoft.com/office/drawing/2014/main" id="{ECF9FD63-0781-4E04-B94B-056644B446AE}"/>
              </a:ext>
            </a:extLst>
          </p:cNvPr>
          <p:cNvCxnSpPr>
            <a:cxnSpLocks/>
            <a:stCxn id="63" idx="0"/>
            <a:endCxn id="148" idx="2"/>
          </p:cNvCxnSpPr>
          <p:nvPr/>
        </p:nvCxnSpPr>
        <p:spPr>
          <a:xfrm rot="16200000" flipV="1">
            <a:off x="1654491" y="4089029"/>
            <a:ext cx="54419" cy="650400"/>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559F0C8E-92E2-41DD-BCDD-6EA1D5F03821}"/>
              </a:ext>
            </a:extLst>
          </p:cNvPr>
          <p:cNvCxnSpPr>
            <a:cxnSpLocks/>
            <a:stCxn id="64" idx="0"/>
            <a:endCxn id="149" idx="2"/>
          </p:cNvCxnSpPr>
          <p:nvPr/>
        </p:nvCxnSpPr>
        <p:spPr>
          <a:xfrm rot="16200000" flipV="1">
            <a:off x="1238336" y="5721276"/>
            <a:ext cx="107323" cy="940512"/>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E1B714D9-DB18-4FF8-9A9F-7522A0880992}"/>
              </a:ext>
            </a:extLst>
          </p:cNvPr>
          <p:cNvCxnSpPr>
            <a:cxnSpLocks/>
            <a:stCxn id="66" idx="0"/>
            <a:endCxn id="150" idx="2"/>
          </p:cNvCxnSpPr>
          <p:nvPr/>
        </p:nvCxnSpPr>
        <p:spPr>
          <a:xfrm rot="16200000" flipV="1">
            <a:off x="2641880" y="5493187"/>
            <a:ext cx="117976" cy="1407341"/>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62BF42FD-1A9B-411D-95D0-DCB1459E8236}"/>
              </a:ext>
            </a:extLst>
          </p:cNvPr>
          <p:cNvCxnSpPr>
            <a:cxnSpLocks/>
            <a:stCxn id="67" idx="0"/>
            <a:endCxn id="151" idx="2"/>
          </p:cNvCxnSpPr>
          <p:nvPr/>
        </p:nvCxnSpPr>
        <p:spPr>
          <a:xfrm rot="16200000" flipV="1">
            <a:off x="4276367" y="5341498"/>
            <a:ext cx="107323" cy="1700068"/>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35" name="Connector: Elbow 134">
            <a:extLst>
              <a:ext uri="{FF2B5EF4-FFF2-40B4-BE49-F238E27FC236}">
                <a16:creationId xmlns:a16="http://schemas.microsoft.com/office/drawing/2014/main" id="{C36E5B21-3922-43BA-8261-41FD6AD1268C}"/>
              </a:ext>
            </a:extLst>
          </p:cNvPr>
          <p:cNvCxnSpPr>
            <a:cxnSpLocks/>
            <a:stCxn id="65" idx="0"/>
            <a:endCxn id="152" idx="2"/>
          </p:cNvCxnSpPr>
          <p:nvPr/>
        </p:nvCxnSpPr>
        <p:spPr>
          <a:xfrm rot="16200000" flipV="1">
            <a:off x="6825054" y="6135165"/>
            <a:ext cx="107323" cy="112734"/>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DAD016EB-5E51-4D13-96E2-EE45D5272EEA}"/>
              </a:ext>
            </a:extLst>
          </p:cNvPr>
          <p:cNvGrpSpPr/>
          <p:nvPr/>
        </p:nvGrpSpPr>
        <p:grpSpPr>
          <a:xfrm>
            <a:off x="8549895" y="2763634"/>
            <a:ext cx="117204" cy="61252"/>
            <a:chOff x="7713415" y="514350"/>
            <a:chExt cx="117204" cy="61252"/>
          </a:xfrm>
        </p:grpSpPr>
        <p:cxnSp>
          <p:nvCxnSpPr>
            <p:cNvPr id="109" name="Straight Connector 108">
              <a:extLst>
                <a:ext uri="{FF2B5EF4-FFF2-40B4-BE49-F238E27FC236}">
                  <a16:creationId xmlns:a16="http://schemas.microsoft.com/office/drawing/2014/main" id="{6463E1F8-1043-428B-B91C-12BE17B9773F}"/>
                </a:ext>
              </a:extLst>
            </p:cNvPr>
            <p:cNvCxnSpPr>
              <a:cxnSpLocks/>
            </p:cNvCxnSpPr>
            <p:nvPr/>
          </p:nvCxnSpPr>
          <p:spPr>
            <a:xfrm flipH="1">
              <a:off x="7748832" y="514350"/>
              <a:ext cx="81787" cy="612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11BCDC8-6CE8-492D-B521-FFEA89386AE6}"/>
                </a:ext>
              </a:extLst>
            </p:cNvPr>
            <p:cNvCxnSpPr>
              <a:cxnSpLocks/>
            </p:cNvCxnSpPr>
            <p:nvPr/>
          </p:nvCxnSpPr>
          <p:spPr>
            <a:xfrm flipH="1">
              <a:off x="7713415" y="514350"/>
              <a:ext cx="76311" cy="57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5C5BB582-EECB-402C-8495-0D6FCA2F4FD9}"/>
              </a:ext>
            </a:extLst>
          </p:cNvPr>
          <p:cNvGrpSpPr/>
          <p:nvPr/>
        </p:nvGrpSpPr>
        <p:grpSpPr>
          <a:xfrm>
            <a:off x="9809035" y="2767088"/>
            <a:ext cx="117204" cy="61252"/>
            <a:chOff x="7713415" y="514350"/>
            <a:chExt cx="117204" cy="61252"/>
          </a:xfrm>
        </p:grpSpPr>
        <p:cxnSp>
          <p:nvCxnSpPr>
            <p:cNvPr id="154" name="Straight Connector 153">
              <a:extLst>
                <a:ext uri="{FF2B5EF4-FFF2-40B4-BE49-F238E27FC236}">
                  <a16:creationId xmlns:a16="http://schemas.microsoft.com/office/drawing/2014/main" id="{2014A0A8-B607-4080-B391-7ABDC4384CA5}"/>
                </a:ext>
              </a:extLst>
            </p:cNvPr>
            <p:cNvCxnSpPr>
              <a:cxnSpLocks/>
            </p:cNvCxnSpPr>
            <p:nvPr/>
          </p:nvCxnSpPr>
          <p:spPr>
            <a:xfrm flipH="1">
              <a:off x="7748832" y="514350"/>
              <a:ext cx="81787" cy="612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305FB90-CFA1-4344-9222-E8AD7582E62B}"/>
                </a:ext>
              </a:extLst>
            </p:cNvPr>
            <p:cNvCxnSpPr>
              <a:cxnSpLocks/>
            </p:cNvCxnSpPr>
            <p:nvPr/>
          </p:nvCxnSpPr>
          <p:spPr>
            <a:xfrm flipH="1">
              <a:off x="7713415" y="514350"/>
              <a:ext cx="76311" cy="57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2F8233AB-7BC6-490A-B068-961BB127DDDD}"/>
              </a:ext>
            </a:extLst>
          </p:cNvPr>
          <p:cNvGrpSpPr/>
          <p:nvPr/>
        </p:nvGrpSpPr>
        <p:grpSpPr>
          <a:xfrm>
            <a:off x="10874483" y="2775206"/>
            <a:ext cx="117204" cy="61252"/>
            <a:chOff x="7713415" y="514350"/>
            <a:chExt cx="117204" cy="61252"/>
          </a:xfrm>
        </p:grpSpPr>
        <p:cxnSp>
          <p:nvCxnSpPr>
            <p:cNvPr id="157" name="Straight Connector 156">
              <a:extLst>
                <a:ext uri="{FF2B5EF4-FFF2-40B4-BE49-F238E27FC236}">
                  <a16:creationId xmlns:a16="http://schemas.microsoft.com/office/drawing/2014/main" id="{97D77E45-533D-4711-8CD7-F9B58A8BB5B3}"/>
                </a:ext>
              </a:extLst>
            </p:cNvPr>
            <p:cNvCxnSpPr>
              <a:cxnSpLocks/>
            </p:cNvCxnSpPr>
            <p:nvPr/>
          </p:nvCxnSpPr>
          <p:spPr>
            <a:xfrm flipH="1">
              <a:off x="7748832" y="514350"/>
              <a:ext cx="81787" cy="612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514118A7-34C0-4152-B3F7-20DC7E16B1C1}"/>
                </a:ext>
              </a:extLst>
            </p:cNvPr>
            <p:cNvCxnSpPr>
              <a:cxnSpLocks/>
            </p:cNvCxnSpPr>
            <p:nvPr/>
          </p:nvCxnSpPr>
          <p:spPr>
            <a:xfrm flipH="1">
              <a:off x="7713415" y="514350"/>
              <a:ext cx="76311" cy="57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93329E22-8919-4E1A-BBE8-DC665C800C01}"/>
              </a:ext>
            </a:extLst>
          </p:cNvPr>
          <p:cNvGrpSpPr/>
          <p:nvPr/>
        </p:nvGrpSpPr>
        <p:grpSpPr>
          <a:xfrm>
            <a:off x="9638087" y="4482113"/>
            <a:ext cx="117204" cy="61252"/>
            <a:chOff x="7713415" y="514350"/>
            <a:chExt cx="117204" cy="61252"/>
          </a:xfrm>
        </p:grpSpPr>
        <p:cxnSp>
          <p:nvCxnSpPr>
            <p:cNvPr id="160" name="Straight Connector 159">
              <a:extLst>
                <a:ext uri="{FF2B5EF4-FFF2-40B4-BE49-F238E27FC236}">
                  <a16:creationId xmlns:a16="http://schemas.microsoft.com/office/drawing/2014/main" id="{35511D7A-017E-4EC6-92F6-F8F4A24FA20D}"/>
                </a:ext>
              </a:extLst>
            </p:cNvPr>
            <p:cNvCxnSpPr>
              <a:cxnSpLocks/>
            </p:cNvCxnSpPr>
            <p:nvPr/>
          </p:nvCxnSpPr>
          <p:spPr>
            <a:xfrm flipH="1">
              <a:off x="7748832" y="514350"/>
              <a:ext cx="81787" cy="612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4E9036C-9F5F-4386-BFD0-5F7F112C4D96}"/>
                </a:ext>
              </a:extLst>
            </p:cNvPr>
            <p:cNvCxnSpPr>
              <a:cxnSpLocks/>
            </p:cNvCxnSpPr>
            <p:nvPr/>
          </p:nvCxnSpPr>
          <p:spPr>
            <a:xfrm flipH="1">
              <a:off x="7713415" y="514350"/>
              <a:ext cx="76311" cy="57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B58721C9-B9CE-4A50-9FF8-C0FFFB35CBB0}"/>
              </a:ext>
            </a:extLst>
          </p:cNvPr>
          <p:cNvGrpSpPr/>
          <p:nvPr/>
        </p:nvGrpSpPr>
        <p:grpSpPr>
          <a:xfrm>
            <a:off x="5600668" y="4482113"/>
            <a:ext cx="117204" cy="61252"/>
            <a:chOff x="7713415" y="514350"/>
            <a:chExt cx="117204" cy="61252"/>
          </a:xfrm>
        </p:grpSpPr>
        <p:cxnSp>
          <p:nvCxnSpPr>
            <p:cNvPr id="163" name="Straight Connector 162">
              <a:extLst>
                <a:ext uri="{FF2B5EF4-FFF2-40B4-BE49-F238E27FC236}">
                  <a16:creationId xmlns:a16="http://schemas.microsoft.com/office/drawing/2014/main" id="{A357E436-648F-4FA3-982F-BAC952F495DC}"/>
                </a:ext>
              </a:extLst>
            </p:cNvPr>
            <p:cNvCxnSpPr>
              <a:cxnSpLocks/>
            </p:cNvCxnSpPr>
            <p:nvPr/>
          </p:nvCxnSpPr>
          <p:spPr>
            <a:xfrm flipH="1">
              <a:off x="7748832" y="514350"/>
              <a:ext cx="81787" cy="612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598EC70-A3AD-487B-A923-8D3D0FACF458}"/>
                </a:ext>
              </a:extLst>
            </p:cNvPr>
            <p:cNvCxnSpPr>
              <a:cxnSpLocks/>
            </p:cNvCxnSpPr>
            <p:nvPr/>
          </p:nvCxnSpPr>
          <p:spPr>
            <a:xfrm flipH="1">
              <a:off x="7713415" y="514350"/>
              <a:ext cx="76311" cy="57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BDA9DBA5-6328-4706-A44C-87934C7B02CF}"/>
              </a:ext>
            </a:extLst>
          </p:cNvPr>
          <p:cNvGrpSpPr/>
          <p:nvPr/>
        </p:nvGrpSpPr>
        <p:grpSpPr>
          <a:xfrm>
            <a:off x="1750772" y="6023003"/>
            <a:ext cx="117204" cy="61252"/>
            <a:chOff x="7713415" y="514350"/>
            <a:chExt cx="117204" cy="61252"/>
          </a:xfrm>
        </p:grpSpPr>
        <p:cxnSp>
          <p:nvCxnSpPr>
            <p:cNvPr id="166" name="Straight Connector 165">
              <a:extLst>
                <a:ext uri="{FF2B5EF4-FFF2-40B4-BE49-F238E27FC236}">
                  <a16:creationId xmlns:a16="http://schemas.microsoft.com/office/drawing/2014/main" id="{357B7F6C-E770-43A3-9481-BCD79DAE8A89}"/>
                </a:ext>
              </a:extLst>
            </p:cNvPr>
            <p:cNvCxnSpPr>
              <a:cxnSpLocks/>
            </p:cNvCxnSpPr>
            <p:nvPr/>
          </p:nvCxnSpPr>
          <p:spPr>
            <a:xfrm flipH="1">
              <a:off x="7748832" y="514350"/>
              <a:ext cx="81787" cy="612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9779D34-A390-4091-A87C-B4C2B89C8017}"/>
                </a:ext>
              </a:extLst>
            </p:cNvPr>
            <p:cNvCxnSpPr>
              <a:cxnSpLocks/>
            </p:cNvCxnSpPr>
            <p:nvPr/>
          </p:nvCxnSpPr>
          <p:spPr>
            <a:xfrm flipH="1">
              <a:off x="7713415" y="514350"/>
              <a:ext cx="76311" cy="57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F3A45BEC-5510-4169-9C7B-6B37783D09FA}"/>
              </a:ext>
            </a:extLst>
          </p:cNvPr>
          <p:cNvGrpSpPr/>
          <p:nvPr/>
        </p:nvGrpSpPr>
        <p:grpSpPr>
          <a:xfrm>
            <a:off x="6138039" y="2766060"/>
            <a:ext cx="117204" cy="61252"/>
            <a:chOff x="7713415" y="514350"/>
            <a:chExt cx="117204" cy="61252"/>
          </a:xfrm>
        </p:grpSpPr>
        <p:cxnSp>
          <p:nvCxnSpPr>
            <p:cNvPr id="169" name="Straight Connector 168">
              <a:extLst>
                <a:ext uri="{FF2B5EF4-FFF2-40B4-BE49-F238E27FC236}">
                  <a16:creationId xmlns:a16="http://schemas.microsoft.com/office/drawing/2014/main" id="{9E4D1BEC-9BE1-4579-AE1C-828E90477A56}"/>
                </a:ext>
              </a:extLst>
            </p:cNvPr>
            <p:cNvCxnSpPr>
              <a:cxnSpLocks/>
            </p:cNvCxnSpPr>
            <p:nvPr/>
          </p:nvCxnSpPr>
          <p:spPr>
            <a:xfrm flipH="1">
              <a:off x="7748832" y="514350"/>
              <a:ext cx="81787" cy="612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54AC8683-C853-497F-A7D0-3369EE322D04}"/>
                </a:ext>
              </a:extLst>
            </p:cNvPr>
            <p:cNvCxnSpPr>
              <a:cxnSpLocks/>
            </p:cNvCxnSpPr>
            <p:nvPr/>
          </p:nvCxnSpPr>
          <p:spPr>
            <a:xfrm flipH="1">
              <a:off x="7713415" y="514350"/>
              <a:ext cx="76311" cy="57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74" name="Picture 173" descr="Logo&#10;&#10;Description automatically generated">
            <a:extLst>
              <a:ext uri="{FF2B5EF4-FFF2-40B4-BE49-F238E27FC236}">
                <a16:creationId xmlns:a16="http://schemas.microsoft.com/office/drawing/2014/main" id="{2E9CCE96-E17E-445B-B43F-A3F8A18A4E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905" y="2296028"/>
            <a:ext cx="824363" cy="307748"/>
          </a:xfrm>
          <a:prstGeom prst="rect">
            <a:avLst/>
          </a:prstGeom>
        </p:spPr>
      </p:pic>
      <p:pic>
        <p:nvPicPr>
          <p:cNvPr id="117" name="Picture 116">
            <a:extLst>
              <a:ext uri="{FF2B5EF4-FFF2-40B4-BE49-F238E27FC236}">
                <a16:creationId xmlns:a16="http://schemas.microsoft.com/office/drawing/2014/main" id="{9A3338E2-D6B9-4C8F-87A4-660C7AAE3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418" y="1954852"/>
            <a:ext cx="411615" cy="232562"/>
          </a:xfrm>
          <a:prstGeom prst="rect">
            <a:avLst/>
          </a:prstGeom>
        </p:spPr>
      </p:pic>
      <p:pic>
        <p:nvPicPr>
          <p:cNvPr id="120" name="Picture 119" descr="Logo&#10;&#10;Description automatically generated">
            <a:extLst>
              <a:ext uri="{FF2B5EF4-FFF2-40B4-BE49-F238E27FC236}">
                <a16:creationId xmlns:a16="http://schemas.microsoft.com/office/drawing/2014/main" id="{568BEF01-571F-47D1-BCD4-03C7A167AD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8807" y="1746334"/>
            <a:ext cx="598525" cy="202906"/>
          </a:xfrm>
          <a:prstGeom prst="rect">
            <a:avLst/>
          </a:prstGeom>
        </p:spPr>
      </p:pic>
      <p:pic>
        <p:nvPicPr>
          <p:cNvPr id="123" name="Picture 122" descr="A picture containing text, dark&#10;&#10;Description automatically generated">
            <a:extLst>
              <a:ext uri="{FF2B5EF4-FFF2-40B4-BE49-F238E27FC236}">
                <a16:creationId xmlns:a16="http://schemas.microsoft.com/office/drawing/2014/main" id="{83FC6677-27EE-4435-AAF6-F43F94D67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4377" y="1724200"/>
            <a:ext cx="1032208" cy="822495"/>
          </a:xfrm>
          <a:prstGeom prst="rect">
            <a:avLst/>
          </a:prstGeom>
        </p:spPr>
      </p:pic>
      <p:sp>
        <p:nvSpPr>
          <p:cNvPr id="104" name="TextBox 103">
            <a:extLst>
              <a:ext uri="{FF2B5EF4-FFF2-40B4-BE49-F238E27FC236}">
                <a16:creationId xmlns:a16="http://schemas.microsoft.com/office/drawing/2014/main" id="{E3239D71-48AB-4B4E-AE88-CEE6979DE9D2}"/>
              </a:ext>
            </a:extLst>
          </p:cNvPr>
          <p:cNvSpPr txBox="1"/>
          <p:nvPr/>
        </p:nvSpPr>
        <p:spPr>
          <a:xfrm>
            <a:off x="6747007" y="117153"/>
            <a:ext cx="4153676" cy="461665"/>
          </a:xfrm>
          <a:prstGeom prst="rect">
            <a:avLst/>
          </a:prstGeom>
          <a:noFill/>
        </p:spPr>
        <p:txBody>
          <a:bodyPr wrap="square" rtlCol="0">
            <a:spAutoFit/>
          </a:bodyPr>
          <a:lstStyle/>
          <a:p>
            <a:pPr algn="r"/>
            <a:r>
              <a:rPr lang="pl-PL" sz="1200" dirty="0">
                <a:latin typeface="+mj-lt"/>
                <a:ea typeface="Verdana" panose="020B0604030504040204" pitchFamily="34" charset="0"/>
              </a:rPr>
              <a:t>1. INTRODUCTORY INFORMATION</a:t>
            </a:r>
          </a:p>
          <a:p>
            <a:pPr algn="r"/>
            <a:endParaRPr lang="pl-PL" sz="1200" dirty="0">
              <a:latin typeface="+mj-lt"/>
              <a:ea typeface="Verdana" panose="020B0604030504040204" pitchFamily="34" charset="0"/>
            </a:endParaRPr>
          </a:p>
        </p:txBody>
      </p:sp>
      <p:sp>
        <p:nvSpPr>
          <p:cNvPr id="107" name="TextBox 106">
            <a:extLst>
              <a:ext uri="{FF2B5EF4-FFF2-40B4-BE49-F238E27FC236}">
                <a16:creationId xmlns:a16="http://schemas.microsoft.com/office/drawing/2014/main" id="{B49D8BA8-B20B-41A2-AB26-CEE5C248CDF8}"/>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HISTORY</a:t>
            </a:r>
          </a:p>
        </p:txBody>
      </p:sp>
      <p:sp>
        <p:nvSpPr>
          <p:cNvPr id="110" name="TextBox 109">
            <a:extLst>
              <a:ext uri="{FF2B5EF4-FFF2-40B4-BE49-F238E27FC236}">
                <a16:creationId xmlns:a16="http://schemas.microsoft.com/office/drawing/2014/main" id="{2BEAA2D5-BA57-43B9-AC20-FAB2EB7BE884}"/>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en-GB" sz="1400" b="1" dirty="0">
                <a:solidFill>
                  <a:srgbClr val="0C0F2E"/>
                </a:solidFill>
              </a:rPr>
              <a:t>ENIGMA PROVIDES ITS ADVANCED SOLUTIONS TO MOST IMPORTANT GOVERNMENT BODIES AND COUNTRY STRATEGIC </a:t>
            </a:r>
            <a:r>
              <a:rPr lang="pl-PL" sz="1400" b="1" dirty="0">
                <a:solidFill>
                  <a:srgbClr val="0C0F2E"/>
                </a:solidFill>
              </a:rPr>
              <a:t>ENTITIES</a:t>
            </a:r>
            <a:r>
              <a:rPr lang="en-GB" sz="1400" b="1" dirty="0">
                <a:solidFill>
                  <a:srgbClr val="0C0F2E"/>
                </a:solidFill>
              </a:rPr>
              <a:t> FOR OVER 28 YEARS </a:t>
            </a:r>
          </a:p>
        </p:txBody>
      </p:sp>
      <p:cxnSp>
        <p:nvCxnSpPr>
          <p:cNvPr id="112" name="Straight Connector 111">
            <a:extLst>
              <a:ext uri="{FF2B5EF4-FFF2-40B4-BE49-F238E27FC236}">
                <a16:creationId xmlns:a16="http://schemas.microsoft.com/office/drawing/2014/main" id="{45A47AFB-1080-49C8-8AC9-85EEA547021C}"/>
              </a:ext>
            </a:extLst>
          </p:cNvPr>
          <p:cNvCxnSpPr>
            <a:cxnSpLocks/>
          </p:cNvCxnSpPr>
          <p:nvPr/>
        </p:nvCxnSpPr>
        <p:spPr>
          <a:xfrm>
            <a:off x="334963" y="1486652"/>
            <a:ext cx="1394777"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grpSp>
        <p:nvGrpSpPr>
          <p:cNvPr id="125" name="Group 124">
            <a:extLst>
              <a:ext uri="{FF2B5EF4-FFF2-40B4-BE49-F238E27FC236}">
                <a16:creationId xmlns:a16="http://schemas.microsoft.com/office/drawing/2014/main" id="{3674164C-58D8-433E-A193-A7CBAC03DABE}"/>
              </a:ext>
            </a:extLst>
          </p:cNvPr>
          <p:cNvGrpSpPr/>
          <p:nvPr/>
        </p:nvGrpSpPr>
        <p:grpSpPr>
          <a:xfrm>
            <a:off x="2661137" y="4482113"/>
            <a:ext cx="117204" cy="61252"/>
            <a:chOff x="7713415" y="514350"/>
            <a:chExt cx="117204" cy="61252"/>
          </a:xfrm>
        </p:grpSpPr>
        <p:cxnSp>
          <p:nvCxnSpPr>
            <p:cNvPr id="126" name="Straight Connector 125">
              <a:extLst>
                <a:ext uri="{FF2B5EF4-FFF2-40B4-BE49-F238E27FC236}">
                  <a16:creationId xmlns:a16="http://schemas.microsoft.com/office/drawing/2014/main" id="{5E8BFEE8-3285-44DF-A341-F2EC5323A036}"/>
                </a:ext>
              </a:extLst>
            </p:cNvPr>
            <p:cNvCxnSpPr>
              <a:cxnSpLocks/>
            </p:cNvCxnSpPr>
            <p:nvPr/>
          </p:nvCxnSpPr>
          <p:spPr>
            <a:xfrm flipH="1">
              <a:off x="7748832" y="514350"/>
              <a:ext cx="81787" cy="612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8F85F71-BF9F-45EE-81C1-2579EAE6D113}"/>
                </a:ext>
              </a:extLst>
            </p:cNvPr>
            <p:cNvCxnSpPr>
              <a:cxnSpLocks/>
            </p:cNvCxnSpPr>
            <p:nvPr/>
          </p:nvCxnSpPr>
          <p:spPr>
            <a:xfrm flipH="1">
              <a:off x="7713415" y="514350"/>
              <a:ext cx="76311" cy="57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1" name="Rectangle: Rounded Corners 170">
            <a:extLst>
              <a:ext uri="{FF2B5EF4-FFF2-40B4-BE49-F238E27FC236}">
                <a16:creationId xmlns:a16="http://schemas.microsoft.com/office/drawing/2014/main" id="{8AFAD32E-26D5-4CFF-AD3A-9B9AD0EBFDA0}"/>
              </a:ext>
            </a:extLst>
          </p:cNvPr>
          <p:cNvSpPr/>
          <p:nvPr/>
        </p:nvSpPr>
        <p:spPr>
          <a:xfrm>
            <a:off x="9352946" y="4712813"/>
            <a:ext cx="2520747" cy="1440000"/>
          </a:xfrm>
          <a:prstGeom prst="roundRect">
            <a:avLst>
              <a:gd name="adj" fmla="val 8655"/>
            </a:avLst>
          </a:prstGeom>
          <a:solidFill>
            <a:schemeClr val="bg1">
              <a:lumMod val="95000"/>
              <a:alpha val="6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t"/>
          <a:lstStyle/>
          <a:p>
            <a:pPr marL="18000" indent="-108000" algn="ctr">
              <a:buFont typeface="Arial" panose="020B0604020202020204" pitchFamily="34" charset="0"/>
              <a:buChar char="•"/>
            </a:pPr>
            <a:r>
              <a:rPr lang="en-GB" sz="800" b="1" dirty="0">
                <a:solidFill>
                  <a:schemeClr val="tx1"/>
                </a:solidFill>
              </a:rPr>
              <a:t>Delivery of over a thousand "Eta 100Z" </a:t>
            </a:r>
            <a:r>
              <a:rPr lang="en-GB" sz="800" dirty="0">
                <a:solidFill>
                  <a:schemeClr val="tx1"/>
                </a:solidFill>
              </a:rPr>
              <a:t>encryptors for the Ministry of National Defence  </a:t>
            </a:r>
          </a:p>
          <a:p>
            <a:pPr marL="18000" indent="-108000" algn="ctr">
              <a:buFont typeface="Arial" panose="020B0604020202020204" pitchFamily="34" charset="0"/>
              <a:buChar char="•"/>
            </a:pPr>
            <a:r>
              <a:rPr lang="en-GB" sz="800" b="1" dirty="0">
                <a:solidFill>
                  <a:schemeClr val="tx1"/>
                </a:solidFill>
              </a:rPr>
              <a:t>Central Backup for the Ministry of National Defence</a:t>
            </a:r>
            <a:r>
              <a:rPr lang="en-GB" sz="800" dirty="0">
                <a:solidFill>
                  <a:schemeClr val="tx1"/>
                </a:solidFill>
              </a:rPr>
              <a:t> (Armed Forces Cyber Resource Centre) </a:t>
            </a:r>
          </a:p>
          <a:p>
            <a:pPr marL="18000" indent="-108000" algn="ctr">
              <a:buFont typeface="Arial" panose="020B0604020202020204" pitchFamily="34" charset="0"/>
              <a:buChar char="•"/>
            </a:pPr>
            <a:r>
              <a:rPr lang="en-GB" sz="800" b="1" dirty="0">
                <a:solidFill>
                  <a:schemeClr val="tx1"/>
                </a:solidFill>
              </a:rPr>
              <a:t>Etoll infrastructure</a:t>
            </a:r>
            <a:r>
              <a:rPr lang="en-GB" sz="800" dirty="0">
                <a:solidFill>
                  <a:schemeClr val="tx1"/>
                </a:solidFill>
              </a:rPr>
              <a:t> for the Ministry of Finance</a:t>
            </a:r>
          </a:p>
          <a:p>
            <a:pPr marL="18000" indent="-108000" algn="ctr">
              <a:buFont typeface="Arial" panose="020B0604020202020204" pitchFamily="34" charset="0"/>
              <a:buChar char="•"/>
            </a:pPr>
            <a:r>
              <a:rPr lang="en-GB" sz="800" b="1" dirty="0">
                <a:solidFill>
                  <a:schemeClr val="tx1"/>
                </a:solidFill>
              </a:rPr>
              <a:t>Entry/Exit System (EES) </a:t>
            </a:r>
            <a:r>
              <a:rPr lang="en-GB" sz="800" dirty="0">
                <a:solidFill>
                  <a:schemeClr val="tx1"/>
                </a:solidFill>
              </a:rPr>
              <a:t>- Biometric identification for foreigners </a:t>
            </a:r>
            <a:r>
              <a:rPr lang="en-GB" sz="800" b="1" dirty="0">
                <a:solidFill>
                  <a:schemeClr val="tx1"/>
                </a:solidFill>
              </a:rPr>
              <a:t>for Border Guard</a:t>
            </a:r>
          </a:p>
          <a:p>
            <a:pPr marL="18000" indent="-108000" algn="ctr">
              <a:buFont typeface="Arial" panose="020B0604020202020204" pitchFamily="34" charset="0"/>
              <a:buChar char="•"/>
            </a:pPr>
            <a:r>
              <a:rPr lang="en-GB" sz="800" b="1" dirty="0">
                <a:solidFill>
                  <a:schemeClr val="tx1"/>
                </a:solidFill>
              </a:rPr>
              <a:t>Supply of mobile terminals for Police </a:t>
            </a:r>
            <a:r>
              <a:rPr lang="en-GB" sz="800" dirty="0">
                <a:solidFill>
                  <a:schemeClr val="tx1"/>
                </a:solidFill>
              </a:rPr>
              <a:t>- delivery of hardware and management software</a:t>
            </a:r>
          </a:p>
          <a:p>
            <a:pPr marL="18000" indent="-108000" algn="ctr">
              <a:buFont typeface="Arial" panose="020B0604020202020204" pitchFamily="34" charset="0"/>
              <a:buChar char="•"/>
            </a:pPr>
            <a:r>
              <a:rPr lang="en-GB" sz="800" dirty="0">
                <a:solidFill>
                  <a:schemeClr val="tx1"/>
                </a:solidFill>
              </a:rPr>
              <a:t>Start of a </a:t>
            </a:r>
            <a:r>
              <a:rPr lang="en-GB" sz="800" b="1" dirty="0">
                <a:solidFill>
                  <a:schemeClr val="tx1"/>
                </a:solidFill>
              </a:rPr>
              <a:t>secure information transmission system </a:t>
            </a:r>
            <a:r>
              <a:rPr lang="en-GB" sz="800" dirty="0">
                <a:solidFill>
                  <a:schemeClr val="tx1"/>
                </a:solidFill>
              </a:rPr>
              <a:t>for Government Strategic Reserve Agency</a:t>
            </a:r>
          </a:p>
          <a:p>
            <a:pPr marL="18000" indent="-108000" algn="ctr">
              <a:buFont typeface="Arial" panose="020B0604020202020204" pitchFamily="34" charset="0"/>
              <a:buChar char="•"/>
            </a:pPr>
            <a:endParaRPr lang="en-GB" sz="800" dirty="0">
              <a:solidFill>
                <a:schemeClr val="tx1"/>
              </a:solidFill>
            </a:endParaRPr>
          </a:p>
        </p:txBody>
      </p:sp>
      <p:sp>
        <p:nvSpPr>
          <p:cNvPr id="172" name="TextBox 171">
            <a:extLst>
              <a:ext uri="{FF2B5EF4-FFF2-40B4-BE49-F238E27FC236}">
                <a16:creationId xmlns:a16="http://schemas.microsoft.com/office/drawing/2014/main" id="{1B0F42FF-3E99-43EC-9A5C-E5A72325E557}"/>
              </a:ext>
            </a:extLst>
          </p:cNvPr>
          <p:cNvSpPr txBox="1"/>
          <p:nvPr/>
        </p:nvSpPr>
        <p:spPr>
          <a:xfrm>
            <a:off x="8353132" y="6255845"/>
            <a:ext cx="672182" cy="138499"/>
          </a:xfrm>
          <a:prstGeom prst="rect">
            <a:avLst/>
          </a:prstGeom>
          <a:solidFill>
            <a:srgbClr val="10123C"/>
          </a:solidFill>
          <a:ln>
            <a:noFill/>
          </a:ln>
        </p:spPr>
        <p:txBody>
          <a:bodyPr wrap="square" lIns="0" tIns="0" rIns="0" bIns="0" rtlCol="0">
            <a:spAutoFit/>
          </a:bodyPr>
          <a:lstStyle/>
          <a:p>
            <a:pPr algn="ctr"/>
            <a:r>
              <a:rPr lang="pl-PL" sz="900" dirty="0">
                <a:solidFill>
                  <a:schemeClr val="bg1"/>
                </a:solidFill>
              </a:rPr>
              <a:t>2021</a:t>
            </a:r>
            <a:endParaRPr lang="en-GB" sz="900" dirty="0">
              <a:solidFill>
                <a:schemeClr val="bg1"/>
              </a:solidFill>
            </a:endParaRPr>
          </a:p>
        </p:txBody>
      </p:sp>
      <p:cxnSp>
        <p:nvCxnSpPr>
          <p:cNvPr id="173" name="Connector: Elbow 172">
            <a:extLst>
              <a:ext uri="{FF2B5EF4-FFF2-40B4-BE49-F238E27FC236}">
                <a16:creationId xmlns:a16="http://schemas.microsoft.com/office/drawing/2014/main" id="{1E08932F-3A5C-404D-A89A-EA5D3DACE15F}"/>
              </a:ext>
            </a:extLst>
          </p:cNvPr>
          <p:cNvCxnSpPr>
            <a:cxnSpLocks/>
            <a:stCxn id="172" idx="0"/>
            <a:endCxn id="171" idx="2"/>
          </p:cNvCxnSpPr>
          <p:nvPr/>
        </p:nvCxnSpPr>
        <p:spPr>
          <a:xfrm rot="5400000" flipH="1" flipV="1">
            <a:off x="9599755" y="5242281"/>
            <a:ext cx="103032" cy="1924097"/>
          </a:xfrm>
          <a:prstGeom prst="bentConnector3">
            <a:avLst>
              <a:gd name="adj1" fmla="val 50000"/>
            </a:avLst>
          </a:prstGeom>
          <a:ln w="6350" cap="flat">
            <a:solidFill>
              <a:schemeClr val="bg1">
                <a:lumMod val="75000"/>
              </a:schemeClr>
            </a:solidFill>
            <a:prstDash val="dash"/>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13" name="Slide Number Placeholder 1">
            <a:extLst>
              <a:ext uri="{FF2B5EF4-FFF2-40B4-BE49-F238E27FC236}">
                <a16:creationId xmlns:a16="http://schemas.microsoft.com/office/drawing/2014/main" id="{FD5C5014-51CA-4390-8609-0FDD317D9C15}"/>
              </a:ext>
            </a:extLst>
          </p:cNvPr>
          <p:cNvSpPr>
            <a:spLocks noGrp="1"/>
          </p:cNvSpPr>
          <p:nvPr>
            <p:ph type="sldNum" sz="quarter" idx="12"/>
          </p:nvPr>
        </p:nvSpPr>
        <p:spPr>
          <a:xfrm>
            <a:off x="9076532" y="6492875"/>
            <a:ext cx="2743200" cy="365125"/>
          </a:xfrm>
        </p:spPr>
        <p:txBody>
          <a:bodyPr/>
          <a:lstStyle/>
          <a:p>
            <a:fld id="{757C06DB-65DA-4188-B231-CDD664637423}" type="slidenum">
              <a:rPr lang="en-GB" smtClean="0"/>
              <a:pPr/>
              <a:t>10</a:t>
            </a:fld>
            <a:endParaRPr lang="en-GB" dirty="0"/>
          </a:p>
        </p:txBody>
      </p:sp>
    </p:spTree>
    <p:extLst>
      <p:ext uri="{BB962C8B-B14F-4D97-AF65-F5344CB8AC3E}">
        <p14:creationId xmlns:p14="http://schemas.microsoft.com/office/powerpoint/2010/main" val="871835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ole tekstowe 21">
            <a:extLst>
              <a:ext uri="{FF2B5EF4-FFF2-40B4-BE49-F238E27FC236}">
                <a16:creationId xmlns:a16="http://schemas.microsoft.com/office/drawing/2014/main" id="{68696D2B-C47A-44E5-BF86-1BC0BB320FD3}"/>
              </a:ext>
            </a:extLst>
          </p:cNvPr>
          <p:cNvSpPr txBox="1"/>
          <p:nvPr/>
        </p:nvSpPr>
        <p:spPr>
          <a:xfrm>
            <a:off x="9708687" y="690692"/>
            <a:ext cx="2801874" cy="253916"/>
          </a:xfrm>
          <a:prstGeom prst="rect">
            <a:avLst/>
          </a:prstGeom>
          <a:noFill/>
        </p:spPr>
        <p:txBody>
          <a:bodyPr wrap="square" rtlCol="0">
            <a:spAutoFit/>
          </a:bodyPr>
          <a:lstStyle/>
          <a:p>
            <a:pPr defTabSz="1199144"/>
            <a:endParaRPr lang="pl-PL" sz="1000" dirty="0">
              <a:solidFill>
                <a:srgbClr val="333333"/>
              </a:solidFill>
              <a:latin typeface="Segoe UI"/>
            </a:endParaRPr>
          </a:p>
        </p:txBody>
      </p:sp>
      <p:sp>
        <p:nvSpPr>
          <p:cNvPr id="110" name="pole tekstowe 28">
            <a:extLst>
              <a:ext uri="{FF2B5EF4-FFF2-40B4-BE49-F238E27FC236}">
                <a16:creationId xmlns:a16="http://schemas.microsoft.com/office/drawing/2014/main" id="{138C02BC-4B52-40EC-A0A0-EBFF93C8749D}"/>
              </a:ext>
            </a:extLst>
          </p:cNvPr>
          <p:cNvSpPr txBox="1"/>
          <p:nvPr/>
        </p:nvSpPr>
        <p:spPr>
          <a:xfrm>
            <a:off x="9739706" y="1330793"/>
            <a:ext cx="184731" cy="246221"/>
          </a:xfrm>
          <a:prstGeom prst="rect">
            <a:avLst/>
          </a:prstGeom>
          <a:noFill/>
        </p:spPr>
        <p:txBody>
          <a:bodyPr wrap="none" rtlCol="0">
            <a:spAutoFit/>
          </a:bodyPr>
          <a:lstStyle/>
          <a:p>
            <a:pPr defTabSz="1199144"/>
            <a:endParaRPr lang="pl-PL" sz="1000" dirty="0">
              <a:solidFill>
                <a:srgbClr val="0E0F2E"/>
              </a:solidFill>
              <a:latin typeface="Segoe UI"/>
            </a:endParaRPr>
          </a:p>
        </p:txBody>
      </p:sp>
      <p:sp>
        <p:nvSpPr>
          <p:cNvPr id="43" name="Prostokąt 1">
            <a:extLst>
              <a:ext uri="{FF2B5EF4-FFF2-40B4-BE49-F238E27FC236}">
                <a16:creationId xmlns:a16="http://schemas.microsoft.com/office/drawing/2014/main" id="{050170C0-094F-4811-99C9-8F1EC207A1ED}"/>
              </a:ext>
            </a:extLst>
          </p:cNvPr>
          <p:cNvSpPr/>
          <p:nvPr/>
        </p:nvSpPr>
        <p:spPr>
          <a:xfrm>
            <a:off x="556986" y="1033592"/>
            <a:ext cx="10441939" cy="5045869"/>
          </a:xfrm>
          <a:prstGeom prst="rect">
            <a:avLst/>
          </a:prstGeom>
        </p:spPr>
        <p:txBody>
          <a:bodyPr wrap="square" numCol="1">
            <a:spAutoFit/>
          </a:bodyPr>
          <a:lstStyle/>
          <a:p>
            <a:pPr marL="397800" indent="-228600" algn="just" defTabSz="1199144">
              <a:lnSpc>
                <a:spcPct val="150000"/>
              </a:lnSpc>
              <a:buClr>
                <a:srgbClr val="BFBFBF"/>
              </a:buClr>
              <a:buSzPct val="100000"/>
              <a:buFont typeface="+mj-lt"/>
              <a:buAutoNum type="arabicPeriod"/>
            </a:pPr>
            <a:r>
              <a:rPr lang="en-GB" sz="1200" dirty="0">
                <a:solidFill>
                  <a:srgbClr val="BFBFBF"/>
                </a:solidFill>
              </a:rPr>
              <a:t>Introductory information</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Legal information</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Group structure</a:t>
            </a:r>
            <a:endParaRPr lang="pl-PL" sz="1200" dirty="0">
              <a:solidFill>
                <a:srgbClr val="BFBFBF"/>
              </a:solidFill>
            </a:endParaRP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Financial overview</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Operational summary</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Key clients</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Product portfolio overview</a:t>
            </a:r>
            <a:endParaRPr lang="pl-PL" sz="1200" dirty="0">
              <a:solidFill>
                <a:srgbClr val="BFBFBF"/>
              </a:solidFill>
            </a:endParaRP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History</a:t>
            </a:r>
          </a:p>
          <a:p>
            <a:pPr marL="397800" indent="-228600" algn="just" defTabSz="1199144">
              <a:lnSpc>
                <a:spcPct val="150000"/>
              </a:lnSpc>
              <a:buClr>
                <a:schemeClr val="bg1"/>
              </a:buClr>
              <a:buSzPct val="100000"/>
              <a:buFont typeface="+mj-lt"/>
              <a:buAutoNum type="arabicPeriod"/>
            </a:pPr>
            <a:r>
              <a:rPr lang="en-GB" sz="1200" dirty="0">
                <a:solidFill>
                  <a:schemeClr val="bg1"/>
                </a:solidFill>
              </a:rPr>
              <a:t>Key products and markets</a:t>
            </a: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Products and services portfolio</a:t>
            </a: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Enigma SOI key sectors and segments</a:t>
            </a:r>
          </a:p>
          <a:p>
            <a:pPr marL="397800"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Intellectual Property</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Intellectual property documentary evidence</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Research &amp; Development projects</a:t>
            </a:r>
          </a:p>
          <a:p>
            <a:pPr marL="397800"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Human resources</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Management team</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Human resources, key competences &amp; experience</a:t>
            </a:r>
          </a:p>
          <a:p>
            <a:pPr marL="397800" indent="-228600" algn="just" defTabSz="1199144">
              <a:lnSpc>
                <a:spcPct val="150000"/>
              </a:lnSpc>
              <a:spcAft>
                <a:spcPts val="300"/>
              </a:spcAft>
              <a:buClr>
                <a:schemeClr val="bg1"/>
              </a:buClr>
              <a:buSzPct val="120000"/>
              <a:buFont typeface="+mj-lt"/>
              <a:buAutoNum type="arabicPeriod"/>
            </a:pPr>
            <a:endParaRPr lang="en-GB" sz="1200" dirty="0">
              <a:solidFill>
                <a:schemeClr val="bg1"/>
              </a:solidFill>
            </a:endParaRPr>
          </a:p>
        </p:txBody>
      </p:sp>
      <p:sp>
        <p:nvSpPr>
          <p:cNvPr id="7" name="TextBox 6">
            <a:extLst>
              <a:ext uri="{FF2B5EF4-FFF2-40B4-BE49-F238E27FC236}">
                <a16:creationId xmlns:a16="http://schemas.microsoft.com/office/drawing/2014/main" id="{FD421D8F-35FB-4039-8979-C72BD130DD18}"/>
              </a:ext>
            </a:extLst>
          </p:cNvPr>
          <p:cNvSpPr txBox="1"/>
          <p:nvPr/>
        </p:nvSpPr>
        <p:spPr>
          <a:xfrm>
            <a:off x="556986" y="5934670"/>
            <a:ext cx="6257108" cy="923330"/>
          </a:xfrm>
          <a:prstGeom prst="rect">
            <a:avLst/>
          </a:prstGeom>
          <a:noFill/>
        </p:spPr>
        <p:txBody>
          <a:bodyPr wrap="square">
            <a:spAutoFit/>
          </a:bodyPr>
          <a:lstStyle/>
          <a:p>
            <a:pPr marL="397800" indent="-228600" algn="just" defTabSz="1199144">
              <a:lnSpc>
                <a:spcPct val="150000"/>
              </a:lnSpc>
              <a:buClr>
                <a:schemeClr val="bg1">
                  <a:lumMod val="50000"/>
                </a:schemeClr>
              </a:buClr>
              <a:buSzPct val="100000"/>
              <a:buFont typeface="+mj-lt"/>
              <a:buAutoNum type="arabicPeriod" startAt="5"/>
            </a:pPr>
            <a:r>
              <a:rPr lang="en-GB" sz="1200" dirty="0">
                <a:solidFill>
                  <a:schemeClr val="bg1">
                    <a:lumMod val="75000"/>
                  </a:schemeClr>
                </a:solidFill>
              </a:rPr>
              <a:t>Clients and business partners</a:t>
            </a:r>
          </a:p>
          <a:p>
            <a:pPr marL="169200" algn="just" defTabSz="1199144">
              <a:lnSpc>
                <a:spcPct val="150000"/>
              </a:lnSpc>
              <a:buClr>
                <a:schemeClr val="bg1"/>
              </a:buClr>
              <a:buSzPct val="120000"/>
            </a:pPr>
            <a:endParaRPr lang="en-GB" sz="1200" dirty="0">
              <a:solidFill>
                <a:schemeClr val="bg1"/>
              </a:solidFill>
            </a:endParaRPr>
          </a:p>
          <a:p>
            <a:pPr marL="169200" algn="just" defTabSz="1199144">
              <a:lnSpc>
                <a:spcPct val="150000"/>
              </a:lnSpc>
              <a:buClr>
                <a:schemeClr val="bg1"/>
              </a:buClr>
              <a:buSzPct val="120000"/>
            </a:pPr>
            <a:endParaRPr lang="en-GB" sz="1200" dirty="0">
              <a:solidFill>
                <a:schemeClr val="bg1"/>
              </a:solidFill>
            </a:endParaRPr>
          </a:p>
        </p:txBody>
      </p:sp>
    </p:spTree>
    <p:extLst>
      <p:ext uri="{BB962C8B-B14F-4D97-AF65-F5344CB8AC3E}">
        <p14:creationId xmlns:p14="http://schemas.microsoft.com/office/powerpoint/2010/main" val="2384664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EC9F64-1E3B-45BA-81F2-D47691AE32B9}"/>
              </a:ext>
            </a:extLst>
          </p:cNvPr>
          <p:cNvSpPr>
            <a:spLocks noGrp="1"/>
          </p:cNvSpPr>
          <p:nvPr>
            <p:ph type="sldNum" sz="quarter" idx="12"/>
          </p:nvPr>
        </p:nvSpPr>
        <p:spPr/>
        <p:txBody>
          <a:bodyPr/>
          <a:lstStyle/>
          <a:p>
            <a:fld id="{757C06DB-65DA-4188-B231-CDD664637423}" type="slidenum">
              <a:rPr lang="en-GB" smtClean="0"/>
              <a:pPr/>
              <a:t>12</a:t>
            </a:fld>
            <a:endParaRPr lang="en-GB" dirty="0"/>
          </a:p>
        </p:txBody>
      </p:sp>
      <p:cxnSp>
        <p:nvCxnSpPr>
          <p:cNvPr id="15" name="Straight Connector 14">
            <a:extLst>
              <a:ext uri="{FF2B5EF4-FFF2-40B4-BE49-F238E27FC236}">
                <a16:creationId xmlns:a16="http://schemas.microsoft.com/office/drawing/2014/main" id="{F5B0B086-E3B8-44EF-AEAD-DB9A05289216}"/>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CC0473-2070-4DA4-9ABF-470B32A1588C}"/>
              </a:ext>
            </a:extLst>
          </p:cNvPr>
          <p:cNvCxnSpPr>
            <a:cxnSpLocks/>
          </p:cNvCxnSpPr>
          <p:nvPr/>
        </p:nvCxnSpPr>
        <p:spPr>
          <a:xfrm>
            <a:off x="334963" y="1486652"/>
            <a:ext cx="1783397"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07B4D0A-EC31-4249-B027-70D7420C4FD7}"/>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 - IT SECURITY MARKET COVERAGE</a:t>
            </a:r>
          </a:p>
        </p:txBody>
      </p:sp>
      <p:sp>
        <p:nvSpPr>
          <p:cNvPr id="13" name="TextBox 12">
            <a:extLst>
              <a:ext uri="{FF2B5EF4-FFF2-40B4-BE49-F238E27FC236}">
                <a16:creationId xmlns:a16="http://schemas.microsoft.com/office/drawing/2014/main" id="{787959BC-0F7A-4DFD-93AE-59DC714CAF6D}"/>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MARKET POSITION SUMMARY</a:t>
            </a:r>
          </a:p>
        </p:txBody>
      </p:sp>
      <p:graphicFrame>
        <p:nvGraphicFramePr>
          <p:cNvPr id="3" name="Table 4">
            <a:extLst>
              <a:ext uri="{FF2B5EF4-FFF2-40B4-BE49-F238E27FC236}">
                <a16:creationId xmlns:a16="http://schemas.microsoft.com/office/drawing/2014/main" id="{719450AA-772B-4E90-94AD-3DAC0E57573D}"/>
              </a:ext>
            </a:extLst>
          </p:cNvPr>
          <p:cNvGraphicFramePr>
            <a:graphicFrameLocks noGrp="1"/>
          </p:cNvGraphicFramePr>
          <p:nvPr>
            <p:extLst/>
          </p:nvPr>
        </p:nvGraphicFramePr>
        <p:xfrm>
          <a:off x="334962" y="1603505"/>
          <a:ext cx="11484769" cy="4743595"/>
        </p:xfrm>
        <a:graphic>
          <a:graphicData uri="http://schemas.openxmlformats.org/drawingml/2006/table">
            <a:tbl>
              <a:tblPr firstRow="1" bandRow="1">
                <a:tableStyleId>{C083E6E3-FA7D-4D7B-A595-EF9225AFEA82}</a:tableStyleId>
              </a:tblPr>
              <a:tblGrid>
                <a:gridCol w="2166938">
                  <a:extLst>
                    <a:ext uri="{9D8B030D-6E8A-4147-A177-3AD203B41FA5}">
                      <a16:colId xmlns:a16="http://schemas.microsoft.com/office/drawing/2014/main" val="1153482131"/>
                    </a:ext>
                  </a:extLst>
                </a:gridCol>
                <a:gridCol w="6998904">
                  <a:extLst>
                    <a:ext uri="{9D8B030D-6E8A-4147-A177-3AD203B41FA5}">
                      <a16:colId xmlns:a16="http://schemas.microsoft.com/office/drawing/2014/main" val="3277679245"/>
                    </a:ext>
                  </a:extLst>
                </a:gridCol>
                <a:gridCol w="2318927">
                  <a:extLst>
                    <a:ext uri="{9D8B030D-6E8A-4147-A177-3AD203B41FA5}">
                      <a16:colId xmlns:a16="http://schemas.microsoft.com/office/drawing/2014/main" val="4154226775"/>
                    </a:ext>
                  </a:extLst>
                </a:gridCol>
              </a:tblGrid>
              <a:tr h="238913">
                <a:tc>
                  <a:txBody>
                    <a:bodyPr/>
                    <a:lstStyle/>
                    <a:p>
                      <a:r>
                        <a:rPr lang="pl-PL" sz="1000" dirty="0">
                          <a:solidFill>
                            <a:sysClr val="windowText" lastClr="000000"/>
                          </a:solidFill>
                        </a:rPr>
                        <a:t>Security market segment</a:t>
                      </a:r>
                      <a:endParaRPr lang="en-GB" sz="1000" dirty="0">
                        <a:solidFill>
                          <a:sysClr val="windowText" lastClr="000000"/>
                        </a:solidFill>
                      </a:endParaRPr>
                    </a:p>
                  </a:txBody>
                  <a:tcPr/>
                </a:tc>
                <a:tc>
                  <a:txBody>
                    <a:bodyPr/>
                    <a:lstStyle/>
                    <a:p>
                      <a:r>
                        <a:rPr lang="pl-PL" sz="1000" dirty="0">
                          <a:solidFill>
                            <a:sysClr val="windowText" lastClr="000000"/>
                          </a:solidFill>
                        </a:rPr>
                        <a:t>Definition</a:t>
                      </a:r>
                      <a:endParaRPr lang="en-GB" sz="1000" dirty="0">
                        <a:solidFill>
                          <a:sysClr val="windowText" lastClr="000000"/>
                        </a:solidFill>
                      </a:endParaRPr>
                    </a:p>
                  </a:txBody>
                  <a:tcPr/>
                </a:tc>
                <a:tc>
                  <a:txBody>
                    <a:bodyPr/>
                    <a:lstStyle/>
                    <a:p>
                      <a:pPr algn="ctr"/>
                      <a:r>
                        <a:rPr lang="pl-PL" sz="1000" dirty="0">
                          <a:solidFill>
                            <a:sysClr val="windowText" lastClr="000000"/>
                          </a:solidFill>
                        </a:rPr>
                        <a:t>ENIGMA SOI offer coverage</a:t>
                      </a:r>
                      <a:endParaRPr lang="en-GB" sz="1000" dirty="0">
                        <a:solidFill>
                          <a:sysClr val="windowText" lastClr="000000"/>
                        </a:solidFill>
                      </a:endParaRPr>
                    </a:p>
                  </a:txBody>
                  <a:tcPr/>
                </a:tc>
                <a:extLst>
                  <a:ext uri="{0D108BD9-81ED-4DB2-BD59-A6C34878D82A}">
                    <a16:rowId xmlns:a16="http://schemas.microsoft.com/office/drawing/2014/main" val="1481934504"/>
                  </a:ext>
                </a:extLst>
              </a:tr>
              <a:tr h="537555">
                <a:tc>
                  <a:txBody>
                    <a:bodyPr/>
                    <a:lstStyle/>
                    <a:p>
                      <a:r>
                        <a:rPr lang="pl-PL" sz="1000" b="1" dirty="0"/>
                        <a:t>Identity Access Management</a:t>
                      </a:r>
                      <a:endParaRPr lang="en-GB" sz="1000" b="1" dirty="0"/>
                    </a:p>
                  </a:txBody>
                  <a:tcPr/>
                </a:tc>
                <a:tc>
                  <a:txBody>
                    <a:bodyPr/>
                    <a:lstStyle/>
                    <a:p>
                      <a:r>
                        <a:rPr lang="en-GB" sz="1000" dirty="0"/>
                        <a:t>All measures taken to ensure that only the right individuals have access to the right resources at the approved times. This includes services such as: access management, privileged access management, identity governance and administration user authentication</a:t>
                      </a:r>
                    </a:p>
                  </a:txBody>
                  <a:tcPr/>
                </a:tc>
                <a:tc>
                  <a:txBody>
                    <a:bodyPr/>
                    <a:lstStyle/>
                    <a:p>
                      <a:endParaRPr lang="en-GB" sz="1000" dirty="0"/>
                    </a:p>
                  </a:txBody>
                  <a:tcPr/>
                </a:tc>
                <a:extLst>
                  <a:ext uri="{0D108BD9-81ED-4DB2-BD59-A6C34878D82A}">
                    <a16:rowId xmlns:a16="http://schemas.microsoft.com/office/drawing/2014/main" val="1991376204"/>
                  </a:ext>
                </a:extLst>
              </a:tr>
              <a:tr h="491626">
                <a:tc>
                  <a:txBody>
                    <a:bodyPr/>
                    <a:lstStyle/>
                    <a:p>
                      <a:r>
                        <a:rPr lang="en-GB" sz="1000" b="1" dirty="0"/>
                        <a:t>Integrated Risk Management</a:t>
                      </a:r>
                    </a:p>
                  </a:txBody>
                  <a:tcPr/>
                </a:tc>
                <a:tc>
                  <a:txBody>
                    <a:bodyPr/>
                    <a:lstStyle/>
                    <a:p>
                      <a:r>
                        <a:rPr lang="en-GB" sz="1000" dirty="0"/>
                        <a:t>Solutions created to facilitate the decision-making process and improve performance through an integrated view of how well an organization is able to manage its own unique set of risks</a:t>
                      </a:r>
                    </a:p>
                  </a:txBody>
                  <a:tcPr/>
                </a:tc>
                <a:tc>
                  <a:txBody>
                    <a:bodyPr/>
                    <a:lstStyle/>
                    <a:p>
                      <a:endParaRPr lang="en-GB" sz="1000" dirty="0"/>
                    </a:p>
                  </a:txBody>
                  <a:tcPr/>
                </a:tc>
                <a:extLst>
                  <a:ext uri="{0D108BD9-81ED-4DB2-BD59-A6C34878D82A}">
                    <a16:rowId xmlns:a16="http://schemas.microsoft.com/office/drawing/2014/main" val="3174047845"/>
                  </a:ext>
                </a:extLst>
              </a:tr>
              <a:tr h="537555">
                <a:tc>
                  <a:txBody>
                    <a:bodyPr/>
                    <a:lstStyle/>
                    <a:p>
                      <a:r>
                        <a:rPr lang="en-GB" sz="1000" b="1" dirty="0"/>
                        <a:t>Infrastructure Protection </a:t>
                      </a:r>
                    </a:p>
                  </a:txBody>
                  <a:tcPr/>
                </a:tc>
                <a:tc>
                  <a:txBody>
                    <a:bodyPr/>
                    <a:lstStyle/>
                    <a:p>
                      <a:r>
                        <a:rPr lang="en-GB" sz="1000" dirty="0"/>
                        <a:t>All measures necessary to ensure the safe operation of the company's infrastructure. This includes solutions such as: an endpoint protection platform, a secure email gateway, a secure web gateway, security information and event management, and threat intelligence.</a:t>
                      </a:r>
                    </a:p>
                  </a:txBody>
                  <a:tcPr/>
                </a:tc>
                <a:tc>
                  <a:txBody>
                    <a:bodyPr/>
                    <a:lstStyle/>
                    <a:p>
                      <a:endParaRPr lang="en-GB" sz="1000" dirty="0"/>
                    </a:p>
                  </a:txBody>
                  <a:tcPr/>
                </a:tc>
                <a:extLst>
                  <a:ext uri="{0D108BD9-81ED-4DB2-BD59-A6C34878D82A}">
                    <a16:rowId xmlns:a16="http://schemas.microsoft.com/office/drawing/2014/main" val="1114184346"/>
                  </a:ext>
                </a:extLst>
              </a:tr>
              <a:tr h="388234">
                <a:tc>
                  <a:txBody>
                    <a:bodyPr/>
                    <a:lstStyle/>
                    <a:p>
                      <a:r>
                        <a:rPr lang="en-GB" sz="1000" b="1" dirty="0"/>
                        <a:t>Network Security Equipment</a:t>
                      </a:r>
                    </a:p>
                  </a:txBody>
                  <a:tcPr/>
                </a:tc>
                <a:tc>
                  <a:txBody>
                    <a:bodyPr/>
                    <a:lstStyle/>
                    <a:p>
                      <a:r>
                        <a:rPr lang="en-GB" sz="1000" dirty="0"/>
                        <a:t>Peripheral network security tools designed to keep networks safer. This includes services such as firewall equipment and specialized equipment for intrusion prevention systems (IPS).</a:t>
                      </a:r>
                    </a:p>
                  </a:txBody>
                  <a:tcPr/>
                </a:tc>
                <a:tc>
                  <a:txBody>
                    <a:bodyPr/>
                    <a:lstStyle/>
                    <a:p>
                      <a:endParaRPr lang="en-GB" sz="1000" dirty="0"/>
                    </a:p>
                  </a:txBody>
                  <a:tcPr/>
                </a:tc>
                <a:extLst>
                  <a:ext uri="{0D108BD9-81ED-4DB2-BD59-A6C34878D82A}">
                    <a16:rowId xmlns:a16="http://schemas.microsoft.com/office/drawing/2014/main" val="1142944973"/>
                  </a:ext>
                </a:extLst>
              </a:tr>
              <a:tr h="388234">
                <a:tc>
                  <a:txBody>
                    <a:bodyPr/>
                    <a:lstStyle/>
                    <a:p>
                      <a:r>
                        <a:rPr lang="en-GB" sz="1000" b="1" dirty="0"/>
                        <a:t>Security Services</a:t>
                      </a:r>
                    </a:p>
                  </a:txBody>
                  <a:tcPr/>
                </a:tc>
                <a:tc>
                  <a:txBody>
                    <a:bodyPr/>
                    <a:lstStyle/>
                    <a:p>
                      <a:r>
                        <a:rPr lang="en-GB" sz="1000" dirty="0"/>
                        <a:t>All cybersecurity services that are often tailored to individual client needs. This includes services such as: hardware support, consultations, implementation and IT outsourcing (security outsourcing and managed security services)</a:t>
                      </a:r>
                    </a:p>
                  </a:txBody>
                  <a:tcPr/>
                </a:tc>
                <a:tc>
                  <a:txBody>
                    <a:bodyPr/>
                    <a:lstStyle/>
                    <a:p>
                      <a:endParaRPr lang="en-GB" sz="1000" dirty="0"/>
                    </a:p>
                  </a:txBody>
                  <a:tcPr/>
                </a:tc>
                <a:extLst>
                  <a:ext uri="{0D108BD9-81ED-4DB2-BD59-A6C34878D82A}">
                    <a16:rowId xmlns:a16="http://schemas.microsoft.com/office/drawing/2014/main" val="4022864929"/>
                  </a:ext>
                </a:extLst>
              </a:tr>
              <a:tr h="277876">
                <a:tc>
                  <a:txBody>
                    <a:bodyPr/>
                    <a:lstStyle/>
                    <a:p>
                      <a:r>
                        <a:rPr lang="en-GB" sz="1000" b="1" dirty="0"/>
                        <a:t>Consumer Security Software</a:t>
                      </a:r>
                    </a:p>
                  </a:txBody>
                  <a:tcPr/>
                </a:tc>
                <a:tc>
                  <a:txBody>
                    <a:bodyPr/>
                    <a:lstStyle/>
                    <a:p>
                      <a:r>
                        <a:rPr lang="en-GB" sz="1000" dirty="0"/>
                        <a:t>Cybersecurity software that is sold directly to the end user, both B2C and B2B, such as antivirus software.</a:t>
                      </a:r>
                    </a:p>
                  </a:txBody>
                  <a:tcPr/>
                </a:tc>
                <a:tc>
                  <a:txBody>
                    <a:bodyPr/>
                    <a:lstStyle/>
                    <a:p>
                      <a:endParaRPr lang="en-GB" sz="1000" dirty="0"/>
                    </a:p>
                  </a:txBody>
                  <a:tcPr/>
                </a:tc>
                <a:extLst>
                  <a:ext uri="{0D108BD9-81ED-4DB2-BD59-A6C34878D82A}">
                    <a16:rowId xmlns:a16="http://schemas.microsoft.com/office/drawing/2014/main" val="3504585751"/>
                  </a:ext>
                </a:extLst>
              </a:tr>
              <a:tr h="388234">
                <a:tc>
                  <a:txBody>
                    <a:bodyPr/>
                    <a:lstStyle/>
                    <a:p>
                      <a:r>
                        <a:rPr lang="en-GB" sz="1000" b="1" dirty="0"/>
                        <a:t>Cloud Security</a:t>
                      </a:r>
                    </a:p>
                  </a:txBody>
                  <a:tcPr/>
                </a:tc>
                <a:tc>
                  <a:txBody>
                    <a:bodyPr/>
                    <a:lstStyle/>
                    <a:p>
                      <a:r>
                        <a:rPr lang="en-GB" sz="1000" dirty="0"/>
                        <a:t>Protection of data, applications and infrastructures involved in cloud computing. This includes all cloud access security brokers.</a:t>
                      </a:r>
                    </a:p>
                  </a:txBody>
                  <a:tcPr/>
                </a:tc>
                <a:tc>
                  <a:txBody>
                    <a:bodyPr/>
                    <a:lstStyle/>
                    <a:p>
                      <a:endParaRPr lang="en-GB" sz="1000" dirty="0"/>
                    </a:p>
                  </a:txBody>
                  <a:tcPr/>
                </a:tc>
                <a:extLst>
                  <a:ext uri="{0D108BD9-81ED-4DB2-BD59-A6C34878D82A}">
                    <a16:rowId xmlns:a16="http://schemas.microsoft.com/office/drawing/2014/main" val="2256942467"/>
                  </a:ext>
                </a:extLst>
              </a:tr>
              <a:tr h="537555">
                <a:tc>
                  <a:txBody>
                    <a:bodyPr/>
                    <a:lstStyle/>
                    <a:p>
                      <a:r>
                        <a:rPr lang="pl-PL" sz="1000" b="1" dirty="0"/>
                        <a:t>Data Security</a:t>
                      </a:r>
                    </a:p>
                  </a:txBody>
                  <a:tcPr/>
                </a:tc>
                <a:tc>
                  <a:txBody>
                    <a:bodyPr/>
                    <a:lstStyle/>
                    <a:p>
                      <a:r>
                        <a:rPr lang="en-GB" sz="1000" dirty="0"/>
                        <a:t>All measures taken to protect digital data (i.</a:t>
                      </a:r>
                      <a:r>
                        <a:rPr lang="pl-PL" sz="1000" dirty="0"/>
                        <a:t>e</a:t>
                      </a:r>
                      <a:r>
                        <a:rPr lang="en-GB" sz="1000" dirty="0"/>
                        <a:t>., Databases) from the unwanted actions of unauthorized users such as a cyberattack or data breach. This includes services such as: enterprise data loss prevention, encryption and tokenization.</a:t>
                      </a:r>
                    </a:p>
                  </a:txBody>
                  <a:tcPr/>
                </a:tc>
                <a:tc>
                  <a:txBody>
                    <a:bodyPr/>
                    <a:lstStyle/>
                    <a:p>
                      <a:endParaRPr lang="en-GB" sz="1000" dirty="0"/>
                    </a:p>
                  </a:txBody>
                  <a:tcPr/>
                </a:tc>
                <a:extLst>
                  <a:ext uri="{0D108BD9-81ED-4DB2-BD59-A6C34878D82A}">
                    <a16:rowId xmlns:a16="http://schemas.microsoft.com/office/drawing/2014/main" val="2768465638"/>
                  </a:ext>
                </a:extLst>
              </a:tr>
              <a:tr h="537555">
                <a:tc>
                  <a:txBody>
                    <a:bodyPr/>
                    <a:lstStyle/>
                    <a:p>
                      <a:r>
                        <a:rPr lang="pl-PL" sz="1000" b="1" dirty="0"/>
                        <a:t>Application Security</a:t>
                      </a:r>
                      <a:endParaRPr lang="en-GB" sz="1000" b="1" dirty="0"/>
                    </a:p>
                  </a:txBody>
                  <a:tcPr/>
                </a:tc>
                <a:tc>
                  <a:txBody>
                    <a:bodyPr/>
                    <a:lstStyle/>
                    <a:p>
                      <a:r>
                        <a:rPr lang="en-GB" sz="1000" dirty="0"/>
                        <a:t>All measures taken to improve the security of an application, usually by finding, fixing and preventing security vulnerabilities. This includes services such as: a vulnerability assessment, application security testing and web application firewalls</a:t>
                      </a:r>
                    </a:p>
                  </a:txBody>
                  <a:tcPr/>
                </a:tc>
                <a:tc>
                  <a:txBody>
                    <a:bodyPr/>
                    <a:lstStyle/>
                    <a:p>
                      <a:endParaRPr lang="en-GB" sz="1000" dirty="0"/>
                    </a:p>
                  </a:txBody>
                  <a:tcPr/>
                </a:tc>
                <a:extLst>
                  <a:ext uri="{0D108BD9-81ED-4DB2-BD59-A6C34878D82A}">
                    <a16:rowId xmlns:a16="http://schemas.microsoft.com/office/drawing/2014/main" val="1585531665"/>
                  </a:ext>
                </a:extLst>
              </a:tr>
              <a:tr h="3882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t>Other Information Security Software</a:t>
                      </a:r>
                    </a:p>
                  </a:txBody>
                  <a:tcPr/>
                </a:tc>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3072957018"/>
                  </a:ext>
                </a:extLst>
              </a:tr>
            </a:tbl>
          </a:graphicData>
        </a:graphic>
      </p:graphicFrame>
      <p:pic>
        <p:nvPicPr>
          <p:cNvPr id="6" name="Graphic 5" descr="Checkmark with solid fill">
            <a:extLst>
              <a:ext uri="{FF2B5EF4-FFF2-40B4-BE49-F238E27FC236}">
                <a16:creationId xmlns:a16="http://schemas.microsoft.com/office/drawing/2014/main" id="{E3DD0433-1352-4434-99E0-854F2A4AE9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540122" y="2009116"/>
            <a:ext cx="244909" cy="244909"/>
          </a:xfrm>
          <a:prstGeom prst="rect">
            <a:avLst/>
          </a:prstGeom>
        </p:spPr>
      </p:pic>
      <p:pic>
        <p:nvPicPr>
          <p:cNvPr id="23" name="Graphic 22" descr="Checkmark with solid fill">
            <a:extLst>
              <a:ext uri="{FF2B5EF4-FFF2-40B4-BE49-F238E27FC236}">
                <a16:creationId xmlns:a16="http://schemas.microsoft.com/office/drawing/2014/main" id="{5CFBF282-9DC9-4678-9A68-30F34E256C9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540122" y="2538459"/>
            <a:ext cx="244909" cy="244909"/>
          </a:xfrm>
          <a:prstGeom prst="rect">
            <a:avLst/>
          </a:prstGeom>
        </p:spPr>
      </p:pic>
      <p:sp>
        <p:nvSpPr>
          <p:cNvPr id="21" name="TextBox 20">
            <a:extLst>
              <a:ext uri="{FF2B5EF4-FFF2-40B4-BE49-F238E27FC236}">
                <a16:creationId xmlns:a16="http://schemas.microsoft.com/office/drawing/2014/main" id="{3D688775-405A-4B48-809C-8D9CCDE91360}"/>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14" name="Graphic 13" descr="Checkmark with solid fill">
            <a:extLst>
              <a:ext uri="{FF2B5EF4-FFF2-40B4-BE49-F238E27FC236}">
                <a16:creationId xmlns:a16="http://schemas.microsoft.com/office/drawing/2014/main" id="{E738B0A7-C6CA-4C48-9252-9BFA4A6B5F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540122" y="3936125"/>
            <a:ext cx="244909" cy="244909"/>
          </a:xfrm>
          <a:prstGeom prst="rect">
            <a:avLst/>
          </a:prstGeom>
        </p:spPr>
      </p:pic>
      <p:pic>
        <p:nvPicPr>
          <p:cNvPr id="16" name="Graphic 15" descr="Checkmark with solid fill">
            <a:extLst>
              <a:ext uri="{FF2B5EF4-FFF2-40B4-BE49-F238E27FC236}">
                <a16:creationId xmlns:a16="http://schemas.microsoft.com/office/drawing/2014/main" id="{3668B2E8-DB81-442C-8F8E-C411C57F0C6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540122" y="4244255"/>
            <a:ext cx="244909" cy="244909"/>
          </a:xfrm>
          <a:prstGeom prst="rect">
            <a:avLst/>
          </a:prstGeom>
        </p:spPr>
      </p:pic>
      <p:pic>
        <p:nvPicPr>
          <p:cNvPr id="18" name="Graphic 17" descr="Checkmark with solid fill">
            <a:extLst>
              <a:ext uri="{FF2B5EF4-FFF2-40B4-BE49-F238E27FC236}">
                <a16:creationId xmlns:a16="http://schemas.microsoft.com/office/drawing/2014/main" id="{15998665-7B8B-467F-8118-E5A0DAC610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540122" y="4587737"/>
            <a:ext cx="244909" cy="244909"/>
          </a:xfrm>
          <a:prstGeom prst="rect">
            <a:avLst/>
          </a:prstGeom>
        </p:spPr>
      </p:pic>
      <p:pic>
        <p:nvPicPr>
          <p:cNvPr id="19" name="Graphic 18" descr="Checkmark with solid fill">
            <a:extLst>
              <a:ext uri="{FF2B5EF4-FFF2-40B4-BE49-F238E27FC236}">
                <a16:creationId xmlns:a16="http://schemas.microsoft.com/office/drawing/2014/main" id="{B0918A70-5322-4AB7-88A5-2898FDCAD1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540122" y="5075402"/>
            <a:ext cx="244909" cy="244909"/>
          </a:xfrm>
          <a:prstGeom prst="rect">
            <a:avLst/>
          </a:prstGeom>
        </p:spPr>
      </p:pic>
      <p:pic>
        <p:nvPicPr>
          <p:cNvPr id="20" name="Graphic 19" descr="Checkmark with solid fill">
            <a:extLst>
              <a:ext uri="{FF2B5EF4-FFF2-40B4-BE49-F238E27FC236}">
                <a16:creationId xmlns:a16="http://schemas.microsoft.com/office/drawing/2014/main" id="{4F4786A7-C02A-4B9C-AC16-3D745B8221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540122" y="5613429"/>
            <a:ext cx="244909" cy="244909"/>
          </a:xfrm>
          <a:prstGeom prst="rect">
            <a:avLst/>
          </a:prstGeom>
        </p:spPr>
      </p:pic>
      <p:pic>
        <p:nvPicPr>
          <p:cNvPr id="22" name="Graphic 21" descr="Checkmark with solid fill">
            <a:extLst>
              <a:ext uri="{FF2B5EF4-FFF2-40B4-BE49-F238E27FC236}">
                <a16:creationId xmlns:a16="http://schemas.microsoft.com/office/drawing/2014/main" id="{68BB5B31-2D29-459A-9827-D728A91C06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540122" y="3045744"/>
            <a:ext cx="244909" cy="244909"/>
          </a:xfrm>
          <a:prstGeom prst="rect">
            <a:avLst/>
          </a:prstGeom>
        </p:spPr>
      </p:pic>
    </p:spTree>
    <p:extLst>
      <p:ext uri="{BB962C8B-B14F-4D97-AF65-F5344CB8AC3E}">
        <p14:creationId xmlns:p14="http://schemas.microsoft.com/office/powerpoint/2010/main" val="4103389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ymbol zastępczy zawartości 2">
            <a:extLst>
              <a:ext uri="{FF2B5EF4-FFF2-40B4-BE49-F238E27FC236}">
                <a16:creationId xmlns:a16="http://schemas.microsoft.com/office/drawing/2014/main" id="{6606C305-1559-41E1-A05B-66EA2A357050}"/>
              </a:ext>
            </a:extLst>
          </p:cNvPr>
          <p:cNvSpPr txBox="1">
            <a:spLocks/>
          </p:cNvSpPr>
          <p:nvPr/>
        </p:nvSpPr>
        <p:spPr>
          <a:xfrm>
            <a:off x="334962" y="1577676"/>
            <a:ext cx="11522076" cy="829976"/>
          </a:xfrm>
          <a:prstGeom prst="rect">
            <a:avLst/>
          </a:prstGeom>
        </p:spPr>
        <p:txBody>
          <a:bodyPr vert="horz" lIns="91440" tIns="45720" rIns="91440" bIns="45720" rtlCol="0">
            <a:normAutofit/>
          </a:bodyPr>
          <a:lstStyle>
            <a:defPPr>
              <a:defRPr lang="en-US"/>
            </a:defPPr>
            <a:lvl1pPr marR="0" lvl="0" indent="0" fontAlgn="auto">
              <a:lnSpc>
                <a:spcPct val="100000"/>
              </a:lnSpc>
              <a:spcBef>
                <a:spcPct val="20000"/>
              </a:spcBef>
              <a:spcAft>
                <a:spcPts val="0"/>
              </a:spcAft>
              <a:buClr>
                <a:srgbClr val="00589B"/>
              </a:buClr>
              <a:buSzTx/>
              <a:buFont typeface="Arial" panose="020B0604020202020204" pitchFamily="34" charset="0"/>
              <a:buNone/>
              <a:tabLst/>
              <a:defRPr kumimoji="0" sz="1100" b="1" i="0" u="none" strike="noStrike" cap="none" spc="0" normalizeH="0" baseline="0">
                <a:ln>
                  <a:noFill/>
                </a:ln>
                <a:solidFill>
                  <a:srgbClr val="333333"/>
                </a:solidFill>
                <a:effectLst/>
                <a:uLnTx/>
                <a:uFillTx/>
                <a:latin typeface="Segoe UI"/>
              </a:defRPr>
            </a:lvl1pPr>
            <a:lvl2pPr marL="742950" indent="-285750">
              <a:spcBef>
                <a:spcPct val="20000"/>
              </a:spcBef>
              <a:buClr>
                <a:schemeClr val="bg1"/>
              </a:buClr>
              <a:buFont typeface="Arial" panose="020B0604020202020204" pitchFamily="34" charset="0"/>
              <a:buChar char="–"/>
              <a:defRPr sz="1600"/>
            </a:lvl2pPr>
            <a:lvl3pPr marL="1143000" indent="-228600">
              <a:spcBef>
                <a:spcPct val="20000"/>
              </a:spcBef>
              <a:buClr>
                <a:schemeClr val="bg1"/>
              </a:buClr>
              <a:buFont typeface="Arial" panose="020B0604020202020204" pitchFamily="34" charset="0"/>
              <a:buChar char="•"/>
              <a:defRPr sz="1600"/>
            </a:lvl3pPr>
            <a:lvl4pPr marL="1771650" indent="-400050">
              <a:spcBef>
                <a:spcPct val="20000"/>
              </a:spcBef>
              <a:buClr>
                <a:schemeClr val="bg1"/>
              </a:buClr>
              <a:buFont typeface="+mj-lt"/>
              <a:buAutoNum type="romanLcPeriod"/>
              <a:defRPr sz="1600"/>
            </a:lvl4pPr>
            <a:lvl5pPr marL="2057400" indent="-228600">
              <a:spcBef>
                <a:spcPct val="20000"/>
              </a:spcBef>
              <a:buClr>
                <a:schemeClr val="bg1"/>
              </a:buClr>
              <a:buFont typeface="Arial" panose="020B0604020202020204" pitchFamily="34" charset="0"/>
              <a:buChar char="»"/>
              <a:defRPr sz="16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GB" sz="1000" b="0" dirty="0">
                <a:latin typeface="+mj-lt"/>
              </a:rPr>
              <a:t>As part of the activity supporting the protection of classified information according to the Act of 5 August 2010 on the Protection of Classified Information, ENIGMA SOI creates devices, systems and solutions with various confidentiality clauses. </a:t>
            </a:r>
            <a:r>
              <a:rPr lang="pl-PL" sz="1000" b="0" dirty="0">
                <a:latin typeface="+mj-lt"/>
              </a:rPr>
              <a:t>The C</a:t>
            </a:r>
            <a:r>
              <a:rPr lang="en-GB" sz="1000" b="0" dirty="0">
                <a:latin typeface="+mj-lt"/>
              </a:rPr>
              <a:t>ompany specializes in counselling, trainings and assistance in the processes of appointing and creating divisions of classified information protection in the companies.</a:t>
            </a:r>
          </a:p>
        </p:txBody>
      </p:sp>
      <p:sp>
        <p:nvSpPr>
          <p:cNvPr id="34" name="Prostokąt 3">
            <a:extLst>
              <a:ext uri="{FF2B5EF4-FFF2-40B4-BE49-F238E27FC236}">
                <a16:creationId xmlns:a16="http://schemas.microsoft.com/office/drawing/2014/main" id="{2B53BCAD-B21D-418E-B4E9-9C8DA7F3BBE1}"/>
              </a:ext>
            </a:extLst>
          </p:cNvPr>
          <p:cNvSpPr/>
          <p:nvPr/>
        </p:nvSpPr>
        <p:spPr>
          <a:xfrm>
            <a:off x="5754513" y="3700639"/>
            <a:ext cx="1980789" cy="2031325"/>
          </a:xfrm>
          <a:prstGeom prst="rect">
            <a:avLst/>
          </a:prstGeom>
        </p:spPr>
        <p:txBody>
          <a:bodyPr wrap="square">
            <a:spAutoFit/>
          </a:bodyPr>
          <a:lstStyle/>
          <a:p>
            <a:pPr algn="just"/>
            <a:r>
              <a:rPr lang="en-GB" sz="900" dirty="0">
                <a:latin typeface="+mj-lt"/>
                <a:cs typeface="Segoe UI" panose="020B0502040204020203" pitchFamily="34" charset="0"/>
              </a:rPr>
              <a:t>It enables the creation of secure separate VPN (Virtual Private Networks). CompCrypt ETA VPN 100P encryptor ensures secure communication between workstations, systems or local area networks (LAN). </a:t>
            </a:r>
            <a:endParaRPr lang="pl-PL" sz="900" dirty="0">
              <a:latin typeface="+mj-lt"/>
              <a:cs typeface="Segoe UI" panose="020B0502040204020203" pitchFamily="34" charset="0"/>
            </a:endParaRPr>
          </a:p>
          <a:p>
            <a:pPr algn="just"/>
            <a:r>
              <a:rPr lang="en-GB" sz="900" dirty="0">
                <a:latin typeface="+mj-lt"/>
                <a:cs typeface="Segoe UI" panose="020B0502040204020203" pitchFamily="34" charset="0"/>
              </a:rPr>
              <a:t>The solution is designed primarily for government entities processing and transmitting information between their locations in accordance with the Classified Information Protection Act.</a:t>
            </a:r>
          </a:p>
        </p:txBody>
      </p:sp>
      <p:sp>
        <p:nvSpPr>
          <p:cNvPr id="36" name="Rectangle 35">
            <a:extLst>
              <a:ext uri="{FF2B5EF4-FFF2-40B4-BE49-F238E27FC236}">
                <a16:creationId xmlns:a16="http://schemas.microsoft.com/office/drawing/2014/main" id="{68C35D3E-38D9-4633-A01B-39A75CCD14C0}"/>
              </a:ext>
            </a:extLst>
          </p:cNvPr>
          <p:cNvSpPr/>
          <p:nvPr/>
        </p:nvSpPr>
        <p:spPr>
          <a:xfrm>
            <a:off x="5859143" y="3449824"/>
            <a:ext cx="1771530" cy="172282"/>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t>CompCrypt ETA-VPN 100P </a:t>
            </a:r>
          </a:p>
        </p:txBody>
      </p:sp>
      <p:sp>
        <p:nvSpPr>
          <p:cNvPr id="40" name="Rectangle 39">
            <a:extLst>
              <a:ext uri="{FF2B5EF4-FFF2-40B4-BE49-F238E27FC236}">
                <a16:creationId xmlns:a16="http://schemas.microsoft.com/office/drawing/2014/main" id="{EC7AF454-1828-42D6-ACB5-5477DA7F11EC}"/>
              </a:ext>
            </a:extLst>
          </p:cNvPr>
          <p:cNvSpPr/>
          <p:nvPr/>
        </p:nvSpPr>
        <p:spPr>
          <a:xfrm>
            <a:off x="1603003" y="3449824"/>
            <a:ext cx="1771530" cy="172282"/>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t>CompCrypt ETA-MIL 1000P</a:t>
            </a:r>
          </a:p>
        </p:txBody>
      </p:sp>
      <p:sp>
        <p:nvSpPr>
          <p:cNvPr id="41" name="Rectangle 40">
            <a:extLst>
              <a:ext uri="{FF2B5EF4-FFF2-40B4-BE49-F238E27FC236}">
                <a16:creationId xmlns:a16="http://schemas.microsoft.com/office/drawing/2014/main" id="{25CCFC33-09BC-4BAB-9D52-80DC3D4966E8}"/>
              </a:ext>
            </a:extLst>
          </p:cNvPr>
          <p:cNvSpPr/>
          <p:nvPr/>
        </p:nvSpPr>
        <p:spPr>
          <a:xfrm>
            <a:off x="3754318" y="3449824"/>
            <a:ext cx="1771530" cy="172282"/>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t>CompCrypt DELTA 1</a:t>
            </a:r>
          </a:p>
        </p:txBody>
      </p:sp>
      <p:sp>
        <p:nvSpPr>
          <p:cNvPr id="44" name="Prostokąt 3">
            <a:extLst>
              <a:ext uri="{FF2B5EF4-FFF2-40B4-BE49-F238E27FC236}">
                <a16:creationId xmlns:a16="http://schemas.microsoft.com/office/drawing/2014/main" id="{4BBF6C59-403B-4997-A358-EECAB98718F4}"/>
              </a:ext>
            </a:extLst>
          </p:cNvPr>
          <p:cNvSpPr/>
          <p:nvPr/>
        </p:nvSpPr>
        <p:spPr>
          <a:xfrm>
            <a:off x="3650851" y="3700639"/>
            <a:ext cx="1980789" cy="2031325"/>
          </a:xfrm>
          <a:prstGeom prst="rect">
            <a:avLst/>
          </a:prstGeom>
        </p:spPr>
        <p:txBody>
          <a:bodyPr wrap="square">
            <a:spAutoFit/>
          </a:bodyPr>
          <a:lstStyle/>
          <a:p>
            <a:pPr algn="just"/>
            <a:r>
              <a:rPr lang="en-GB" sz="900" dirty="0">
                <a:latin typeface="+mj-lt"/>
                <a:cs typeface="Segoe UI" panose="020B0502040204020203" pitchFamily="34" charset="0"/>
              </a:rPr>
              <a:t>It is a device intended for secure storage and use of a private key of a Certification Authority in PKI infrastructure. </a:t>
            </a:r>
            <a:r>
              <a:rPr lang="pl-PL" sz="900" dirty="0">
                <a:latin typeface="+mj-lt"/>
                <a:cs typeface="Segoe UI" panose="020B0502040204020203" pitchFamily="34" charset="0"/>
              </a:rPr>
              <a:t>It</a:t>
            </a:r>
            <a:r>
              <a:rPr lang="en-GB" sz="900" dirty="0">
                <a:latin typeface="+mj-lt"/>
                <a:cs typeface="Segoe UI" panose="020B0502040204020203" pitchFamily="34" charset="0"/>
              </a:rPr>
              <a:t> is intended to be used in extensive IT networks with hierarchically complex and territorially dispersed structure. The device increases efficiency and security of information exchange in classified networks, e.g. in government administration systems, banking and telecommunications systems.</a:t>
            </a:r>
          </a:p>
          <a:p>
            <a:pPr algn="just"/>
            <a:endParaRPr lang="en-GB" sz="900" dirty="0">
              <a:latin typeface="+mj-lt"/>
              <a:cs typeface="Segoe UI" panose="020B0502040204020203" pitchFamily="34" charset="0"/>
            </a:endParaRPr>
          </a:p>
        </p:txBody>
      </p:sp>
      <p:sp>
        <p:nvSpPr>
          <p:cNvPr id="46" name="Prostokąt 3">
            <a:extLst>
              <a:ext uri="{FF2B5EF4-FFF2-40B4-BE49-F238E27FC236}">
                <a16:creationId xmlns:a16="http://schemas.microsoft.com/office/drawing/2014/main" id="{BC2DD13E-0381-4C81-A41D-43BCB7387BEF}"/>
              </a:ext>
            </a:extLst>
          </p:cNvPr>
          <p:cNvSpPr/>
          <p:nvPr/>
        </p:nvSpPr>
        <p:spPr>
          <a:xfrm>
            <a:off x="1480139" y="3700639"/>
            <a:ext cx="2017257" cy="2308324"/>
          </a:xfrm>
          <a:prstGeom prst="rect">
            <a:avLst/>
          </a:prstGeom>
        </p:spPr>
        <p:txBody>
          <a:bodyPr wrap="square">
            <a:spAutoFit/>
          </a:bodyPr>
          <a:lstStyle/>
          <a:p>
            <a:pPr algn="just"/>
            <a:r>
              <a:rPr lang="en-GB" sz="900" dirty="0">
                <a:latin typeface="+mj-lt"/>
                <a:cs typeface="Segoe UI" panose="020B0502040204020203" pitchFamily="34" charset="0"/>
              </a:rPr>
              <a:t>The ETA-MIL 1000P provides secure interconnectivity over wide area of untrusted IP networks (WANs), enabling the formation of protected virtual private networks (VPNs). Authentication of cryptographic sessions between devices is done using PKI infrastructure and X.509 certificates. Cryptographic keys to protect confidentiality and integrity of data transmission channels are agreed automatically. The devices can be used in both military and civilian systems.</a:t>
            </a:r>
          </a:p>
        </p:txBody>
      </p:sp>
      <p:pic>
        <p:nvPicPr>
          <p:cNvPr id="6" name="Picture 5" descr="A picture containing text, monitor, indoor, electronics&#10;&#10;Description automatically generated">
            <a:extLst>
              <a:ext uri="{FF2B5EF4-FFF2-40B4-BE49-F238E27FC236}">
                <a16:creationId xmlns:a16="http://schemas.microsoft.com/office/drawing/2014/main" id="{0E1EB193-1CAF-420D-9673-DDA6E42163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3003" y="2684341"/>
            <a:ext cx="1771529" cy="426148"/>
          </a:xfrm>
          <a:prstGeom prst="rect">
            <a:avLst/>
          </a:prstGeom>
        </p:spPr>
      </p:pic>
      <p:pic>
        <p:nvPicPr>
          <p:cNvPr id="8" name="Picture 7" descr="A picture containing indoor, appliance, kitchen appliance&#10;&#10;Description automatically generated">
            <a:extLst>
              <a:ext uri="{FF2B5EF4-FFF2-40B4-BE49-F238E27FC236}">
                <a16:creationId xmlns:a16="http://schemas.microsoft.com/office/drawing/2014/main" id="{6299E322-9654-43A9-B520-850A794C5F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394" y="2396176"/>
            <a:ext cx="1346509" cy="892417"/>
          </a:xfrm>
          <a:prstGeom prst="rect">
            <a:avLst/>
          </a:prstGeom>
        </p:spPr>
      </p:pic>
      <p:pic>
        <p:nvPicPr>
          <p:cNvPr id="52" name="Picture 51" descr="A picture containing text, indoor, electronics, game&#10;&#10;Description automatically generated">
            <a:extLst>
              <a:ext uri="{FF2B5EF4-FFF2-40B4-BE49-F238E27FC236}">
                <a16:creationId xmlns:a16="http://schemas.microsoft.com/office/drawing/2014/main" id="{6A77CFB9-8B75-4E96-A0EF-A1CDC0A463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498" y="2433739"/>
            <a:ext cx="1359567" cy="901072"/>
          </a:xfrm>
          <a:prstGeom prst="rect">
            <a:avLst/>
          </a:prstGeom>
        </p:spPr>
      </p:pic>
      <p:sp>
        <p:nvSpPr>
          <p:cNvPr id="2" name="Slide Number Placeholder 1">
            <a:extLst>
              <a:ext uri="{FF2B5EF4-FFF2-40B4-BE49-F238E27FC236}">
                <a16:creationId xmlns:a16="http://schemas.microsoft.com/office/drawing/2014/main" id="{AEFC0A89-E2D0-4C8B-AE13-F5B233FCDB83}"/>
              </a:ext>
            </a:extLst>
          </p:cNvPr>
          <p:cNvSpPr>
            <a:spLocks noGrp="1"/>
          </p:cNvSpPr>
          <p:nvPr>
            <p:ph type="sldNum" sz="quarter" idx="12"/>
          </p:nvPr>
        </p:nvSpPr>
        <p:spPr/>
        <p:txBody>
          <a:bodyPr/>
          <a:lstStyle/>
          <a:p>
            <a:fld id="{757C06DB-65DA-4188-B231-CDD664637423}" type="slidenum">
              <a:rPr lang="en-GB" smtClean="0"/>
              <a:pPr/>
              <a:t>13</a:t>
            </a:fld>
            <a:endParaRPr lang="en-GB" dirty="0"/>
          </a:p>
        </p:txBody>
      </p:sp>
      <p:cxnSp>
        <p:nvCxnSpPr>
          <p:cNvPr id="28" name="Straight Connector 27">
            <a:extLst>
              <a:ext uri="{FF2B5EF4-FFF2-40B4-BE49-F238E27FC236}">
                <a16:creationId xmlns:a16="http://schemas.microsoft.com/office/drawing/2014/main" id="{F03CBACA-D405-4548-B7DF-776714E9685E}"/>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BAD10BE6-873A-4708-BE51-9BD1370E52B4}"/>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a:t>
            </a:r>
          </a:p>
        </p:txBody>
      </p:sp>
      <p:sp>
        <p:nvSpPr>
          <p:cNvPr id="30" name="TextBox 29">
            <a:extLst>
              <a:ext uri="{FF2B5EF4-FFF2-40B4-BE49-F238E27FC236}">
                <a16:creationId xmlns:a16="http://schemas.microsoft.com/office/drawing/2014/main" id="{C126CEED-28BF-4E31-9A45-884225AF458D}"/>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CLASSIFIED SYSTEMS „CONFIDENTIAL” AND „RESTRICTED” CLAUSE - ENCRYPTORS</a:t>
            </a:r>
            <a:endParaRPr lang="en-GB" sz="1400" b="1" dirty="0">
              <a:solidFill>
                <a:srgbClr val="0C0F2E"/>
              </a:solidFill>
            </a:endParaRPr>
          </a:p>
        </p:txBody>
      </p:sp>
      <p:sp>
        <p:nvSpPr>
          <p:cNvPr id="31" name="Rectangle 30">
            <a:extLst>
              <a:ext uri="{FF2B5EF4-FFF2-40B4-BE49-F238E27FC236}">
                <a16:creationId xmlns:a16="http://schemas.microsoft.com/office/drawing/2014/main" id="{AB119D95-DC84-461E-ABE5-F4271D5F9EFD}"/>
              </a:ext>
            </a:extLst>
          </p:cNvPr>
          <p:cNvSpPr/>
          <p:nvPr/>
        </p:nvSpPr>
        <p:spPr>
          <a:xfrm>
            <a:off x="1464643" y="2242189"/>
            <a:ext cx="2056812" cy="4096025"/>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32" name="Rectangle 31">
            <a:extLst>
              <a:ext uri="{FF2B5EF4-FFF2-40B4-BE49-F238E27FC236}">
                <a16:creationId xmlns:a16="http://schemas.microsoft.com/office/drawing/2014/main" id="{564F2C59-5528-4FAD-B8DF-301437E7F444}"/>
              </a:ext>
            </a:extLst>
          </p:cNvPr>
          <p:cNvSpPr/>
          <p:nvPr/>
        </p:nvSpPr>
        <p:spPr>
          <a:xfrm>
            <a:off x="3642657" y="2242189"/>
            <a:ext cx="2000595" cy="4096025"/>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35" name="Rectangle 34">
            <a:extLst>
              <a:ext uri="{FF2B5EF4-FFF2-40B4-BE49-F238E27FC236}">
                <a16:creationId xmlns:a16="http://schemas.microsoft.com/office/drawing/2014/main" id="{D665B3A8-7895-4C25-99A1-1F5F9BEE08F1}"/>
              </a:ext>
            </a:extLst>
          </p:cNvPr>
          <p:cNvSpPr/>
          <p:nvPr/>
        </p:nvSpPr>
        <p:spPr>
          <a:xfrm>
            <a:off x="5758710" y="2223234"/>
            <a:ext cx="1976593" cy="4096025"/>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27" name="TextBox 26">
            <a:extLst>
              <a:ext uri="{FF2B5EF4-FFF2-40B4-BE49-F238E27FC236}">
                <a16:creationId xmlns:a16="http://schemas.microsoft.com/office/drawing/2014/main" id="{904A49E6-2F0A-4770-94A8-F0E41E799154}"/>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37" name="Picture 36" descr="A picture containing text, electronics, computer&#10;&#10;Description automatically generated">
            <a:extLst>
              <a:ext uri="{FF2B5EF4-FFF2-40B4-BE49-F238E27FC236}">
                <a16:creationId xmlns:a16="http://schemas.microsoft.com/office/drawing/2014/main" id="{00F2A15E-70B4-4D1E-80F7-70A5F3F807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9042" y="2483558"/>
            <a:ext cx="1385877" cy="918509"/>
          </a:xfrm>
          <a:prstGeom prst="rect">
            <a:avLst/>
          </a:prstGeom>
        </p:spPr>
      </p:pic>
      <p:sp>
        <p:nvSpPr>
          <p:cNvPr id="38" name="Prostokąt 3">
            <a:extLst>
              <a:ext uri="{FF2B5EF4-FFF2-40B4-BE49-F238E27FC236}">
                <a16:creationId xmlns:a16="http://schemas.microsoft.com/office/drawing/2014/main" id="{B7EEBB36-D0A6-4E91-9F21-245A587AC51E}"/>
              </a:ext>
            </a:extLst>
          </p:cNvPr>
          <p:cNvSpPr/>
          <p:nvPr/>
        </p:nvSpPr>
        <p:spPr>
          <a:xfrm>
            <a:off x="8309491" y="3700639"/>
            <a:ext cx="1975530" cy="2446824"/>
          </a:xfrm>
          <a:prstGeom prst="rect">
            <a:avLst/>
          </a:prstGeom>
        </p:spPr>
        <p:txBody>
          <a:bodyPr wrap="square">
            <a:spAutoFit/>
          </a:bodyPr>
          <a:lstStyle/>
          <a:p>
            <a:pPr algn="just"/>
            <a:r>
              <a:rPr lang="en-GB" sz="900" dirty="0">
                <a:latin typeface="+mj-lt"/>
                <a:cs typeface="Segoe UI" panose="020B0502040204020203" pitchFamily="34" charset="0"/>
              </a:rPr>
              <a:t>CompCrypt ETA-MIL 100 Z </a:t>
            </a:r>
            <a:r>
              <a:rPr lang="pl-PL" sz="900" dirty="0">
                <a:latin typeface="+mj-lt"/>
                <a:cs typeface="Segoe UI" panose="020B0502040204020203" pitchFamily="34" charset="0"/>
              </a:rPr>
              <a:t>provides</a:t>
            </a:r>
            <a:r>
              <a:rPr lang="en-GB" sz="900" dirty="0">
                <a:latin typeface="+mj-lt"/>
                <a:cs typeface="Segoe UI" panose="020B0502040204020203" pitchFamily="34" charset="0"/>
              </a:rPr>
              <a:t> information sec</a:t>
            </a:r>
            <a:r>
              <a:rPr lang="pl-PL" sz="900" dirty="0">
                <a:latin typeface="+mj-lt"/>
                <a:cs typeface="Segoe UI" panose="020B0502040204020203" pitchFamily="34" charset="0"/>
              </a:rPr>
              <a:t>urity</a:t>
            </a:r>
            <a:r>
              <a:rPr lang="en-GB" sz="900" dirty="0">
                <a:latin typeface="+mj-lt"/>
                <a:cs typeface="Segoe UI" panose="020B0502040204020203" pitchFamily="34" charset="0"/>
              </a:rPr>
              <a:t> in IP networks. The solution together with the full external infrastructure - HSM devices, management and audit software, creates a cryptographic complete security platform.</a:t>
            </a:r>
            <a:r>
              <a:rPr lang="pl-PL" sz="900" dirty="0">
                <a:latin typeface="+mj-lt"/>
                <a:cs typeface="Segoe UI" panose="020B0502040204020203" pitchFamily="34" charset="0"/>
              </a:rPr>
              <a:t> </a:t>
            </a:r>
            <a:r>
              <a:rPr lang="en-GB" sz="900" dirty="0">
                <a:latin typeface="+mj-lt"/>
                <a:cs typeface="Segoe UI" panose="020B0502040204020203" pitchFamily="34" charset="0"/>
              </a:rPr>
              <a:t>The encryptors use a data-plane architecture to provide high performance and minimal latency associated with encrypting and forwarding IP traffic. As a result, the encryptors have high performance (up to 6 Gbit) and allow the transfer of a very high number of packets per second (up to 3 Mpps).</a:t>
            </a:r>
          </a:p>
        </p:txBody>
      </p:sp>
      <p:sp>
        <p:nvSpPr>
          <p:cNvPr id="49" name="Rectangle 48">
            <a:extLst>
              <a:ext uri="{FF2B5EF4-FFF2-40B4-BE49-F238E27FC236}">
                <a16:creationId xmlns:a16="http://schemas.microsoft.com/office/drawing/2014/main" id="{6DF662E5-5EAB-4B36-AAA6-B578360EC865}"/>
              </a:ext>
            </a:extLst>
          </p:cNvPr>
          <p:cNvSpPr/>
          <p:nvPr/>
        </p:nvSpPr>
        <p:spPr>
          <a:xfrm>
            <a:off x="8411491" y="3444164"/>
            <a:ext cx="1771530" cy="172282"/>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latin typeface="+mj-lt"/>
              </a:rPr>
              <a:t>CompCrypt ETA-</a:t>
            </a:r>
            <a:r>
              <a:rPr lang="pl-PL" sz="900" b="1" dirty="0">
                <a:latin typeface="+mj-lt"/>
              </a:rPr>
              <a:t>MIL</a:t>
            </a:r>
            <a:r>
              <a:rPr lang="en-GB" sz="900" b="1" dirty="0">
                <a:latin typeface="+mj-lt"/>
              </a:rPr>
              <a:t> 100</a:t>
            </a:r>
            <a:r>
              <a:rPr lang="pl-PL" sz="900" b="1" dirty="0">
                <a:latin typeface="+mj-lt"/>
              </a:rPr>
              <a:t>Z</a:t>
            </a:r>
            <a:r>
              <a:rPr lang="en-GB" sz="900" b="1" dirty="0">
                <a:latin typeface="+mj-lt"/>
              </a:rPr>
              <a:t> </a:t>
            </a:r>
          </a:p>
        </p:txBody>
      </p:sp>
      <p:sp>
        <p:nvSpPr>
          <p:cNvPr id="53" name="Rectangle 52">
            <a:extLst>
              <a:ext uri="{FF2B5EF4-FFF2-40B4-BE49-F238E27FC236}">
                <a16:creationId xmlns:a16="http://schemas.microsoft.com/office/drawing/2014/main" id="{6055AC23-ED89-4A50-B66C-3B4A88E6A60B}"/>
              </a:ext>
            </a:extLst>
          </p:cNvPr>
          <p:cNvSpPr/>
          <p:nvPr/>
        </p:nvSpPr>
        <p:spPr>
          <a:xfrm>
            <a:off x="8362156" y="2215685"/>
            <a:ext cx="1975530" cy="4096025"/>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54" name="Rectangle: Rounded Corners 53">
            <a:extLst>
              <a:ext uri="{FF2B5EF4-FFF2-40B4-BE49-F238E27FC236}">
                <a16:creationId xmlns:a16="http://schemas.microsoft.com/office/drawing/2014/main" id="{CE5D81D2-B466-4F69-971E-78BF9F1135F3}"/>
              </a:ext>
            </a:extLst>
          </p:cNvPr>
          <p:cNvSpPr/>
          <p:nvPr/>
        </p:nvSpPr>
        <p:spPr>
          <a:xfrm>
            <a:off x="8363975" y="2060950"/>
            <a:ext cx="1991537" cy="361718"/>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50" b="1" dirty="0">
                <a:latin typeface="+mj-lt"/>
              </a:rPr>
              <a:t>Classified systems </a:t>
            </a:r>
            <a:r>
              <a:rPr lang="pl-PL" sz="1050" b="1" dirty="0">
                <a:latin typeface="+mj-lt"/>
              </a:rPr>
              <a:t>„</a:t>
            </a:r>
            <a:r>
              <a:rPr lang="en-GB" sz="1050" b="1" dirty="0">
                <a:latin typeface="+mj-lt"/>
              </a:rPr>
              <a:t>RESTRICTED</a:t>
            </a:r>
            <a:r>
              <a:rPr lang="pl-PL" sz="1050" b="1" dirty="0">
                <a:latin typeface="+mj-lt"/>
              </a:rPr>
              <a:t>” </a:t>
            </a:r>
            <a:r>
              <a:rPr lang="en-GB" sz="1050" b="1" dirty="0">
                <a:latin typeface="+mj-lt"/>
              </a:rPr>
              <a:t>cla</a:t>
            </a:r>
            <a:r>
              <a:rPr lang="pl-PL" sz="1050" b="1" dirty="0">
                <a:latin typeface="+mj-lt"/>
              </a:rPr>
              <a:t>use</a:t>
            </a:r>
            <a:endParaRPr lang="en-GB" sz="1050" b="1" dirty="0">
              <a:latin typeface="+mj-lt"/>
            </a:endParaRPr>
          </a:p>
        </p:txBody>
      </p:sp>
      <p:sp>
        <p:nvSpPr>
          <p:cNvPr id="26" name="Rectangle: Rounded Corners 25">
            <a:extLst>
              <a:ext uri="{FF2B5EF4-FFF2-40B4-BE49-F238E27FC236}">
                <a16:creationId xmlns:a16="http://schemas.microsoft.com/office/drawing/2014/main" id="{8D39E68F-B2BA-431A-B2EC-C2DF717485D0}"/>
              </a:ext>
            </a:extLst>
          </p:cNvPr>
          <p:cNvSpPr/>
          <p:nvPr/>
        </p:nvSpPr>
        <p:spPr>
          <a:xfrm>
            <a:off x="2231392" y="2082362"/>
            <a:ext cx="4764011" cy="217673"/>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50" b="1" dirty="0"/>
              <a:t>Classified systems</a:t>
            </a:r>
            <a:r>
              <a:rPr lang="pl-PL" sz="1050" b="1" dirty="0"/>
              <a:t> „CONFIDENTIAL” clause</a:t>
            </a:r>
            <a:endParaRPr lang="en-GB" sz="1050" b="1" dirty="0"/>
          </a:p>
        </p:txBody>
      </p:sp>
    </p:spTree>
    <p:extLst>
      <p:ext uri="{BB962C8B-B14F-4D97-AF65-F5344CB8AC3E}">
        <p14:creationId xmlns:p14="http://schemas.microsoft.com/office/powerpoint/2010/main" val="2615447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ole tekstowe 8">
            <a:extLst>
              <a:ext uri="{FF2B5EF4-FFF2-40B4-BE49-F238E27FC236}">
                <a16:creationId xmlns:a16="http://schemas.microsoft.com/office/drawing/2014/main" id="{26B2C0E2-79FE-44A0-8EBF-0DC76C86782A}"/>
              </a:ext>
            </a:extLst>
          </p:cNvPr>
          <p:cNvSpPr txBox="1"/>
          <p:nvPr/>
        </p:nvSpPr>
        <p:spPr>
          <a:xfrm>
            <a:off x="1773393" y="4999427"/>
            <a:ext cx="3780133" cy="1169551"/>
          </a:xfrm>
          <a:prstGeom prst="rect">
            <a:avLst/>
          </a:prstGeom>
          <a:noFill/>
        </p:spPr>
        <p:txBody>
          <a:bodyPr wrap="square" rtlCol="0">
            <a:spAutoFit/>
          </a:bodyPr>
          <a:lstStyle/>
          <a:p>
            <a:pPr defTabSz="1199144" fontAlgn="base"/>
            <a:r>
              <a:rPr lang="pl-PL" sz="1000" b="1" cap="all" dirty="0">
                <a:latin typeface="+mj-lt"/>
              </a:rPr>
              <a:t>BENEFITS</a:t>
            </a:r>
          </a:p>
          <a:p>
            <a:pPr marL="285750" indent="-285750" defTabSz="1199144" fontAlgn="base">
              <a:buClr>
                <a:srgbClr val="00589B"/>
              </a:buClr>
              <a:buFont typeface="Wingdings" panose="05000000000000000000" pitchFamily="2" charset="2"/>
              <a:buChar char="§"/>
            </a:pPr>
            <a:r>
              <a:rPr lang="en-GB" sz="1000" dirty="0">
                <a:latin typeface="+mj-lt"/>
              </a:rPr>
              <a:t>A modern, secure and convenient way to sign documents (electronic files)</a:t>
            </a:r>
          </a:p>
          <a:p>
            <a:pPr marL="285750" indent="-285750" defTabSz="1199144" fontAlgn="base">
              <a:buClr>
                <a:srgbClr val="00589B"/>
              </a:buClr>
              <a:buFont typeface="Wingdings" panose="05000000000000000000" pitchFamily="2" charset="2"/>
              <a:buChar char="§"/>
            </a:pPr>
            <a:r>
              <a:rPr lang="en-GB" sz="1000" dirty="0">
                <a:latin typeface="+mj-lt"/>
              </a:rPr>
              <a:t>Confirmation of the sender's reliability (identity identification)</a:t>
            </a:r>
          </a:p>
          <a:p>
            <a:pPr marL="285750" indent="-285750" defTabSz="1199144" fontAlgn="base">
              <a:buClr>
                <a:srgbClr val="00589B"/>
              </a:buClr>
              <a:buFont typeface="Wingdings" panose="05000000000000000000" pitchFamily="2" charset="2"/>
              <a:buChar char="§"/>
            </a:pPr>
            <a:r>
              <a:rPr lang="en-GB" sz="1000" dirty="0">
                <a:latin typeface="+mj-lt"/>
              </a:rPr>
              <a:t>Guaranteeing data integrity and confidentiality</a:t>
            </a:r>
          </a:p>
          <a:p>
            <a:pPr marL="285750" indent="-285750" defTabSz="1199144" fontAlgn="base">
              <a:buClr>
                <a:srgbClr val="00589B"/>
              </a:buClr>
              <a:buFont typeface="Wingdings" panose="05000000000000000000" pitchFamily="2" charset="2"/>
              <a:buChar char="§"/>
            </a:pPr>
            <a:r>
              <a:rPr lang="en-GB" sz="1000" dirty="0">
                <a:latin typeface="+mj-lt"/>
              </a:rPr>
              <a:t>Easy verification of changes made to signed documents</a:t>
            </a:r>
            <a:endParaRPr lang="pl-PL" sz="1000" dirty="0">
              <a:latin typeface="+mj-lt"/>
            </a:endParaRPr>
          </a:p>
        </p:txBody>
      </p:sp>
      <p:pic>
        <p:nvPicPr>
          <p:cNvPr id="61" name="Picture 2" descr="Infrastruktura Klucza Publicznego - kwalifikowany podpis elektroniczny">
            <a:extLst>
              <a:ext uri="{FF2B5EF4-FFF2-40B4-BE49-F238E27FC236}">
                <a16:creationId xmlns:a16="http://schemas.microsoft.com/office/drawing/2014/main" id="{56AEEFD9-6803-43DD-B3A3-DB7FA952F8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1057" y="1832840"/>
            <a:ext cx="1262689" cy="557688"/>
          </a:xfrm>
          <a:prstGeom prst="rect">
            <a:avLst/>
          </a:prstGeom>
          <a:noFill/>
          <a:extLst>
            <a:ext uri="{909E8E84-426E-40DD-AFC4-6F175D3DCCD1}">
              <a14:hiddenFill xmlns:a14="http://schemas.microsoft.com/office/drawing/2010/main">
                <a:solidFill>
                  <a:srgbClr val="FFFFFF"/>
                </a:solidFill>
              </a14:hiddenFill>
            </a:ext>
          </a:extLst>
        </p:spPr>
      </p:pic>
      <p:sp>
        <p:nvSpPr>
          <p:cNvPr id="62" name="Tytuł 1">
            <a:extLst>
              <a:ext uri="{FF2B5EF4-FFF2-40B4-BE49-F238E27FC236}">
                <a16:creationId xmlns:a16="http://schemas.microsoft.com/office/drawing/2014/main" id="{92DB2328-F692-4B6B-99CE-FC69EABDAF12}"/>
              </a:ext>
            </a:extLst>
          </p:cNvPr>
          <p:cNvSpPr txBox="1">
            <a:spLocks/>
          </p:cNvSpPr>
          <p:nvPr/>
        </p:nvSpPr>
        <p:spPr>
          <a:xfrm>
            <a:off x="1778687" y="3230568"/>
            <a:ext cx="3780133" cy="2065879"/>
          </a:xfrm>
          <a:prstGeom prst="rect">
            <a:avLst/>
          </a:prstGeom>
        </p:spPr>
        <p:txBody>
          <a:bodyPr vert="horz" lIns="91440" tIns="45720" rIns="91440" bIns="45720" rtlCol="0" anchor="t">
            <a:noAutofit/>
          </a:bodyPr>
          <a:lstStyle>
            <a:lvl1pPr algn="l" defTabSz="914400" rtl="0" eaLnBrk="1" latinLnBrk="0" hangingPunct="1">
              <a:spcBef>
                <a:spcPct val="0"/>
              </a:spcBef>
              <a:buNone/>
              <a:defRPr sz="2000" kern="1200" baseline="0">
                <a:solidFill>
                  <a:schemeClr val="tx1"/>
                </a:solidFill>
                <a:latin typeface="+mj-lt"/>
                <a:ea typeface="+mj-ea"/>
                <a:cs typeface="+mj-cs"/>
              </a:defRPr>
            </a:lvl1pPr>
          </a:lstStyle>
          <a:p>
            <a:pPr algn="just">
              <a:defRPr/>
            </a:pPr>
            <a:r>
              <a:rPr lang="en-GB" sz="1000" b="1" dirty="0"/>
              <a:t>PEM-HEART Sign</a:t>
            </a:r>
            <a:r>
              <a:rPr lang="pl-PL" sz="1000" b="1" dirty="0"/>
              <a:t>a</a:t>
            </a:r>
            <a:r>
              <a:rPr lang="en-GB" sz="1000" b="1" dirty="0"/>
              <a:t>ture </a:t>
            </a:r>
            <a:r>
              <a:rPr lang="en-GB" sz="1000" dirty="0"/>
              <a:t>software </a:t>
            </a:r>
            <a:r>
              <a:rPr lang="pl-PL" sz="1000" dirty="0"/>
              <a:t>is a</a:t>
            </a:r>
            <a:r>
              <a:rPr lang="en-GB" sz="1000" dirty="0"/>
              <a:t> tool for implementing the advanced functions of the Cencert secure electronic signature in the Public Key Infrastructure. The software enables the creation and verification of electronic signatures for qualified Certification Centres. PEM-HEART offers a standard set of services for cryptographically securing messages, i.e. message integrity protection, author authentication and non-repudiation of sending provided by secure electronic signature and confidentiality. It verifies signatures issued by all qualified Key Certification Centres.</a:t>
            </a:r>
            <a:endParaRPr lang="pl-PL" sz="1000" dirty="0"/>
          </a:p>
        </p:txBody>
      </p:sp>
      <p:sp>
        <p:nvSpPr>
          <p:cNvPr id="2" name="Slide Number Placeholder 1">
            <a:extLst>
              <a:ext uri="{FF2B5EF4-FFF2-40B4-BE49-F238E27FC236}">
                <a16:creationId xmlns:a16="http://schemas.microsoft.com/office/drawing/2014/main" id="{BC22DC8B-9B5C-4572-93E2-2D9FFA853AD7}"/>
              </a:ext>
            </a:extLst>
          </p:cNvPr>
          <p:cNvSpPr>
            <a:spLocks noGrp="1"/>
          </p:cNvSpPr>
          <p:nvPr>
            <p:ph type="sldNum" sz="quarter" idx="12"/>
          </p:nvPr>
        </p:nvSpPr>
        <p:spPr/>
        <p:txBody>
          <a:bodyPr/>
          <a:lstStyle/>
          <a:p>
            <a:fld id="{757C06DB-65DA-4188-B231-CDD664637423}" type="slidenum">
              <a:rPr lang="en-GB" smtClean="0">
                <a:latin typeface="+mj-lt"/>
              </a:rPr>
              <a:pPr/>
              <a:t>14</a:t>
            </a:fld>
            <a:endParaRPr lang="en-GB" dirty="0">
              <a:latin typeface="+mj-lt"/>
            </a:endParaRPr>
          </a:p>
        </p:txBody>
      </p:sp>
      <p:cxnSp>
        <p:nvCxnSpPr>
          <p:cNvPr id="32" name="Straight Connector 31">
            <a:extLst>
              <a:ext uri="{FF2B5EF4-FFF2-40B4-BE49-F238E27FC236}">
                <a16:creationId xmlns:a16="http://schemas.microsoft.com/office/drawing/2014/main" id="{9732421E-1623-4E51-AA3B-9897945A79C3}"/>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0949EB53-65D3-47E5-96C1-B044F2DFDDC4}"/>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a:t>
            </a:r>
          </a:p>
        </p:txBody>
      </p:sp>
      <p:sp>
        <p:nvSpPr>
          <p:cNvPr id="37" name="TextBox 36">
            <a:extLst>
              <a:ext uri="{FF2B5EF4-FFF2-40B4-BE49-F238E27FC236}">
                <a16:creationId xmlns:a16="http://schemas.microsoft.com/office/drawing/2014/main" id="{BD09D076-FC73-4868-BAC6-D9A0911C6DD0}"/>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QUALIFIED CERTIFICATES - </a:t>
            </a:r>
            <a:r>
              <a:rPr lang="en-GB" sz="1400" b="1" dirty="0">
                <a:solidFill>
                  <a:srgbClr val="0C0F2E"/>
                </a:solidFill>
              </a:rPr>
              <a:t>PUBLIC KEY INFRASTRUCTURE</a:t>
            </a:r>
            <a:endParaRPr lang="pl-PL" sz="1400" b="1" dirty="0">
              <a:solidFill>
                <a:srgbClr val="0C0F2E"/>
              </a:solidFill>
            </a:endParaRPr>
          </a:p>
        </p:txBody>
      </p:sp>
      <p:sp>
        <p:nvSpPr>
          <p:cNvPr id="41" name="Rectangle 40">
            <a:extLst>
              <a:ext uri="{FF2B5EF4-FFF2-40B4-BE49-F238E27FC236}">
                <a16:creationId xmlns:a16="http://schemas.microsoft.com/office/drawing/2014/main" id="{7A785A0E-76F5-44DB-914E-6B1D7D6DC78B}"/>
              </a:ext>
            </a:extLst>
          </p:cNvPr>
          <p:cNvSpPr/>
          <p:nvPr/>
        </p:nvSpPr>
        <p:spPr>
          <a:xfrm>
            <a:off x="1691816" y="1720359"/>
            <a:ext cx="3928264" cy="4602508"/>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59" name="Rectangle 58">
            <a:extLst>
              <a:ext uri="{FF2B5EF4-FFF2-40B4-BE49-F238E27FC236}">
                <a16:creationId xmlns:a16="http://schemas.microsoft.com/office/drawing/2014/main" id="{2734AD0B-29E4-4C4B-A67D-458A09E9E905}"/>
              </a:ext>
            </a:extLst>
          </p:cNvPr>
          <p:cNvSpPr/>
          <p:nvPr/>
        </p:nvSpPr>
        <p:spPr>
          <a:xfrm>
            <a:off x="2349360" y="1603505"/>
            <a:ext cx="2490787" cy="212673"/>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50" b="1" dirty="0">
                <a:latin typeface="+mj-lt"/>
              </a:rPr>
              <a:t>Qualified Electronic Signature</a:t>
            </a:r>
          </a:p>
        </p:txBody>
      </p:sp>
      <p:sp>
        <p:nvSpPr>
          <p:cNvPr id="42" name="pole tekstowe 8">
            <a:extLst>
              <a:ext uri="{FF2B5EF4-FFF2-40B4-BE49-F238E27FC236}">
                <a16:creationId xmlns:a16="http://schemas.microsoft.com/office/drawing/2014/main" id="{DFAAB77D-E418-48B5-949B-DE28E7B7D3E9}"/>
              </a:ext>
            </a:extLst>
          </p:cNvPr>
          <p:cNvSpPr txBox="1"/>
          <p:nvPr/>
        </p:nvSpPr>
        <p:spPr>
          <a:xfrm>
            <a:off x="5992597" y="5046835"/>
            <a:ext cx="3697948" cy="1323439"/>
          </a:xfrm>
          <a:prstGeom prst="rect">
            <a:avLst/>
          </a:prstGeom>
          <a:noFill/>
        </p:spPr>
        <p:txBody>
          <a:bodyPr wrap="square" rtlCol="0">
            <a:spAutoFit/>
          </a:bodyPr>
          <a:lstStyle/>
          <a:p>
            <a:pPr defTabSz="1199144" fontAlgn="base"/>
            <a:r>
              <a:rPr lang="pl-PL" sz="1000" b="1" cap="all" dirty="0">
                <a:latin typeface="+mj-lt"/>
              </a:rPr>
              <a:t>BENEFITS</a:t>
            </a:r>
          </a:p>
          <a:p>
            <a:pPr marL="285750" indent="-285750" defTabSz="1199144" fontAlgn="base">
              <a:buClr>
                <a:srgbClr val="00589B"/>
              </a:buClr>
              <a:buFont typeface="Wingdings" panose="05000000000000000000" pitchFamily="2" charset="2"/>
              <a:buChar char="§"/>
            </a:pPr>
            <a:r>
              <a:rPr lang="en-GB" sz="1000" dirty="0">
                <a:latin typeface="+mj-lt"/>
              </a:rPr>
              <a:t>Confirming the authenticity of the sender and recipient in electronic correspondence</a:t>
            </a:r>
          </a:p>
          <a:p>
            <a:pPr marL="285750" indent="-285750" defTabSz="1199144" fontAlgn="base">
              <a:buClr>
                <a:srgbClr val="00589B"/>
              </a:buClr>
              <a:buFont typeface="Wingdings" panose="05000000000000000000" pitchFamily="2" charset="2"/>
              <a:buChar char="§"/>
            </a:pPr>
            <a:r>
              <a:rPr lang="en-GB" sz="1000" dirty="0">
                <a:latin typeface="+mj-lt"/>
              </a:rPr>
              <a:t>Quick and secure way of transmitting important information</a:t>
            </a:r>
          </a:p>
          <a:p>
            <a:pPr marL="285750" indent="-285750" defTabSz="1199144" fontAlgn="base">
              <a:buClr>
                <a:srgbClr val="00589B"/>
              </a:buClr>
              <a:buFont typeface="Wingdings" panose="05000000000000000000" pitchFamily="2" charset="2"/>
              <a:buChar char="§"/>
            </a:pPr>
            <a:r>
              <a:rPr lang="en-GB" sz="1000" dirty="0">
                <a:latin typeface="+mj-lt"/>
              </a:rPr>
              <a:t>Protection against unauthorised reading and use</a:t>
            </a:r>
          </a:p>
          <a:p>
            <a:pPr marL="285750" indent="-285750" defTabSz="1199144" fontAlgn="base">
              <a:buClr>
                <a:srgbClr val="00589B"/>
              </a:buClr>
              <a:buFont typeface="Wingdings" panose="05000000000000000000" pitchFamily="2" charset="2"/>
              <a:buChar char="§"/>
            </a:pPr>
            <a:r>
              <a:rPr lang="en-GB" sz="1000" dirty="0">
                <a:latin typeface="+mj-lt"/>
              </a:rPr>
              <a:t>Protection against electronic attacks and spam</a:t>
            </a:r>
            <a:endParaRPr lang="pl-PL" sz="1000" dirty="0">
              <a:latin typeface="+mj-lt"/>
            </a:endParaRPr>
          </a:p>
          <a:p>
            <a:pPr defTabSz="1199144" fontAlgn="base">
              <a:buClr>
                <a:srgbClr val="00589B"/>
              </a:buClr>
            </a:pPr>
            <a:endParaRPr lang="pl-PL" sz="1000" dirty="0">
              <a:latin typeface="+mj-lt"/>
            </a:endParaRPr>
          </a:p>
        </p:txBody>
      </p:sp>
      <p:pic>
        <p:nvPicPr>
          <p:cNvPr id="43" name="Picture 2" descr="Infrastruktura Klucza Publicznego - bezpieczny system poczty elektonicznej">
            <a:extLst>
              <a:ext uri="{FF2B5EF4-FFF2-40B4-BE49-F238E27FC236}">
                <a16:creationId xmlns:a16="http://schemas.microsoft.com/office/drawing/2014/main" id="{2CE22F68-75D4-4CB0-9118-3BFFB1E9F7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10" r="17037"/>
          <a:stretch/>
        </p:blipFill>
        <p:spPr bwMode="auto">
          <a:xfrm>
            <a:off x="7813338" y="2034577"/>
            <a:ext cx="1753792" cy="1181633"/>
          </a:xfrm>
          <a:prstGeom prst="rect">
            <a:avLst/>
          </a:prstGeom>
          <a:noFill/>
          <a:extLst>
            <a:ext uri="{909E8E84-426E-40DD-AFC4-6F175D3DCCD1}">
              <a14:hiddenFill xmlns:a14="http://schemas.microsoft.com/office/drawing/2010/main">
                <a:solidFill>
                  <a:srgbClr val="FFFFFF"/>
                </a:solidFill>
              </a14:hiddenFill>
            </a:ext>
          </a:extLst>
        </p:spPr>
      </p:pic>
      <p:sp>
        <p:nvSpPr>
          <p:cNvPr id="44" name="Tytuł 1">
            <a:extLst>
              <a:ext uri="{FF2B5EF4-FFF2-40B4-BE49-F238E27FC236}">
                <a16:creationId xmlns:a16="http://schemas.microsoft.com/office/drawing/2014/main" id="{0B97F61C-514E-4ACC-99DB-B5106193E897}"/>
              </a:ext>
            </a:extLst>
          </p:cNvPr>
          <p:cNvSpPr txBox="1">
            <a:spLocks/>
          </p:cNvSpPr>
          <p:nvPr/>
        </p:nvSpPr>
        <p:spPr>
          <a:xfrm>
            <a:off x="5992598" y="3263617"/>
            <a:ext cx="3759494" cy="2065879"/>
          </a:xfrm>
          <a:prstGeom prst="rect">
            <a:avLst/>
          </a:prstGeom>
        </p:spPr>
        <p:txBody>
          <a:bodyPr vert="horz" lIns="91440" tIns="45720" rIns="91440" bIns="45720" rtlCol="0" anchor="t">
            <a:noAutofit/>
          </a:bodyPr>
          <a:lstStyle>
            <a:lvl1pPr algn="l" defTabSz="914400" rtl="0" eaLnBrk="1" latinLnBrk="0" hangingPunct="1">
              <a:spcBef>
                <a:spcPct val="0"/>
              </a:spcBef>
              <a:buNone/>
              <a:defRPr sz="2000" kern="1200" baseline="0">
                <a:solidFill>
                  <a:schemeClr val="tx1"/>
                </a:solidFill>
                <a:latin typeface="+mj-lt"/>
                <a:ea typeface="+mj-ea"/>
                <a:cs typeface="+mj-cs"/>
              </a:defRPr>
            </a:lvl1pPr>
          </a:lstStyle>
          <a:p>
            <a:pPr algn="just">
              <a:defRPr/>
            </a:pPr>
            <a:r>
              <a:rPr lang="en-GB" sz="1000" dirty="0"/>
              <a:t>A modular software package used to protect the confidentiality and authenticity of information sent in an e-mail system based on strong cryptographic mechanisms. The use of electronic signature in the system allows to obtain integrity and authenticity of all information with simultaneous verification of the sender's identity. Thanks to this, only the sender and the indicated recipients have access to the content of the message. The implementation of e-mail protection is done without changing the user's habits. Depending on the required security level, the system is protected by a password or a chip card.</a:t>
            </a:r>
            <a:endParaRPr kumimoji="0" lang="pl-PL" sz="1000" i="0" u="none" strike="noStrike" kern="1200" cap="none" spc="0" normalizeH="0" baseline="0" noProof="0" dirty="0">
              <a:ln>
                <a:noFill/>
              </a:ln>
              <a:effectLst/>
              <a:uLnTx/>
              <a:uFillTx/>
            </a:endParaRPr>
          </a:p>
        </p:txBody>
      </p:sp>
      <p:sp>
        <p:nvSpPr>
          <p:cNvPr id="46" name="Rectangle: Rounded Corners 45">
            <a:extLst>
              <a:ext uri="{FF2B5EF4-FFF2-40B4-BE49-F238E27FC236}">
                <a16:creationId xmlns:a16="http://schemas.microsoft.com/office/drawing/2014/main" id="{5AB1859F-1749-49FD-A5D1-61BAABC30FFD}"/>
              </a:ext>
            </a:extLst>
          </p:cNvPr>
          <p:cNvSpPr/>
          <p:nvPr/>
        </p:nvSpPr>
        <p:spPr>
          <a:xfrm>
            <a:off x="6405422" y="2036738"/>
            <a:ext cx="948027" cy="155095"/>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latin typeface="+mj-lt"/>
              </a:rPr>
              <a:t>Modules</a:t>
            </a:r>
            <a:endParaRPr lang="en-GB" sz="1050" b="1" dirty="0">
              <a:latin typeface="+mj-lt"/>
            </a:endParaRPr>
          </a:p>
        </p:txBody>
      </p:sp>
      <p:sp>
        <p:nvSpPr>
          <p:cNvPr id="54" name="Rectangle 53">
            <a:extLst>
              <a:ext uri="{FF2B5EF4-FFF2-40B4-BE49-F238E27FC236}">
                <a16:creationId xmlns:a16="http://schemas.microsoft.com/office/drawing/2014/main" id="{079A619A-4257-4F61-980B-4A0F4D61FF44}"/>
              </a:ext>
            </a:extLst>
          </p:cNvPr>
          <p:cNvSpPr/>
          <p:nvPr/>
        </p:nvSpPr>
        <p:spPr>
          <a:xfrm>
            <a:off x="5881173" y="1720359"/>
            <a:ext cx="3929945" cy="4602508"/>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55" name="Rectangle 54">
            <a:extLst>
              <a:ext uri="{FF2B5EF4-FFF2-40B4-BE49-F238E27FC236}">
                <a16:creationId xmlns:a16="http://schemas.microsoft.com/office/drawing/2014/main" id="{53BCB640-788C-4F90-88D7-EF210205F1A0}"/>
              </a:ext>
            </a:extLst>
          </p:cNvPr>
          <p:cNvSpPr/>
          <p:nvPr/>
        </p:nvSpPr>
        <p:spPr>
          <a:xfrm>
            <a:off x="6486094" y="1608734"/>
            <a:ext cx="2490787" cy="217673"/>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50" b="1" dirty="0">
                <a:latin typeface="+mj-lt"/>
              </a:rPr>
              <a:t>Secure e-mail system</a:t>
            </a:r>
          </a:p>
        </p:txBody>
      </p:sp>
      <p:sp>
        <p:nvSpPr>
          <p:cNvPr id="25" name="TextBox 24">
            <a:extLst>
              <a:ext uri="{FF2B5EF4-FFF2-40B4-BE49-F238E27FC236}">
                <a16:creationId xmlns:a16="http://schemas.microsoft.com/office/drawing/2014/main" id="{4E632E5A-1B50-4F68-8F6A-08E4C1A4C1C6}"/>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sp>
        <p:nvSpPr>
          <p:cNvPr id="45" name="Rectangle: Rounded Corners 44">
            <a:extLst>
              <a:ext uri="{FF2B5EF4-FFF2-40B4-BE49-F238E27FC236}">
                <a16:creationId xmlns:a16="http://schemas.microsoft.com/office/drawing/2014/main" id="{4791A86C-B3E4-4B83-A49B-67F19D1D0C19}"/>
              </a:ext>
            </a:extLst>
          </p:cNvPr>
          <p:cNvSpPr/>
          <p:nvPr/>
        </p:nvSpPr>
        <p:spPr>
          <a:xfrm>
            <a:off x="6200411" y="2928327"/>
            <a:ext cx="1372624" cy="147144"/>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dirty="0">
                <a:solidFill>
                  <a:schemeClr val="tx1"/>
                </a:solidFill>
                <a:latin typeface="+mj-lt"/>
              </a:rPr>
              <a:t>KryptoMail-C</a:t>
            </a:r>
            <a:endParaRPr lang="en-GB" sz="1050" dirty="0">
              <a:solidFill>
                <a:schemeClr val="tx1"/>
              </a:solidFill>
              <a:latin typeface="+mj-lt"/>
            </a:endParaRPr>
          </a:p>
        </p:txBody>
      </p:sp>
      <p:sp>
        <p:nvSpPr>
          <p:cNvPr id="48" name="Rectangle: Rounded Corners 47">
            <a:extLst>
              <a:ext uri="{FF2B5EF4-FFF2-40B4-BE49-F238E27FC236}">
                <a16:creationId xmlns:a16="http://schemas.microsoft.com/office/drawing/2014/main" id="{51668A2C-B4F0-4C8D-86ED-1083C2349EDD}"/>
              </a:ext>
            </a:extLst>
          </p:cNvPr>
          <p:cNvSpPr/>
          <p:nvPr/>
        </p:nvSpPr>
        <p:spPr>
          <a:xfrm>
            <a:off x="6200411" y="2613538"/>
            <a:ext cx="1372624" cy="147144"/>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dirty="0">
                <a:solidFill>
                  <a:schemeClr val="tx1"/>
                </a:solidFill>
                <a:latin typeface="+mj-lt"/>
              </a:rPr>
              <a:t>KryptoMail Serwer</a:t>
            </a:r>
            <a:endParaRPr lang="en-GB" sz="1050" dirty="0">
              <a:solidFill>
                <a:schemeClr val="tx1"/>
              </a:solidFill>
              <a:latin typeface="+mj-lt"/>
            </a:endParaRPr>
          </a:p>
        </p:txBody>
      </p:sp>
      <p:sp>
        <p:nvSpPr>
          <p:cNvPr id="50" name="Rectangle: Rounded Corners 49">
            <a:extLst>
              <a:ext uri="{FF2B5EF4-FFF2-40B4-BE49-F238E27FC236}">
                <a16:creationId xmlns:a16="http://schemas.microsoft.com/office/drawing/2014/main" id="{622D313C-7F4F-434C-818A-416C42D86E40}"/>
              </a:ext>
            </a:extLst>
          </p:cNvPr>
          <p:cNvSpPr/>
          <p:nvPr/>
        </p:nvSpPr>
        <p:spPr>
          <a:xfrm>
            <a:off x="6200411" y="2300579"/>
            <a:ext cx="1372624" cy="147144"/>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dirty="0">
                <a:solidFill>
                  <a:schemeClr val="tx1"/>
                </a:solidFill>
                <a:latin typeface="+mj-lt"/>
              </a:rPr>
              <a:t>KryptoMail-Arch</a:t>
            </a:r>
            <a:endParaRPr lang="en-GB" sz="1050" dirty="0">
              <a:solidFill>
                <a:schemeClr val="tx1"/>
              </a:solidFill>
              <a:latin typeface="+mj-lt"/>
            </a:endParaRPr>
          </a:p>
        </p:txBody>
      </p:sp>
      <p:sp>
        <p:nvSpPr>
          <p:cNvPr id="26" name="Rectangle: Rounded Corners 25">
            <a:extLst>
              <a:ext uri="{FF2B5EF4-FFF2-40B4-BE49-F238E27FC236}">
                <a16:creationId xmlns:a16="http://schemas.microsoft.com/office/drawing/2014/main" id="{D4B6E7A1-B23A-4D50-8F38-FFB987C9A8D4}"/>
              </a:ext>
            </a:extLst>
          </p:cNvPr>
          <p:cNvSpPr/>
          <p:nvPr/>
        </p:nvSpPr>
        <p:spPr>
          <a:xfrm>
            <a:off x="2002693" y="2777605"/>
            <a:ext cx="798389" cy="332923"/>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900" dirty="0">
                <a:solidFill>
                  <a:schemeClr val="tx1"/>
                </a:solidFill>
                <a:latin typeface="+mj-lt"/>
              </a:rPr>
              <a:t>PEM-HEART Aplet</a:t>
            </a:r>
            <a:endParaRPr lang="en-GB" sz="900" dirty="0">
              <a:solidFill>
                <a:schemeClr val="tx1"/>
              </a:solidFill>
              <a:latin typeface="+mj-lt"/>
            </a:endParaRPr>
          </a:p>
        </p:txBody>
      </p:sp>
      <p:sp>
        <p:nvSpPr>
          <p:cNvPr id="27" name="Rectangle: Rounded Corners 26">
            <a:extLst>
              <a:ext uri="{FF2B5EF4-FFF2-40B4-BE49-F238E27FC236}">
                <a16:creationId xmlns:a16="http://schemas.microsoft.com/office/drawing/2014/main" id="{1A3B6850-119A-4FF0-94E3-8DE144CC6980}"/>
              </a:ext>
            </a:extLst>
          </p:cNvPr>
          <p:cNvSpPr/>
          <p:nvPr/>
        </p:nvSpPr>
        <p:spPr>
          <a:xfrm>
            <a:off x="3194983" y="2423650"/>
            <a:ext cx="948027" cy="155095"/>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latin typeface="+mj-lt"/>
              </a:rPr>
              <a:t>Modules</a:t>
            </a:r>
            <a:endParaRPr lang="en-GB" sz="1050" b="1" dirty="0">
              <a:latin typeface="+mj-lt"/>
            </a:endParaRPr>
          </a:p>
        </p:txBody>
      </p:sp>
      <p:sp>
        <p:nvSpPr>
          <p:cNvPr id="28" name="Rectangle: Rounded Corners 27">
            <a:extLst>
              <a:ext uri="{FF2B5EF4-FFF2-40B4-BE49-F238E27FC236}">
                <a16:creationId xmlns:a16="http://schemas.microsoft.com/office/drawing/2014/main" id="{EA61FB27-C7F8-46C4-BF82-F14DD0CB4952}"/>
              </a:ext>
            </a:extLst>
          </p:cNvPr>
          <p:cNvSpPr/>
          <p:nvPr/>
        </p:nvSpPr>
        <p:spPr>
          <a:xfrm>
            <a:off x="3715862" y="2777605"/>
            <a:ext cx="798389" cy="332923"/>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900" dirty="0">
                <a:solidFill>
                  <a:schemeClr val="tx1"/>
                </a:solidFill>
                <a:latin typeface="+mj-lt"/>
              </a:rPr>
              <a:t>PEM-HEART GUI</a:t>
            </a:r>
            <a:endParaRPr lang="en-GB" sz="900" dirty="0">
              <a:solidFill>
                <a:schemeClr val="tx1"/>
              </a:solidFill>
              <a:latin typeface="+mj-lt"/>
            </a:endParaRPr>
          </a:p>
        </p:txBody>
      </p:sp>
      <p:sp>
        <p:nvSpPr>
          <p:cNvPr id="29" name="Rectangle: Rounded Corners 28">
            <a:extLst>
              <a:ext uri="{FF2B5EF4-FFF2-40B4-BE49-F238E27FC236}">
                <a16:creationId xmlns:a16="http://schemas.microsoft.com/office/drawing/2014/main" id="{3370E106-FCAB-4812-B4B2-D104AECD8543}"/>
              </a:ext>
            </a:extLst>
          </p:cNvPr>
          <p:cNvSpPr/>
          <p:nvPr/>
        </p:nvSpPr>
        <p:spPr>
          <a:xfrm>
            <a:off x="2865926" y="2779077"/>
            <a:ext cx="798389" cy="332923"/>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900" dirty="0">
                <a:solidFill>
                  <a:schemeClr val="tx1"/>
                </a:solidFill>
                <a:latin typeface="+mj-lt"/>
              </a:rPr>
              <a:t>PEM-HEART API</a:t>
            </a:r>
            <a:endParaRPr lang="en-GB" sz="900" dirty="0">
              <a:solidFill>
                <a:schemeClr val="tx1"/>
              </a:solidFill>
              <a:latin typeface="+mj-lt"/>
            </a:endParaRPr>
          </a:p>
        </p:txBody>
      </p:sp>
      <p:sp>
        <p:nvSpPr>
          <p:cNvPr id="30" name="Rectangle: Rounded Corners 29">
            <a:extLst>
              <a:ext uri="{FF2B5EF4-FFF2-40B4-BE49-F238E27FC236}">
                <a16:creationId xmlns:a16="http://schemas.microsoft.com/office/drawing/2014/main" id="{8F2C8080-E000-4B68-8B55-3701E6B6B2F6}"/>
              </a:ext>
            </a:extLst>
          </p:cNvPr>
          <p:cNvSpPr/>
          <p:nvPr/>
        </p:nvSpPr>
        <p:spPr>
          <a:xfrm>
            <a:off x="4574947" y="2777715"/>
            <a:ext cx="838274" cy="332923"/>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900" dirty="0">
                <a:solidFill>
                  <a:schemeClr val="tx1"/>
                </a:solidFill>
                <a:latin typeface="+mj-lt"/>
              </a:rPr>
              <a:t>Encard Virtual</a:t>
            </a:r>
            <a:endParaRPr lang="en-GB" sz="900" dirty="0">
              <a:solidFill>
                <a:schemeClr val="tx1"/>
              </a:solidFill>
              <a:latin typeface="+mj-lt"/>
            </a:endParaRPr>
          </a:p>
        </p:txBody>
      </p:sp>
      <p:cxnSp>
        <p:nvCxnSpPr>
          <p:cNvPr id="34" name="Connector: Curved 33">
            <a:extLst>
              <a:ext uri="{FF2B5EF4-FFF2-40B4-BE49-F238E27FC236}">
                <a16:creationId xmlns:a16="http://schemas.microsoft.com/office/drawing/2014/main" id="{CF0DD1A5-2BED-475A-9EBD-78F686360665}"/>
              </a:ext>
            </a:extLst>
          </p:cNvPr>
          <p:cNvCxnSpPr>
            <a:cxnSpLocks/>
            <a:stCxn id="26" idx="0"/>
            <a:endCxn id="27" idx="2"/>
          </p:cNvCxnSpPr>
          <p:nvPr/>
        </p:nvCxnSpPr>
        <p:spPr>
          <a:xfrm rot="5400000" flipH="1" flipV="1">
            <a:off x="2936012" y="2044621"/>
            <a:ext cx="198860" cy="1267109"/>
          </a:xfrm>
          <a:prstGeom prst="curvedConnector3">
            <a:avLst>
              <a:gd name="adj1" fmla="val 50000"/>
            </a:avLst>
          </a:prstGeom>
        </p:spPr>
        <p:style>
          <a:lnRef idx="1">
            <a:schemeClr val="accent3"/>
          </a:lnRef>
          <a:fillRef idx="0">
            <a:schemeClr val="accent3"/>
          </a:fillRef>
          <a:effectRef idx="0">
            <a:schemeClr val="accent3"/>
          </a:effectRef>
          <a:fontRef idx="minor">
            <a:schemeClr val="tx1"/>
          </a:fontRef>
        </p:style>
      </p:cxnSp>
      <p:cxnSp>
        <p:nvCxnSpPr>
          <p:cNvPr id="38" name="Connector: Curved 37">
            <a:extLst>
              <a:ext uri="{FF2B5EF4-FFF2-40B4-BE49-F238E27FC236}">
                <a16:creationId xmlns:a16="http://schemas.microsoft.com/office/drawing/2014/main" id="{7B8B4C02-4057-4D71-BD28-142223A0EB97}"/>
              </a:ext>
            </a:extLst>
          </p:cNvPr>
          <p:cNvCxnSpPr>
            <a:cxnSpLocks/>
            <a:stCxn id="29" idx="0"/>
            <a:endCxn id="27" idx="2"/>
          </p:cNvCxnSpPr>
          <p:nvPr/>
        </p:nvCxnSpPr>
        <p:spPr>
          <a:xfrm rot="5400000" flipH="1" flipV="1">
            <a:off x="3366893" y="2476973"/>
            <a:ext cx="200332" cy="403876"/>
          </a:xfrm>
          <a:prstGeom prst="curvedConnector3">
            <a:avLst>
              <a:gd name="adj1" fmla="val 50000"/>
            </a:avLst>
          </a:prstGeom>
        </p:spPr>
        <p:style>
          <a:lnRef idx="1">
            <a:schemeClr val="accent3"/>
          </a:lnRef>
          <a:fillRef idx="0">
            <a:schemeClr val="accent3"/>
          </a:fillRef>
          <a:effectRef idx="0">
            <a:schemeClr val="accent3"/>
          </a:effectRef>
          <a:fontRef idx="minor">
            <a:schemeClr val="tx1"/>
          </a:fontRef>
        </p:style>
      </p:cxnSp>
      <p:cxnSp>
        <p:nvCxnSpPr>
          <p:cNvPr id="39" name="Connector: Curved 38">
            <a:extLst>
              <a:ext uri="{FF2B5EF4-FFF2-40B4-BE49-F238E27FC236}">
                <a16:creationId xmlns:a16="http://schemas.microsoft.com/office/drawing/2014/main" id="{2E257038-A9DB-42C4-B065-EF5354A6E178}"/>
              </a:ext>
            </a:extLst>
          </p:cNvPr>
          <p:cNvCxnSpPr>
            <a:cxnSpLocks/>
            <a:stCxn id="28" idx="0"/>
            <a:endCxn id="27" idx="2"/>
          </p:cNvCxnSpPr>
          <p:nvPr/>
        </p:nvCxnSpPr>
        <p:spPr>
          <a:xfrm rot="16200000" flipV="1">
            <a:off x="3792597" y="2455145"/>
            <a:ext cx="198860" cy="446060"/>
          </a:xfrm>
          <a:prstGeom prst="curvedConnector3">
            <a:avLst>
              <a:gd name="adj1" fmla="val 50000"/>
            </a:avLst>
          </a:prstGeom>
        </p:spPr>
        <p:style>
          <a:lnRef idx="1">
            <a:schemeClr val="accent3"/>
          </a:lnRef>
          <a:fillRef idx="0">
            <a:schemeClr val="accent3"/>
          </a:fillRef>
          <a:effectRef idx="0">
            <a:schemeClr val="accent3"/>
          </a:effectRef>
          <a:fontRef idx="minor">
            <a:schemeClr val="tx1"/>
          </a:fontRef>
        </p:style>
      </p:cxnSp>
      <p:cxnSp>
        <p:nvCxnSpPr>
          <p:cNvPr id="40" name="Connector: Curved 39">
            <a:extLst>
              <a:ext uri="{FF2B5EF4-FFF2-40B4-BE49-F238E27FC236}">
                <a16:creationId xmlns:a16="http://schemas.microsoft.com/office/drawing/2014/main" id="{AFBF130A-75DC-4668-A9E5-11E2612C0743}"/>
              </a:ext>
            </a:extLst>
          </p:cNvPr>
          <p:cNvCxnSpPr>
            <a:cxnSpLocks/>
            <a:stCxn id="30" idx="0"/>
            <a:endCxn id="27" idx="2"/>
          </p:cNvCxnSpPr>
          <p:nvPr/>
        </p:nvCxnSpPr>
        <p:spPr>
          <a:xfrm rot="16200000" flipV="1">
            <a:off x="4232056" y="2015686"/>
            <a:ext cx="198970" cy="1325087"/>
          </a:xfrm>
          <a:prstGeom prst="curvedConnector3">
            <a:avLst>
              <a:gd name="adj1" fmla="val 50000"/>
            </a:avLst>
          </a:prstGeom>
        </p:spPr>
        <p:style>
          <a:lnRef idx="1">
            <a:schemeClr val="accent3"/>
          </a:lnRef>
          <a:fillRef idx="0">
            <a:schemeClr val="accent3"/>
          </a:fillRef>
          <a:effectRef idx="0">
            <a:schemeClr val="accent3"/>
          </a:effectRef>
          <a:fontRef idx="minor">
            <a:schemeClr val="tx1"/>
          </a:fontRef>
        </p:style>
      </p:cxnSp>
      <p:pic>
        <p:nvPicPr>
          <p:cNvPr id="19458" name="Picture 2">
            <a:extLst>
              <a:ext uri="{FF2B5EF4-FFF2-40B4-BE49-F238E27FC236}">
                <a16:creationId xmlns:a16="http://schemas.microsoft.com/office/drawing/2014/main" id="{43B6C8BD-6B1F-4D2C-AEAC-C0232D3AE0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0228" y="1888350"/>
            <a:ext cx="758637" cy="75863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a:extLst>
              <a:ext uri="{FF2B5EF4-FFF2-40B4-BE49-F238E27FC236}">
                <a16:creationId xmlns:a16="http://schemas.microsoft.com/office/drawing/2014/main" id="{1BABB57A-3F64-48F3-8BDC-57A3AA8BFE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7189" y="1903027"/>
            <a:ext cx="648207" cy="64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335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43F1DCFA-ADF1-4F34-909D-1C23D3C2E9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5564" y="2411864"/>
            <a:ext cx="3791077" cy="3806055"/>
          </a:xfrm>
          <a:prstGeom prst="rect">
            <a:avLst/>
          </a:prstGeom>
          <a:noFill/>
          <a:extLst>
            <a:ext uri="{909E8E84-426E-40DD-AFC4-6F175D3DCCD1}">
              <a14:hiddenFill xmlns:a14="http://schemas.microsoft.com/office/drawing/2010/main">
                <a:solidFill>
                  <a:srgbClr val="FFFFFF"/>
                </a:solidFill>
              </a14:hiddenFill>
            </a:ext>
          </a:extLst>
        </p:spPr>
      </p:pic>
      <p:sp>
        <p:nvSpPr>
          <p:cNvPr id="14" name="Symbol zastępczy zawartości 2">
            <a:extLst>
              <a:ext uri="{FF2B5EF4-FFF2-40B4-BE49-F238E27FC236}">
                <a16:creationId xmlns:a16="http://schemas.microsoft.com/office/drawing/2014/main" id="{BFF65FD6-13D1-4A5A-9CFA-45D1DD2C31A7}"/>
              </a:ext>
            </a:extLst>
          </p:cNvPr>
          <p:cNvSpPr txBox="1">
            <a:spLocks/>
          </p:cNvSpPr>
          <p:nvPr/>
        </p:nvSpPr>
        <p:spPr>
          <a:xfrm>
            <a:off x="442912" y="1581889"/>
            <a:ext cx="11376820" cy="8299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bg1"/>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bg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Clr>
                <a:schemeClr val="bg1"/>
              </a:buClr>
              <a:buFont typeface="Arial" panose="020B0604020202020204" pitchFamily="34" charset="0"/>
              <a:buChar char="•"/>
              <a:defRPr sz="1600" kern="1200">
                <a:solidFill>
                  <a:schemeClr val="tx1"/>
                </a:solidFill>
                <a:latin typeface="+mn-lt"/>
                <a:ea typeface="+mn-ea"/>
                <a:cs typeface="+mn-cs"/>
              </a:defRPr>
            </a:lvl3pPr>
            <a:lvl4pPr marL="1771650" indent="-400050" algn="l" defTabSz="914400" rtl="0" eaLnBrk="1" latinLnBrk="0" hangingPunct="1">
              <a:spcBef>
                <a:spcPct val="20000"/>
              </a:spcBef>
              <a:buClr>
                <a:schemeClr val="bg1"/>
              </a:buClr>
              <a:buFont typeface="+mj-lt"/>
              <a:buAutoNum type="romanLcPeriod"/>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bg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589B"/>
              </a:buClr>
              <a:buSzTx/>
              <a:buFont typeface="Arial" panose="020B0604020202020204" pitchFamily="34" charset="0"/>
              <a:buNone/>
              <a:tabLst/>
              <a:defRPr/>
            </a:pPr>
            <a:r>
              <a:rPr kumimoji="0" lang="en-GB" sz="1000" b="0" i="0" u="none" strike="noStrike" kern="1200" cap="none" spc="0" normalizeH="0" baseline="0" noProof="0" dirty="0">
                <a:ln>
                  <a:noFill/>
                </a:ln>
                <a:solidFill>
                  <a:srgbClr val="333333"/>
                </a:solidFill>
                <a:effectLst/>
                <a:uLnTx/>
                <a:uFillTx/>
                <a:latin typeface="+mj-lt"/>
                <a:ea typeface="+mn-ea"/>
                <a:cs typeface="+mn-cs"/>
              </a:rPr>
              <a:t>Public Key Infrastructure (PKI) - a system supporting secure exchange of electronic data. It ensures integrity, confidentiality and non-repudiation of content in electronic communication. Thanks to the use of PKI, the user of e.g. electronic mail has a guaranteed authenticity of the sender and integrity of the transmitted data, as well as protection against unauthorised reading.</a:t>
            </a:r>
            <a:endParaRPr kumimoji="0" lang="pl-PL" sz="1050" b="1" i="0" u="none" strike="noStrike" kern="1200" cap="none" spc="0" normalizeH="0" baseline="0" noProof="0" dirty="0">
              <a:ln>
                <a:noFill/>
              </a:ln>
              <a:solidFill>
                <a:srgbClr val="333333"/>
              </a:solidFill>
              <a:effectLst/>
              <a:uLnTx/>
              <a:uFillTx/>
              <a:latin typeface="+mj-lt"/>
              <a:ea typeface="+mn-ea"/>
              <a:cs typeface="+mn-cs"/>
            </a:endParaRPr>
          </a:p>
        </p:txBody>
      </p:sp>
      <p:sp>
        <p:nvSpPr>
          <p:cNvPr id="15" name="pole tekstowe 7">
            <a:extLst>
              <a:ext uri="{FF2B5EF4-FFF2-40B4-BE49-F238E27FC236}">
                <a16:creationId xmlns:a16="http://schemas.microsoft.com/office/drawing/2014/main" id="{E596E9CC-E038-42E6-BDEB-ECAE4A485A44}"/>
              </a:ext>
            </a:extLst>
          </p:cNvPr>
          <p:cNvSpPr txBox="1"/>
          <p:nvPr/>
        </p:nvSpPr>
        <p:spPr>
          <a:xfrm>
            <a:off x="442913" y="3413991"/>
            <a:ext cx="7188214" cy="1938992"/>
          </a:xfrm>
          <a:prstGeom prst="rect">
            <a:avLst/>
          </a:prstGeom>
          <a:noFill/>
        </p:spPr>
        <p:txBody>
          <a:bodyPr wrap="square" rtlCol="0">
            <a:spAutoFit/>
          </a:bodyPr>
          <a:lstStyle/>
          <a:p>
            <a:pPr algn="just" defTabSz="1199144"/>
            <a:r>
              <a:rPr lang="en-GB" sz="1000" b="1" dirty="0">
                <a:latin typeface="+mj-lt"/>
              </a:rPr>
              <a:t>C</a:t>
            </a:r>
            <a:r>
              <a:rPr lang="pl-PL" sz="1000" b="1" dirty="0">
                <a:latin typeface="+mj-lt"/>
              </a:rPr>
              <a:t>entaur</a:t>
            </a:r>
            <a:r>
              <a:rPr lang="en-GB" sz="1000" b="1" dirty="0">
                <a:latin typeface="+mj-lt"/>
              </a:rPr>
              <a:t> </a:t>
            </a:r>
            <a:endParaRPr lang="pl-PL" sz="1000" b="1" dirty="0">
              <a:latin typeface="+mj-lt"/>
            </a:endParaRPr>
          </a:p>
          <a:p>
            <a:pPr algn="just" defTabSz="1199144"/>
            <a:r>
              <a:rPr lang="pl-PL" sz="1000" dirty="0">
                <a:latin typeface="+mj-lt"/>
              </a:rPr>
              <a:t>F</a:t>
            </a:r>
            <a:r>
              <a:rPr lang="en-GB" sz="1000" dirty="0">
                <a:latin typeface="+mj-lt"/>
              </a:rPr>
              <a:t>amily of solutions provides organisations with a scalable and secure environment. Individual software modules can be used to build systems for generating, distributing and revoking public keys, differing in functionality, security level and implementation costs. </a:t>
            </a:r>
          </a:p>
          <a:p>
            <a:pPr algn="just" defTabSz="1199144"/>
            <a:r>
              <a:rPr lang="en-GB" sz="1000" dirty="0">
                <a:latin typeface="+mj-lt"/>
              </a:rPr>
              <a:t>Centaur platform runs on the most popular and strongly secured hardware for storing cryptographic keys of Certification Authorities and users. It allows the creation of any number of Certification Authorities (CAs), with a complex structure and hierarchy.</a:t>
            </a:r>
            <a:endParaRPr lang="pl-PL" sz="1000" dirty="0">
              <a:latin typeface="+mj-lt"/>
            </a:endParaRPr>
          </a:p>
          <a:p>
            <a:pPr algn="just" defTabSz="1199144"/>
            <a:endParaRPr lang="pl-PL" sz="1000" dirty="0">
              <a:latin typeface="+mj-lt"/>
            </a:endParaRPr>
          </a:p>
          <a:p>
            <a:pPr algn="just" defTabSz="1199144"/>
            <a:r>
              <a:rPr lang="en-GB" sz="1000" dirty="0">
                <a:latin typeface="+mj-lt"/>
              </a:rPr>
              <a:t>The main idea behind the solution is to combine the highest level of security with convenience of use. Users do not have to remember to renew their certification or worry about data encrypted with old keys - they will be hidden in the background. Users also do not have to search for the remaining user keys - they will receive them. There is also a choice of desktop or mobile versions of the solution.</a:t>
            </a:r>
            <a:endParaRPr lang="pl-PL" sz="1000" dirty="0">
              <a:latin typeface="+mj-lt"/>
            </a:endParaRPr>
          </a:p>
        </p:txBody>
      </p:sp>
      <p:sp>
        <p:nvSpPr>
          <p:cNvPr id="16" name="pole tekstowe 8">
            <a:extLst>
              <a:ext uri="{FF2B5EF4-FFF2-40B4-BE49-F238E27FC236}">
                <a16:creationId xmlns:a16="http://schemas.microsoft.com/office/drawing/2014/main" id="{D7643C0F-9CA0-48F2-9382-049E45DF742E}"/>
              </a:ext>
            </a:extLst>
          </p:cNvPr>
          <p:cNvSpPr txBox="1"/>
          <p:nvPr/>
        </p:nvSpPr>
        <p:spPr>
          <a:xfrm>
            <a:off x="4137956" y="5410072"/>
            <a:ext cx="3493171" cy="707886"/>
          </a:xfrm>
          <a:prstGeom prst="rect">
            <a:avLst/>
          </a:prstGeom>
          <a:noFill/>
        </p:spPr>
        <p:txBody>
          <a:bodyPr wrap="square" rtlCol="0">
            <a:spAutoFit/>
          </a:bodyPr>
          <a:lstStyle/>
          <a:p>
            <a:pPr defTabSz="1199144" fontAlgn="base"/>
            <a:r>
              <a:rPr lang="pl-PL" sz="1000" b="1" cap="all" dirty="0">
                <a:latin typeface="+mj-lt"/>
              </a:rPr>
              <a:t>BENEFITS</a:t>
            </a:r>
          </a:p>
          <a:p>
            <a:pPr marL="171450" indent="-171450" defTabSz="1199144" fontAlgn="base">
              <a:buClr>
                <a:srgbClr val="3D66AE"/>
              </a:buClr>
              <a:buFont typeface="Wingdings" panose="05000000000000000000" pitchFamily="2" charset="2"/>
              <a:buChar char="§"/>
            </a:pPr>
            <a:r>
              <a:rPr lang="en-GB" sz="1000" dirty="0">
                <a:latin typeface="+mj-lt"/>
              </a:rPr>
              <a:t>securing important data against loss of confidentiality</a:t>
            </a:r>
          </a:p>
          <a:p>
            <a:pPr marL="171450" indent="-171450" defTabSz="1199144" fontAlgn="base">
              <a:buClr>
                <a:srgbClr val="3D66AE"/>
              </a:buClr>
              <a:buFont typeface="Wingdings" panose="05000000000000000000" pitchFamily="2" charset="2"/>
              <a:buChar char="§"/>
            </a:pPr>
            <a:r>
              <a:rPr lang="en-GB" sz="1000" dirty="0">
                <a:latin typeface="+mj-lt"/>
              </a:rPr>
              <a:t>controlling user access to systems and applications</a:t>
            </a:r>
          </a:p>
          <a:p>
            <a:pPr marL="171450" indent="-171450" defTabSz="1199144" fontAlgn="base">
              <a:buClr>
                <a:srgbClr val="3D66AE"/>
              </a:buClr>
              <a:buFont typeface="Wingdings" panose="05000000000000000000" pitchFamily="2" charset="2"/>
              <a:buChar char="§"/>
            </a:pPr>
            <a:r>
              <a:rPr lang="en-GB" sz="1000" dirty="0">
                <a:latin typeface="+mj-lt"/>
              </a:rPr>
              <a:t>ensuring compliance with legal requirements</a:t>
            </a:r>
            <a:endParaRPr lang="pl-PL" sz="1000" dirty="0">
              <a:latin typeface="+mj-lt"/>
            </a:endParaRPr>
          </a:p>
        </p:txBody>
      </p:sp>
      <p:sp>
        <p:nvSpPr>
          <p:cNvPr id="45" name="Rectangle 44">
            <a:extLst>
              <a:ext uri="{FF2B5EF4-FFF2-40B4-BE49-F238E27FC236}">
                <a16:creationId xmlns:a16="http://schemas.microsoft.com/office/drawing/2014/main" id="{AF0319C1-768C-4243-9585-6393D3D5863A}"/>
              </a:ext>
            </a:extLst>
          </p:cNvPr>
          <p:cNvSpPr/>
          <p:nvPr/>
        </p:nvSpPr>
        <p:spPr>
          <a:xfrm>
            <a:off x="442912" y="5410072"/>
            <a:ext cx="3791077" cy="861774"/>
          </a:xfrm>
          <a:prstGeom prst="rect">
            <a:avLst/>
          </a:prstGeom>
        </p:spPr>
        <p:txBody>
          <a:bodyPr wrap="square">
            <a:spAutoFit/>
          </a:bodyPr>
          <a:lstStyle/>
          <a:p>
            <a:pPr lvl="0" defTabSz="1199144" fontAlgn="base">
              <a:buClr>
                <a:srgbClr val="00589B"/>
              </a:buClr>
            </a:pPr>
            <a:r>
              <a:rPr lang="pl-PL" sz="1000" b="1" cap="all" dirty="0">
                <a:latin typeface="+mj-lt"/>
              </a:rPr>
              <a:t>FUNCTIONALITIES</a:t>
            </a:r>
          </a:p>
          <a:p>
            <a:pPr marL="171450" lvl="0" indent="-171450" defTabSz="1199144" fontAlgn="base">
              <a:buClr>
                <a:srgbClr val="00589B"/>
              </a:buClr>
              <a:buFont typeface="Wingdings" panose="05000000000000000000" pitchFamily="2" charset="2"/>
              <a:buChar char="§"/>
            </a:pPr>
            <a:r>
              <a:rPr lang="en-GB" sz="1000" dirty="0">
                <a:latin typeface="+mj-lt"/>
              </a:rPr>
              <a:t>issuing of certificates and keys</a:t>
            </a:r>
          </a:p>
          <a:p>
            <a:pPr marL="171450" lvl="0" indent="-171450" defTabSz="1199144" fontAlgn="base">
              <a:buClr>
                <a:srgbClr val="00589B"/>
              </a:buClr>
              <a:buFont typeface="Wingdings" panose="05000000000000000000" pitchFamily="2" charset="2"/>
              <a:buChar char="§"/>
            </a:pPr>
            <a:r>
              <a:rPr lang="en-GB" sz="1000" dirty="0">
                <a:latin typeface="+mj-lt"/>
              </a:rPr>
              <a:t>time-stamping</a:t>
            </a:r>
          </a:p>
          <a:p>
            <a:pPr marL="171450" lvl="0" indent="-171450" defTabSz="1199144" fontAlgn="base">
              <a:buClr>
                <a:srgbClr val="00589B"/>
              </a:buClr>
              <a:buFont typeface="Wingdings" panose="05000000000000000000" pitchFamily="2" charset="2"/>
              <a:buChar char="§"/>
            </a:pPr>
            <a:r>
              <a:rPr lang="en-GB" sz="1000" dirty="0">
                <a:latin typeface="+mj-lt"/>
              </a:rPr>
              <a:t>Encard Virtual - a cryptographic card without a physical carrier </a:t>
            </a:r>
            <a:endParaRPr lang="pl-PL" sz="1000" dirty="0">
              <a:latin typeface="+mj-lt"/>
            </a:endParaRPr>
          </a:p>
        </p:txBody>
      </p:sp>
      <p:sp>
        <p:nvSpPr>
          <p:cNvPr id="53" name="Rectangle: Rounded Corners 52">
            <a:extLst>
              <a:ext uri="{FF2B5EF4-FFF2-40B4-BE49-F238E27FC236}">
                <a16:creationId xmlns:a16="http://schemas.microsoft.com/office/drawing/2014/main" id="{7C89ECA2-B2A9-4EDC-A8BE-7F9323F86496}"/>
              </a:ext>
            </a:extLst>
          </p:cNvPr>
          <p:cNvSpPr/>
          <p:nvPr/>
        </p:nvSpPr>
        <p:spPr>
          <a:xfrm>
            <a:off x="580001" y="3024900"/>
            <a:ext cx="998864" cy="255673"/>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00" dirty="0">
                <a:solidFill>
                  <a:schemeClr val="tx1"/>
                </a:solidFill>
                <a:latin typeface="+mj-lt"/>
              </a:rPr>
              <a:t>Centaur CCK</a:t>
            </a:r>
            <a:endParaRPr lang="en-GB" sz="1000" dirty="0">
              <a:solidFill>
                <a:schemeClr val="tx1"/>
              </a:solidFill>
              <a:latin typeface="+mj-lt"/>
            </a:endParaRPr>
          </a:p>
        </p:txBody>
      </p:sp>
      <p:sp>
        <p:nvSpPr>
          <p:cNvPr id="54" name="Rectangle: Rounded Corners 53">
            <a:extLst>
              <a:ext uri="{FF2B5EF4-FFF2-40B4-BE49-F238E27FC236}">
                <a16:creationId xmlns:a16="http://schemas.microsoft.com/office/drawing/2014/main" id="{A2720285-AD59-46D4-9342-F9A4E2ACECCD}"/>
              </a:ext>
            </a:extLst>
          </p:cNvPr>
          <p:cNvSpPr/>
          <p:nvPr/>
        </p:nvSpPr>
        <p:spPr>
          <a:xfrm>
            <a:off x="3490912" y="2623953"/>
            <a:ext cx="1097669" cy="171977"/>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latin typeface="+mj-lt"/>
              </a:rPr>
              <a:t>Modules</a:t>
            </a:r>
            <a:endParaRPr lang="en-GB" sz="1050" b="1" dirty="0">
              <a:latin typeface="+mj-lt"/>
            </a:endParaRPr>
          </a:p>
        </p:txBody>
      </p:sp>
      <p:sp>
        <p:nvSpPr>
          <p:cNvPr id="55" name="Rectangle: Rounded Corners 54">
            <a:extLst>
              <a:ext uri="{FF2B5EF4-FFF2-40B4-BE49-F238E27FC236}">
                <a16:creationId xmlns:a16="http://schemas.microsoft.com/office/drawing/2014/main" id="{3D3C7A47-18AE-4681-A6BD-1BF55FB2B6BC}"/>
              </a:ext>
            </a:extLst>
          </p:cNvPr>
          <p:cNvSpPr/>
          <p:nvPr/>
        </p:nvSpPr>
        <p:spPr>
          <a:xfrm>
            <a:off x="1765986" y="3024900"/>
            <a:ext cx="998864" cy="255673"/>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00" dirty="0">
                <a:solidFill>
                  <a:schemeClr val="tx1"/>
                </a:solidFill>
                <a:latin typeface="+mj-lt"/>
              </a:rPr>
              <a:t>Centaur PR</a:t>
            </a:r>
            <a:endParaRPr lang="en-GB" sz="1000" dirty="0">
              <a:solidFill>
                <a:schemeClr val="tx1"/>
              </a:solidFill>
              <a:latin typeface="+mj-lt"/>
            </a:endParaRPr>
          </a:p>
        </p:txBody>
      </p:sp>
      <p:sp>
        <p:nvSpPr>
          <p:cNvPr id="56" name="Rectangle: Rounded Corners 55">
            <a:extLst>
              <a:ext uri="{FF2B5EF4-FFF2-40B4-BE49-F238E27FC236}">
                <a16:creationId xmlns:a16="http://schemas.microsoft.com/office/drawing/2014/main" id="{5F0A0155-282B-483F-8248-3B9EA34746E6}"/>
              </a:ext>
            </a:extLst>
          </p:cNvPr>
          <p:cNvSpPr/>
          <p:nvPr/>
        </p:nvSpPr>
        <p:spPr>
          <a:xfrm>
            <a:off x="4137956" y="3024900"/>
            <a:ext cx="998864" cy="255673"/>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00" dirty="0">
                <a:solidFill>
                  <a:schemeClr val="tx1"/>
                </a:solidFill>
                <a:latin typeface="+mj-lt"/>
              </a:rPr>
              <a:t>Centaur DAT</a:t>
            </a:r>
            <a:endParaRPr lang="en-GB" sz="1000" dirty="0">
              <a:solidFill>
                <a:schemeClr val="tx1"/>
              </a:solidFill>
              <a:latin typeface="+mj-lt"/>
            </a:endParaRPr>
          </a:p>
        </p:txBody>
      </p:sp>
      <p:sp>
        <p:nvSpPr>
          <p:cNvPr id="57" name="Rectangle: Rounded Corners 56">
            <a:extLst>
              <a:ext uri="{FF2B5EF4-FFF2-40B4-BE49-F238E27FC236}">
                <a16:creationId xmlns:a16="http://schemas.microsoft.com/office/drawing/2014/main" id="{94E3B02F-A059-49DF-84C3-C051B6620876}"/>
              </a:ext>
            </a:extLst>
          </p:cNvPr>
          <p:cNvSpPr/>
          <p:nvPr/>
        </p:nvSpPr>
        <p:spPr>
          <a:xfrm>
            <a:off x="2951971" y="3024900"/>
            <a:ext cx="998864" cy="255673"/>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00" dirty="0">
                <a:solidFill>
                  <a:schemeClr val="tx1"/>
                </a:solidFill>
                <a:latin typeface="+mj-lt"/>
              </a:rPr>
              <a:t>Centaur OCSP</a:t>
            </a:r>
            <a:endParaRPr lang="en-GB" sz="1000" dirty="0">
              <a:solidFill>
                <a:schemeClr val="tx1"/>
              </a:solidFill>
              <a:latin typeface="+mj-lt"/>
            </a:endParaRPr>
          </a:p>
        </p:txBody>
      </p:sp>
      <p:sp>
        <p:nvSpPr>
          <p:cNvPr id="59" name="Rectangle: Rounded Corners 58">
            <a:extLst>
              <a:ext uri="{FF2B5EF4-FFF2-40B4-BE49-F238E27FC236}">
                <a16:creationId xmlns:a16="http://schemas.microsoft.com/office/drawing/2014/main" id="{9E52D4B4-7299-462C-B33C-F09AEE330B5A}"/>
              </a:ext>
            </a:extLst>
          </p:cNvPr>
          <p:cNvSpPr/>
          <p:nvPr/>
        </p:nvSpPr>
        <p:spPr>
          <a:xfrm>
            <a:off x="5323941" y="3024900"/>
            <a:ext cx="998864" cy="255673"/>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00" dirty="0">
                <a:solidFill>
                  <a:schemeClr val="tx1"/>
                </a:solidFill>
                <a:latin typeface="+mj-lt"/>
              </a:rPr>
              <a:t>Centaur SCEP</a:t>
            </a:r>
            <a:endParaRPr lang="en-GB" sz="1000" dirty="0">
              <a:solidFill>
                <a:schemeClr val="tx1"/>
              </a:solidFill>
              <a:latin typeface="+mj-lt"/>
            </a:endParaRPr>
          </a:p>
        </p:txBody>
      </p:sp>
      <p:sp>
        <p:nvSpPr>
          <p:cNvPr id="60" name="Rectangle: Rounded Corners 59">
            <a:extLst>
              <a:ext uri="{FF2B5EF4-FFF2-40B4-BE49-F238E27FC236}">
                <a16:creationId xmlns:a16="http://schemas.microsoft.com/office/drawing/2014/main" id="{5A8FE9C7-5B68-4B41-BE1E-844DABE738E2}"/>
              </a:ext>
            </a:extLst>
          </p:cNvPr>
          <p:cNvSpPr/>
          <p:nvPr/>
        </p:nvSpPr>
        <p:spPr>
          <a:xfrm>
            <a:off x="6509924" y="3024900"/>
            <a:ext cx="1048764" cy="255673"/>
          </a:xfrm>
          <a:prstGeom prst="roundRect">
            <a:avLst>
              <a:gd name="adj" fmla="val 158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00" dirty="0">
                <a:solidFill>
                  <a:schemeClr val="tx1"/>
                </a:solidFill>
                <a:latin typeface="+mj-lt"/>
              </a:rPr>
              <a:t>Centaur WWW</a:t>
            </a:r>
            <a:endParaRPr lang="en-GB" sz="1000" dirty="0">
              <a:solidFill>
                <a:schemeClr val="tx1"/>
              </a:solidFill>
              <a:latin typeface="+mj-lt"/>
            </a:endParaRPr>
          </a:p>
        </p:txBody>
      </p:sp>
      <p:cxnSp>
        <p:nvCxnSpPr>
          <p:cNvPr id="62" name="Connector: Curved 61">
            <a:extLst>
              <a:ext uri="{FF2B5EF4-FFF2-40B4-BE49-F238E27FC236}">
                <a16:creationId xmlns:a16="http://schemas.microsoft.com/office/drawing/2014/main" id="{C9D89D61-C9E8-4002-B1BF-9BA24925EBEA}"/>
              </a:ext>
            </a:extLst>
          </p:cNvPr>
          <p:cNvCxnSpPr>
            <a:cxnSpLocks/>
            <a:stCxn id="53" idx="0"/>
            <a:endCxn id="54" idx="2"/>
          </p:cNvCxnSpPr>
          <p:nvPr/>
        </p:nvCxnSpPr>
        <p:spPr>
          <a:xfrm rot="5400000" flipH="1" flipV="1">
            <a:off x="2445105" y="1430258"/>
            <a:ext cx="228970" cy="2960314"/>
          </a:xfrm>
          <a:prstGeom prst="curvedConnector3">
            <a:avLst>
              <a:gd name="adj1" fmla="val 50000"/>
            </a:avLst>
          </a:prstGeom>
        </p:spPr>
        <p:style>
          <a:lnRef idx="1">
            <a:schemeClr val="accent3"/>
          </a:lnRef>
          <a:fillRef idx="0">
            <a:schemeClr val="accent3"/>
          </a:fillRef>
          <a:effectRef idx="0">
            <a:schemeClr val="accent3"/>
          </a:effectRef>
          <a:fontRef idx="minor">
            <a:schemeClr val="tx1"/>
          </a:fontRef>
        </p:style>
      </p:cxnSp>
      <p:cxnSp>
        <p:nvCxnSpPr>
          <p:cNvPr id="64" name="Connector: Curved 63">
            <a:extLst>
              <a:ext uri="{FF2B5EF4-FFF2-40B4-BE49-F238E27FC236}">
                <a16:creationId xmlns:a16="http://schemas.microsoft.com/office/drawing/2014/main" id="{A3650175-469A-474E-9ADA-008F1DF29FAA}"/>
              </a:ext>
            </a:extLst>
          </p:cNvPr>
          <p:cNvCxnSpPr>
            <a:cxnSpLocks/>
            <a:stCxn id="55" idx="0"/>
            <a:endCxn id="54" idx="2"/>
          </p:cNvCxnSpPr>
          <p:nvPr/>
        </p:nvCxnSpPr>
        <p:spPr>
          <a:xfrm rot="5400000" flipH="1" flipV="1">
            <a:off x="3038097" y="2023251"/>
            <a:ext cx="228970" cy="1774329"/>
          </a:xfrm>
          <a:prstGeom prst="curvedConnector3">
            <a:avLst>
              <a:gd name="adj1" fmla="val 50000"/>
            </a:avLst>
          </a:prstGeom>
        </p:spPr>
        <p:style>
          <a:lnRef idx="1">
            <a:schemeClr val="accent3"/>
          </a:lnRef>
          <a:fillRef idx="0">
            <a:schemeClr val="accent3"/>
          </a:fillRef>
          <a:effectRef idx="0">
            <a:schemeClr val="accent3"/>
          </a:effectRef>
          <a:fontRef idx="minor">
            <a:schemeClr val="tx1"/>
          </a:fontRef>
        </p:style>
      </p:cxnSp>
      <p:cxnSp>
        <p:nvCxnSpPr>
          <p:cNvPr id="67" name="Connector: Curved 66">
            <a:extLst>
              <a:ext uri="{FF2B5EF4-FFF2-40B4-BE49-F238E27FC236}">
                <a16:creationId xmlns:a16="http://schemas.microsoft.com/office/drawing/2014/main" id="{D6AFD382-55E9-4B03-A7D5-51364161C294}"/>
              </a:ext>
            </a:extLst>
          </p:cNvPr>
          <p:cNvCxnSpPr>
            <a:cxnSpLocks/>
            <a:stCxn id="57" idx="0"/>
            <a:endCxn id="54" idx="2"/>
          </p:cNvCxnSpPr>
          <p:nvPr/>
        </p:nvCxnSpPr>
        <p:spPr>
          <a:xfrm rot="5400000" flipH="1" flipV="1">
            <a:off x="3631090" y="2616243"/>
            <a:ext cx="228970" cy="588344"/>
          </a:xfrm>
          <a:prstGeom prst="curvedConnector3">
            <a:avLst>
              <a:gd name="adj1" fmla="val 50000"/>
            </a:avLst>
          </a:prstGeom>
        </p:spPr>
        <p:style>
          <a:lnRef idx="1">
            <a:schemeClr val="accent3"/>
          </a:lnRef>
          <a:fillRef idx="0">
            <a:schemeClr val="accent3"/>
          </a:fillRef>
          <a:effectRef idx="0">
            <a:schemeClr val="accent3"/>
          </a:effectRef>
          <a:fontRef idx="minor">
            <a:schemeClr val="tx1"/>
          </a:fontRef>
        </p:style>
      </p:cxnSp>
      <p:cxnSp>
        <p:nvCxnSpPr>
          <p:cNvPr id="71" name="Connector: Curved 70">
            <a:extLst>
              <a:ext uri="{FF2B5EF4-FFF2-40B4-BE49-F238E27FC236}">
                <a16:creationId xmlns:a16="http://schemas.microsoft.com/office/drawing/2014/main" id="{2D390890-ECCC-4AD5-B8E1-5CF6599D1084}"/>
              </a:ext>
            </a:extLst>
          </p:cNvPr>
          <p:cNvCxnSpPr>
            <a:cxnSpLocks/>
            <a:stCxn id="56" idx="0"/>
            <a:endCxn id="54" idx="2"/>
          </p:cNvCxnSpPr>
          <p:nvPr/>
        </p:nvCxnSpPr>
        <p:spPr>
          <a:xfrm rot="16200000" flipV="1">
            <a:off x="4224083" y="2611594"/>
            <a:ext cx="228970" cy="597641"/>
          </a:xfrm>
          <a:prstGeom prst="curvedConnector3">
            <a:avLst>
              <a:gd name="adj1" fmla="val 50000"/>
            </a:avLst>
          </a:prstGeom>
        </p:spPr>
        <p:style>
          <a:lnRef idx="1">
            <a:schemeClr val="accent3"/>
          </a:lnRef>
          <a:fillRef idx="0">
            <a:schemeClr val="accent3"/>
          </a:fillRef>
          <a:effectRef idx="0">
            <a:schemeClr val="accent3"/>
          </a:effectRef>
          <a:fontRef idx="minor">
            <a:schemeClr val="tx1"/>
          </a:fontRef>
        </p:style>
      </p:cxnSp>
      <p:cxnSp>
        <p:nvCxnSpPr>
          <p:cNvPr id="74" name="Connector: Curved 73">
            <a:extLst>
              <a:ext uri="{FF2B5EF4-FFF2-40B4-BE49-F238E27FC236}">
                <a16:creationId xmlns:a16="http://schemas.microsoft.com/office/drawing/2014/main" id="{55351F76-F85B-41DA-8166-ADB4CBEA01AE}"/>
              </a:ext>
            </a:extLst>
          </p:cNvPr>
          <p:cNvCxnSpPr>
            <a:cxnSpLocks/>
            <a:stCxn id="59" idx="0"/>
            <a:endCxn id="54" idx="2"/>
          </p:cNvCxnSpPr>
          <p:nvPr/>
        </p:nvCxnSpPr>
        <p:spPr>
          <a:xfrm rot="16200000" flipV="1">
            <a:off x="4817075" y="2018602"/>
            <a:ext cx="228970" cy="1783626"/>
          </a:xfrm>
          <a:prstGeom prst="curvedConnector3">
            <a:avLst>
              <a:gd name="adj1" fmla="val 50000"/>
            </a:avLst>
          </a:prstGeom>
        </p:spPr>
        <p:style>
          <a:lnRef idx="1">
            <a:schemeClr val="accent3"/>
          </a:lnRef>
          <a:fillRef idx="0">
            <a:schemeClr val="accent3"/>
          </a:fillRef>
          <a:effectRef idx="0">
            <a:schemeClr val="accent3"/>
          </a:effectRef>
          <a:fontRef idx="minor">
            <a:schemeClr val="tx1"/>
          </a:fontRef>
        </p:style>
      </p:cxnSp>
      <p:cxnSp>
        <p:nvCxnSpPr>
          <p:cNvPr id="77" name="Connector: Curved 76">
            <a:extLst>
              <a:ext uri="{FF2B5EF4-FFF2-40B4-BE49-F238E27FC236}">
                <a16:creationId xmlns:a16="http://schemas.microsoft.com/office/drawing/2014/main" id="{6CE45974-BAF6-4EDC-B82A-8244E557AC49}"/>
              </a:ext>
            </a:extLst>
          </p:cNvPr>
          <p:cNvCxnSpPr>
            <a:cxnSpLocks/>
            <a:stCxn id="60" idx="0"/>
            <a:endCxn id="54" idx="2"/>
          </p:cNvCxnSpPr>
          <p:nvPr/>
        </p:nvCxnSpPr>
        <p:spPr>
          <a:xfrm rot="16200000" flipV="1">
            <a:off x="5422542" y="1413135"/>
            <a:ext cx="228970" cy="2994559"/>
          </a:xfrm>
          <a:prstGeom prst="curvedConnector3">
            <a:avLst>
              <a:gd name="adj1" fmla="val 50000"/>
            </a:avLst>
          </a:prstGeom>
        </p:spPr>
        <p:style>
          <a:lnRef idx="1">
            <a:schemeClr val="accent3"/>
          </a:lnRef>
          <a:fillRef idx="0">
            <a:schemeClr val="accent3"/>
          </a:fillRef>
          <a:effectRef idx="0">
            <a:schemeClr val="accent3"/>
          </a:effectRef>
          <a:fontRef idx="minor">
            <a:schemeClr val="tx1"/>
          </a:fontRef>
        </p:style>
      </p:cxnSp>
      <p:sp>
        <p:nvSpPr>
          <p:cNvPr id="2" name="Slide Number Placeholder 1">
            <a:extLst>
              <a:ext uri="{FF2B5EF4-FFF2-40B4-BE49-F238E27FC236}">
                <a16:creationId xmlns:a16="http://schemas.microsoft.com/office/drawing/2014/main" id="{1D0F9064-90C8-4B9A-9466-5B28BFF249BB}"/>
              </a:ext>
            </a:extLst>
          </p:cNvPr>
          <p:cNvSpPr>
            <a:spLocks noGrp="1"/>
          </p:cNvSpPr>
          <p:nvPr>
            <p:ph type="sldNum" sz="quarter" idx="12"/>
          </p:nvPr>
        </p:nvSpPr>
        <p:spPr/>
        <p:txBody>
          <a:bodyPr/>
          <a:lstStyle/>
          <a:p>
            <a:fld id="{757C06DB-65DA-4188-B231-CDD664637423}" type="slidenum">
              <a:rPr lang="en-GB" smtClean="0"/>
              <a:pPr/>
              <a:t>15</a:t>
            </a:fld>
            <a:endParaRPr lang="en-GB" dirty="0"/>
          </a:p>
        </p:txBody>
      </p:sp>
      <p:cxnSp>
        <p:nvCxnSpPr>
          <p:cNvPr id="36" name="Straight Connector 35">
            <a:extLst>
              <a:ext uri="{FF2B5EF4-FFF2-40B4-BE49-F238E27FC236}">
                <a16:creationId xmlns:a16="http://schemas.microsoft.com/office/drawing/2014/main" id="{BF07893A-A655-40F7-A8E5-A14C21A0A663}"/>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A518292B-3D65-4168-A69F-ABDAA20C15C3}"/>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a:t>
            </a:r>
          </a:p>
        </p:txBody>
      </p:sp>
      <p:sp>
        <p:nvSpPr>
          <p:cNvPr id="38" name="TextBox 37">
            <a:extLst>
              <a:ext uri="{FF2B5EF4-FFF2-40B4-BE49-F238E27FC236}">
                <a16:creationId xmlns:a16="http://schemas.microsoft.com/office/drawing/2014/main" id="{237A95F7-74A7-4DA9-A639-80F51E786CC8}"/>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PROPRIETARY SOFTWARE LICENCES - PUBLIC KEY INFRASTRUCTURE – CENTAUR and </a:t>
            </a:r>
            <a:r>
              <a:rPr lang="en-GB" sz="1400" b="1" dirty="0">
                <a:solidFill>
                  <a:srgbClr val="0C0F2E"/>
                </a:solidFill>
              </a:rPr>
              <a:t>PEM-HEART</a:t>
            </a:r>
            <a:endParaRPr lang="pl-PL" sz="1400" b="1" dirty="0">
              <a:solidFill>
                <a:srgbClr val="0C0F2E"/>
              </a:solidFill>
            </a:endParaRPr>
          </a:p>
        </p:txBody>
      </p:sp>
      <p:sp>
        <p:nvSpPr>
          <p:cNvPr id="51" name="Rectangle 50">
            <a:extLst>
              <a:ext uri="{FF2B5EF4-FFF2-40B4-BE49-F238E27FC236}">
                <a16:creationId xmlns:a16="http://schemas.microsoft.com/office/drawing/2014/main" id="{F350E211-70ED-4FE7-BA6A-021BC2CD74E6}"/>
              </a:ext>
            </a:extLst>
          </p:cNvPr>
          <p:cNvSpPr/>
          <p:nvPr/>
        </p:nvSpPr>
        <p:spPr>
          <a:xfrm>
            <a:off x="334964" y="2309167"/>
            <a:ext cx="11519216" cy="4096025"/>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34" name="Rectangle: Rounded Corners 33">
            <a:extLst>
              <a:ext uri="{FF2B5EF4-FFF2-40B4-BE49-F238E27FC236}">
                <a16:creationId xmlns:a16="http://schemas.microsoft.com/office/drawing/2014/main" id="{E1D60E33-6250-41B5-BF53-B2032E4B0FFB}"/>
              </a:ext>
            </a:extLst>
          </p:cNvPr>
          <p:cNvSpPr/>
          <p:nvPr/>
        </p:nvSpPr>
        <p:spPr>
          <a:xfrm>
            <a:off x="4849178" y="2216827"/>
            <a:ext cx="2490787" cy="217673"/>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latin typeface="+mj-lt"/>
              </a:rPr>
              <a:t>Modular PKI platform - Centaur</a:t>
            </a:r>
          </a:p>
        </p:txBody>
      </p:sp>
      <p:sp>
        <p:nvSpPr>
          <p:cNvPr id="40" name="TextBox 39">
            <a:extLst>
              <a:ext uri="{FF2B5EF4-FFF2-40B4-BE49-F238E27FC236}">
                <a16:creationId xmlns:a16="http://schemas.microsoft.com/office/drawing/2014/main" id="{7C38172E-733C-4F79-B174-694C84B87556}"/>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sp>
        <p:nvSpPr>
          <p:cNvPr id="117" name="TextBox 116">
            <a:extLst>
              <a:ext uri="{FF2B5EF4-FFF2-40B4-BE49-F238E27FC236}">
                <a16:creationId xmlns:a16="http://schemas.microsoft.com/office/drawing/2014/main" id="{0788B50D-9759-45BD-B16F-0F23F6BC61D2}"/>
              </a:ext>
            </a:extLst>
          </p:cNvPr>
          <p:cNvSpPr txBox="1"/>
          <p:nvPr/>
        </p:nvSpPr>
        <p:spPr>
          <a:xfrm>
            <a:off x="10679431" y="2596516"/>
            <a:ext cx="866774" cy="220980"/>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pl-PL" sz="600" b="1" dirty="0">
                <a:solidFill>
                  <a:srgbClr val="333333"/>
                </a:solidFill>
                <a:latin typeface="+mj-lt"/>
              </a:rPr>
              <a:t>Active Directory</a:t>
            </a:r>
            <a:endParaRPr lang="en-GB" sz="600" b="1" dirty="0"/>
          </a:p>
        </p:txBody>
      </p:sp>
      <p:sp>
        <p:nvSpPr>
          <p:cNvPr id="119" name="TextBox 118">
            <a:extLst>
              <a:ext uri="{FF2B5EF4-FFF2-40B4-BE49-F238E27FC236}">
                <a16:creationId xmlns:a16="http://schemas.microsoft.com/office/drawing/2014/main" id="{D260E2DF-8211-47F2-885F-4CF37049D893}"/>
              </a:ext>
            </a:extLst>
          </p:cNvPr>
          <p:cNvSpPr txBox="1"/>
          <p:nvPr/>
        </p:nvSpPr>
        <p:spPr>
          <a:xfrm>
            <a:off x="10677849" y="3023300"/>
            <a:ext cx="866774" cy="220980"/>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pl-PL" sz="600" b="1" dirty="0">
                <a:solidFill>
                  <a:srgbClr val="333333"/>
                </a:solidFill>
                <a:latin typeface="+mj-lt"/>
              </a:rPr>
              <a:t>LDAP</a:t>
            </a:r>
            <a:endParaRPr lang="en-GB" sz="600" b="1" dirty="0"/>
          </a:p>
        </p:txBody>
      </p:sp>
      <p:sp>
        <p:nvSpPr>
          <p:cNvPr id="120" name="TextBox 119">
            <a:extLst>
              <a:ext uri="{FF2B5EF4-FFF2-40B4-BE49-F238E27FC236}">
                <a16:creationId xmlns:a16="http://schemas.microsoft.com/office/drawing/2014/main" id="{B274CA30-1D9F-44AE-814B-615BEAA5E410}"/>
              </a:ext>
            </a:extLst>
          </p:cNvPr>
          <p:cNvSpPr txBox="1"/>
          <p:nvPr/>
        </p:nvSpPr>
        <p:spPr>
          <a:xfrm>
            <a:off x="10683141" y="3428189"/>
            <a:ext cx="866774" cy="220980"/>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pl-PL" sz="600" b="1" dirty="0">
                <a:solidFill>
                  <a:srgbClr val="333333"/>
                </a:solidFill>
                <a:latin typeface="+mj-lt"/>
              </a:rPr>
              <a:t>E-mail</a:t>
            </a:r>
            <a:endParaRPr lang="en-GB" sz="600" b="1" dirty="0"/>
          </a:p>
        </p:txBody>
      </p:sp>
      <p:sp>
        <p:nvSpPr>
          <p:cNvPr id="121" name="TextBox 120">
            <a:extLst>
              <a:ext uri="{FF2B5EF4-FFF2-40B4-BE49-F238E27FC236}">
                <a16:creationId xmlns:a16="http://schemas.microsoft.com/office/drawing/2014/main" id="{C17AFE10-3F56-485C-9AB4-EF19C2C7C2F1}"/>
              </a:ext>
            </a:extLst>
          </p:cNvPr>
          <p:cNvSpPr txBox="1"/>
          <p:nvPr/>
        </p:nvSpPr>
        <p:spPr>
          <a:xfrm>
            <a:off x="10681767" y="3850349"/>
            <a:ext cx="866774" cy="220980"/>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pl-PL" sz="600" b="1" dirty="0">
                <a:solidFill>
                  <a:srgbClr val="333333"/>
                </a:solidFill>
                <a:latin typeface="+mj-lt"/>
              </a:rPr>
              <a:t>R</a:t>
            </a:r>
            <a:r>
              <a:rPr lang="en-GB" sz="600" b="1" dirty="0">
                <a:solidFill>
                  <a:srgbClr val="333333"/>
                </a:solidFill>
                <a:latin typeface="+mj-lt"/>
              </a:rPr>
              <a:t>emote unlocking of a smart card</a:t>
            </a:r>
            <a:endParaRPr lang="en-GB" sz="600" b="1" dirty="0"/>
          </a:p>
        </p:txBody>
      </p:sp>
      <p:sp>
        <p:nvSpPr>
          <p:cNvPr id="122" name="TextBox 121">
            <a:extLst>
              <a:ext uri="{FF2B5EF4-FFF2-40B4-BE49-F238E27FC236}">
                <a16:creationId xmlns:a16="http://schemas.microsoft.com/office/drawing/2014/main" id="{594D6422-290E-4241-9BA6-50CA9C24B132}"/>
              </a:ext>
            </a:extLst>
          </p:cNvPr>
          <p:cNvSpPr txBox="1"/>
          <p:nvPr/>
        </p:nvSpPr>
        <p:spPr>
          <a:xfrm>
            <a:off x="10681767" y="4276005"/>
            <a:ext cx="866774" cy="220980"/>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en-GB" sz="600" b="1" dirty="0">
                <a:solidFill>
                  <a:srgbClr val="333333"/>
                </a:solidFill>
                <a:latin typeface="+mj-lt"/>
              </a:rPr>
              <a:t>Automatic re-certification</a:t>
            </a:r>
            <a:endParaRPr lang="en-GB" sz="600" b="1" dirty="0"/>
          </a:p>
        </p:txBody>
      </p:sp>
      <p:sp>
        <p:nvSpPr>
          <p:cNvPr id="123" name="TextBox 122">
            <a:extLst>
              <a:ext uri="{FF2B5EF4-FFF2-40B4-BE49-F238E27FC236}">
                <a16:creationId xmlns:a16="http://schemas.microsoft.com/office/drawing/2014/main" id="{B5D23758-74BF-4B0D-BBBD-3E86B60FBE5D}"/>
              </a:ext>
            </a:extLst>
          </p:cNvPr>
          <p:cNvSpPr txBox="1"/>
          <p:nvPr/>
        </p:nvSpPr>
        <p:spPr>
          <a:xfrm>
            <a:off x="10681767" y="4687625"/>
            <a:ext cx="866774" cy="220980"/>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pl-PL" sz="600" b="1" dirty="0">
                <a:solidFill>
                  <a:srgbClr val="333333"/>
                </a:solidFill>
                <a:latin typeface="+mj-lt"/>
              </a:rPr>
              <a:t>Data flow</a:t>
            </a:r>
            <a:endParaRPr lang="en-GB" sz="600" b="1" dirty="0"/>
          </a:p>
        </p:txBody>
      </p:sp>
      <p:sp>
        <p:nvSpPr>
          <p:cNvPr id="124" name="TextBox 123">
            <a:extLst>
              <a:ext uri="{FF2B5EF4-FFF2-40B4-BE49-F238E27FC236}">
                <a16:creationId xmlns:a16="http://schemas.microsoft.com/office/drawing/2014/main" id="{0BEAAEC4-C7F0-4F64-BB13-629ACDCDB18C}"/>
              </a:ext>
            </a:extLst>
          </p:cNvPr>
          <p:cNvSpPr txBox="1"/>
          <p:nvPr/>
        </p:nvSpPr>
        <p:spPr>
          <a:xfrm>
            <a:off x="10681767" y="5121158"/>
            <a:ext cx="866774" cy="220980"/>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pl-PL" sz="600" b="1" dirty="0">
                <a:solidFill>
                  <a:srgbClr val="333333"/>
                </a:solidFill>
                <a:latin typeface="+mj-lt"/>
              </a:rPr>
              <a:t>Remote RA</a:t>
            </a:r>
            <a:endParaRPr lang="en-GB" sz="600" b="1" dirty="0"/>
          </a:p>
        </p:txBody>
      </p:sp>
      <p:sp>
        <p:nvSpPr>
          <p:cNvPr id="125" name="TextBox 124">
            <a:extLst>
              <a:ext uri="{FF2B5EF4-FFF2-40B4-BE49-F238E27FC236}">
                <a16:creationId xmlns:a16="http://schemas.microsoft.com/office/drawing/2014/main" id="{E8450D49-857F-422B-96DC-E6001FFA1AAD}"/>
              </a:ext>
            </a:extLst>
          </p:cNvPr>
          <p:cNvSpPr txBox="1"/>
          <p:nvPr/>
        </p:nvSpPr>
        <p:spPr>
          <a:xfrm>
            <a:off x="10674193" y="5546264"/>
            <a:ext cx="866774" cy="220980"/>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pl-PL" sz="600" b="1" dirty="0">
                <a:solidFill>
                  <a:srgbClr val="333333"/>
                </a:solidFill>
                <a:latin typeface="+mj-lt"/>
              </a:rPr>
              <a:t>Network device</a:t>
            </a:r>
            <a:endParaRPr lang="en-GB" sz="600" b="1" dirty="0"/>
          </a:p>
        </p:txBody>
      </p:sp>
      <p:sp>
        <p:nvSpPr>
          <p:cNvPr id="126" name="TextBox 125">
            <a:extLst>
              <a:ext uri="{FF2B5EF4-FFF2-40B4-BE49-F238E27FC236}">
                <a16:creationId xmlns:a16="http://schemas.microsoft.com/office/drawing/2014/main" id="{D90FE990-600A-4421-B3B5-82D83942D5D7}"/>
              </a:ext>
            </a:extLst>
          </p:cNvPr>
          <p:cNvSpPr txBox="1"/>
          <p:nvPr/>
        </p:nvSpPr>
        <p:spPr>
          <a:xfrm>
            <a:off x="10674193" y="5954517"/>
            <a:ext cx="866774" cy="220980"/>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pl-PL" sz="600" b="1" dirty="0">
                <a:solidFill>
                  <a:srgbClr val="333333"/>
                </a:solidFill>
                <a:latin typeface="+mj-lt"/>
              </a:rPr>
              <a:t>Authentication </a:t>
            </a:r>
          </a:p>
          <a:p>
            <a:pPr algn="ctr"/>
            <a:r>
              <a:rPr lang="pl-PL" sz="600" b="1" dirty="0">
                <a:solidFill>
                  <a:srgbClr val="333333"/>
                </a:solidFill>
                <a:latin typeface="+mj-lt"/>
              </a:rPr>
              <a:t>services</a:t>
            </a:r>
            <a:endParaRPr lang="en-GB" sz="600" b="1" dirty="0"/>
          </a:p>
        </p:txBody>
      </p:sp>
      <p:sp>
        <p:nvSpPr>
          <p:cNvPr id="127" name="TextBox 126">
            <a:extLst>
              <a:ext uri="{FF2B5EF4-FFF2-40B4-BE49-F238E27FC236}">
                <a16:creationId xmlns:a16="http://schemas.microsoft.com/office/drawing/2014/main" id="{2E29AAA8-D434-493A-AF93-46E79F618EBB}"/>
              </a:ext>
            </a:extLst>
          </p:cNvPr>
          <p:cNvSpPr txBox="1"/>
          <p:nvPr/>
        </p:nvSpPr>
        <p:spPr>
          <a:xfrm>
            <a:off x="8591821" y="2552008"/>
            <a:ext cx="550273" cy="285750"/>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pl-PL" sz="500" b="1" dirty="0">
                <a:solidFill>
                  <a:srgbClr val="333333"/>
                </a:solidFill>
                <a:latin typeface="+mj-lt"/>
              </a:rPr>
              <a:t>Strictly </a:t>
            </a:r>
          </a:p>
          <a:p>
            <a:pPr algn="ctr"/>
            <a:r>
              <a:rPr lang="pl-PL" sz="500" b="1" dirty="0">
                <a:solidFill>
                  <a:srgbClr val="333333"/>
                </a:solidFill>
                <a:latin typeface="+mj-lt"/>
              </a:rPr>
              <a:t>protected area</a:t>
            </a:r>
            <a:endParaRPr lang="en-GB" sz="500" b="1" dirty="0"/>
          </a:p>
        </p:txBody>
      </p:sp>
    </p:spTree>
    <p:extLst>
      <p:ext uri="{BB962C8B-B14F-4D97-AF65-F5344CB8AC3E}">
        <p14:creationId xmlns:p14="http://schemas.microsoft.com/office/powerpoint/2010/main" val="3327599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F789FC1E-6F2D-4798-897C-BF0EF8327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729" y="1541990"/>
            <a:ext cx="2626039" cy="2626039"/>
          </a:xfrm>
          <a:prstGeom prst="rect">
            <a:avLst/>
          </a:prstGeom>
        </p:spPr>
      </p:pic>
      <p:pic>
        <p:nvPicPr>
          <p:cNvPr id="3074" name="Picture 2">
            <a:extLst>
              <a:ext uri="{FF2B5EF4-FFF2-40B4-BE49-F238E27FC236}">
                <a16:creationId xmlns:a16="http://schemas.microsoft.com/office/drawing/2014/main" id="{B5BA159C-11F6-4EEA-BE1D-80BC18BE03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2536" y="2020358"/>
            <a:ext cx="3065462" cy="1942357"/>
          </a:xfrm>
          <a:prstGeom prst="rect">
            <a:avLst/>
          </a:prstGeom>
          <a:noFill/>
          <a:extLst>
            <a:ext uri="{909E8E84-426E-40DD-AFC4-6F175D3DCCD1}">
              <a14:hiddenFill xmlns:a14="http://schemas.microsoft.com/office/drawing/2010/main">
                <a:solidFill>
                  <a:srgbClr val="FFFFFF"/>
                </a:solidFill>
              </a14:hiddenFill>
            </a:ext>
          </a:extLst>
        </p:spPr>
      </p:pic>
      <p:pic>
        <p:nvPicPr>
          <p:cNvPr id="28" name="Obraz 4">
            <a:extLst>
              <a:ext uri="{FF2B5EF4-FFF2-40B4-BE49-F238E27FC236}">
                <a16:creationId xmlns:a16="http://schemas.microsoft.com/office/drawing/2014/main" id="{192A641D-32BF-4D30-8A08-C426124A34B5}"/>
              </a:ext>
            </a:extLst>
          </p:cNvPr>
          <p:cNvPicPr>
            <a:picLocks noChangeAspect="1"/>
          </p:cNvPicPr>
          <p:nvPr/>
        </p:nvPicPr>
        <p:blipFill rotWithShape="1">
          <a:blip r:embed="rId4"/>
          <a:srcRect l="44904" t="7842" r="1582" b="17672"/>
          <a:stretch/>
        </p:blipFill>
        <p:spPr>
          <a:xfrm>
            <a:off x="700773" y="2141159"/>
            <a:ext cx="1809363" cy="1206242"/>
          </a:xfrm>
          <a:prstGeom prst="rect">
            <a:avLst/>
          </a:prstGeom>
        </p:spPr>
      </p:pic>
      <p:sp>
        <p:nvSpPr>
          <p:cNvPr id="29" name="Prostokąt 6">
            <a:extLst>
              <a:ext uri="{FF2B5EF4-FFF2-40B4-BE49-F238E27FC236}">
                <a16:creationId xmlns:a16="http://schemas.microsoft.com/office/drawing/2014/main" id="{9F9E3F36-8CC5-483B-886C-C106F798F75D}"/>
              </a:ext>
            </a:extLst>
          </p:cNvPr>
          <p:cNvSpPr/>
          <p:nvPr/>
        </p:nvSpPr>
        <p:spPr>
          <a:xfrm>
            <a:off x="442913" y="3833866"/>
            <a:ext cx="5360987" cy="1477328"/>
          </a:xfrm>
          <a:prstGeom prst="rect">
            <a:avLst/>
          </a:prstGeom>
        </p:spPr>
        <p:txBody>
          <a:bodyPr wrap="square">
            <a:spAutoFit/>
          </a:bodyPr>
          <a:lstStyle/>
          <a:p>
            <a:pPr algn="just"/>
            <a:r>
              <a:rPr lang="en-GB" sz="1000" b="1" dirty="0">
                <a:latin typeface="+mj-lt"/>
              </a:rPr>
              <a:t>APTO - an innovative platform for authentication and authorisation:</a:t>
            </a:r>
            <a:endParaRPr lang="pl-PL" sz="1000" b="1" dirty="0">
              <a:latin typeface="+mj-lt"/>
            </a:endParaRPr>
          </a:p>
          <a:p>
            <a:pPr marL="171450" indent="-171450" algn="just">
              <a:buFont typeface="Arial" panose="020B0604020202020204" pitchFamily="34" charset="0"/>
              <a:buChar char="•"/>
            </a:pPr>
            <a:r>
              <a:rPr lang="en-GB" sz="1000" dirty="0">
                <a:latin typeface="+mj-lt"/>
              </a:rPr>
              <a:t>convenience of use with high security, based on a two-factor authentication model,</a:t>
            </a:r>
          </a:p>
          <a:p>
            <a:pPr marL="171450" indent="-171450" algn="just">
              <a:buFont typeface="Arial" panose="020B0604020202020204" pitchFamily="34" charset="0"/>
              <a:buChar char="•"/>
            </a:pPr>
            <a:r>
              <a:rPr lang="en-GB" sz="1000" dirty="0">
                <a:latin typeface="+mj-lt"/>
              </a:rPr>
              <a:t>mechanisms of mobile operating systems,</a:t>
            </a:r>
          </a:p>
          <a:p>
            <a:pPr marL="171450" indent="-171450" algn="just">
              <a:buFont typeface="Arial" panose="020B0604020202020204" pitchFamily="34" charset="0"/>
              <a:buChar char="•"/>
            </a:pPr>
            <a:r>
              <a:rPr lang="en-GB" sz="1000" dirty="0">
                <a:latin typeface="+mj-lt"/>
              </a:rPr>
              <a:t>PKI technology.</a:t>
            </a:r>
            <a:endParaRPr lang="pl-PL" sz="1000" dirty="0">
              <a:latin typeface="+mj-lt"/>
            </a:endParaRPr>
          </a:p>
          <a:p>
            <a:pPr marL="171450" indent="-171450" algn="just">
              <a:buFont typeface="Arial" panose="020B0604020202020204" pitchFamily="34" charset="0"/>
              <a:buChar char="•"/>
            </a:pPr>
            <a:endParaRPr lang="pl-PL" sz="1000" dirty="0">
              <a:latin typeface="+mj-lt"/>
            </a:endParaRPr>
          </a:p>
          <a:p>
            <a:pPr algn="just"/>
            <a:r>
              <a:rPr lang="en-GB" sz="1000" b="1" dirty="0">
                <a:latin typeface="+mj-lt"/>
              </a:rPr>
              <a:t>APTO </a:t>
            </a:r>
            <a:r>
              <a:rPr lang="en-GB" sz="1000" dirty="0">
                <a:latin typeface="+mj-lt"/>
              </a:rPr>
              <a:t>is a program installed on a mobile device and used to confirm any ordered operations. Thanks to the use of PKI, it is fully secure and resistant even to technically advanced attacks. It prevents unauthorised access to protected resources. At the same time, it easily integrates with systems and applications operating in companies. </a:t>
            </a:r>
            <a:endParaRPr lang="pl-PL" sz="1000" dirty="0">
              <a:latin typeface="+mj-lt"/>
            </a:endParaRPr>
          </a:p>
        </p:txBody>
      </p:sp>
      <p:sp>
        <p:nvSpPr>
          <p:cNvPr id="30" name="Prostokąt 9">
            <a:extLst>
              <a:ext uri="{FF2B5EF4-FFF2-40B4-BE49-F238E27FC236}">
                <a16:creationId xmlns:a16="http://schemas.microsoft.com/office/drawing/2014/main" id="{49815C77-EE17-4CE4-B266-EB9B5589711D}"/>
              </a:ext>
            </a:extLst>
          </p:cNvPr>
          <p:cNvSpPr/>
          <p:nvPr/>
        </p:nvSpPr>
        <p:spPr>
          <a:xfrm>
            <a:off x="442913" y="5311194"/>
            <a:ext cx="5360987" cy="707886"/>
          </a:xfrm>
          <a:prstGeom prst="rect">
            <a:avLst/>
          </a:prstGeom>
        </p:spPr>
        <p:txBody>
          <a:bodyPr wrap="square">
            <a:spAutoFit/>
          </a:bodyPr>
          <a:lstStyle/>
          <a:p>
            <a:pPr algn="just"/>
            <a:r>
              <a:rPr lang="en-GB" sz="1000" dirty="0">
                <a:latin typeface="+mj-lt"/>
              </a:rPr>
              <a:t>An example of the use of APTO is to strengthen the security of access to critical company resources by integrating with the organisation's existing VPN solution or to increase the security of performed payment transactions by integrating with the bank's transaction system.</a:t>
            </a:r>
            <a:endParaRPr lang="pl-PL" sz="1000" dirty="0">
              <a:latin typeface="+mj-lt"/>
            </a:endParaRPr>
          </a:p>
        </p:txBody>
      </p:sp>
      <p:sp>
        <p:nvSpPr>
          <p:cNvPr id="2" name="Slide Number Placeholder 1">
            <a:extLst>
              <a:ext uri="{FF2B5EF4-FFF2-40B4-BE49-F238E27FC236}">
                <a16:creationId xmlns:a16="http://schemas.microsoft.com/office/drawing/2014/main" id="{18F2D27B-874F-43D7-B954-91682BC078D7}"/>
              </a:ext>
            </a:extLst>
          </p:cNvPr>
          <p:cNvSpPr>
            <a:spLocks noGrp="1"/>
          </p:cNvSpPr>
          <p:nvPr>
            <p:ph type="sldNum" sz="quarter" idx="12"/>
          </p:nvPr>
        </p:nvSpPr>
        <p:spPr/>
        <p:txBody>
          <a:bodyPr/>
          <a:lstStyle/>
          <a:p>
            <a:fld id="{757C06DB-65DA-4188-B231-CDD664637423}" type="slidenum">
              <a:rPr lang="en-GB" smtClean="0">
                <a:latin typeface="+mj-lt"/>
              </a:rPr>
              <a:pPr/>
              <a:t>16</a:t>
            </a:fld>
            <a:endParaRPr lang="en-GB" dirty="0">
              <a:latin typeface="+mj-lt"/>
            </a:endParaRPr>
          </a:p>
        </p:txBody>
      </p:sp>
      <p:cxnSp>
        <p:nvCxnSpPr>
          <p:cNvPr id="23" name="Straight Connector 22">
            <a:extLst>
              <a:ext uri="{FF2B5EF4-FFF2-40B4-BE49-F238E27FC236}">
                <a16:creationId xmlns:a16="http://schemas.microsoft.com/office/drawing/2014/main" id="{E45D01D6-35E5-4BB3-8C2B-D197786267F6}"/>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F3D06384-D30B-454C-BAAD-E6062D0D32C8}"/>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a:t>
            </a:r>
          </a:p>
        </p:txBody>
      </p:sp>
      <p:sp>
        <p:nvSpPr>
          <p:cNvPr id="26" name="TextBox 25">
            <a:extLst>
              <a:ext uri="{FF2B5EF4-FFF2-40B4-BE49-F238E27FC236}">
                <a16:creationId xmlns:a16="http://schemas.microsoft.com/office/drawing/2014/main" id="{4E34E23F-A7FD-4038-BEE8-A77682492C8B}"/>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PROPRIETARY SOFTWARE LICENCES - ACCESS SECURITY – APTO and SLASH A3</a:t>
            </a:r>
          </a:p>
        </p:txBody>
      </p:sp>
      <p:sp>
        <p:nvSpPr>
          <p:cNvPr id="32" name="Rectangle 31">
            <a:extLst>
              <a:ext uri="{FF2B5EF4-FFF2-40B4-BE49-F238E27FC236}">
                <a16:creationId xmlns:a16="http://schemas.microsoft.com/office/drawing/2014/main" id="{5E6C9CFF-F634-4370-BF62-17FE4B8326F6}"/>
              </a:ext>
            </a:extLst>
          </p:cNvPr>
          <p:cNvSpPr/>
          <p:nvPr/>
        </p:nvSpPr>
        <p:spPr>
          <a:xfrm>
            <a:off x="334964" y="1802685"/>
            <a:ext cx="5581649" cy="4602508"/>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34" name="Rectangle 33">
            <a:extLst>
              <a:ext uri="{FF2B5EF4-FFF2-40B4-BE49-F238E27FC236}">
                <a16:creationId xmlns:a16="http://schemas.microsoft.com/office/drawing/2014/main" id="{F05BF9D2-F199-4E17-B818-18E529EC0753}"/>
              </a:ext>
            </a:extLst>
          </p:cNvPr>
          <p:cNvSpPr/>
          <p:nvPr/>
        </p:nvSpPr>
        <p:spPr>
          <a:xfrm>
            <a:off x="6275388" y="1802685"/>
            <a:ext cx="5581650" cy="4602508"/>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37" name="Prostokąt 6">
            <a:extLst>
              <a:ext uri="{FF2B5EF4-FFF2-40B4-BE49-F238E27FC236}">
                <a16:creationId xmlns:a16="http://schemas.microsoft.com/office/drawing/2014/main" id="{0D161D0C-A1ED-4275-ACF3-84358259F352}"/>
              </a:ext>
            </a:extLst>
          </p:cNvPr>
          <p:cNvSpPr/>
          <p:nvPr/>
        </p:nvSpPr>
        <p:spPr>
          <a:xfrm>
            <a:off x="6410326" y="3833866"/>
            <a:ext cx="5299074" cy="1015663"/>
          </a:xfrm>
          <a:prstGeom prst="rect">
            <a:avLst/>
          </a:prstGeom>
        </p:spPr>
        <p:txBody>
          <a:bodyPr wrap="square">
            <a:spAutoFit/>
          </a:bodyPr>
          <a:lstStyle/>
          <a:p>
            <a:pPr algn="just"/>
            <a:r>
              <a:rPr lang="en-GB" sz="1000" b="1" dirty="0">
                <a:latin typeface="+mj-lt"/>
              </a:rPr>
              <a:t>Slash A3 </a:t>
            </a:r>
            <a:r>
              <a:rPr lang="pl-PL" sz="1000" dirty="0">
                <a:latin typeface="+mj-lt"/>
              </a:rPr>
              <a:t>-</a:t>
            </a:r>
            <a:r>
              <a:rPr lang="en-GB" sz="1000" dirty="0">
                <a:latin typeface="+mj-lt"/>
              </a:rPr>
              <a:t> solution playing the role of a universal authentication server. It uses various methods for the confirmation of user’s identity, e.g. Single-Sign On. As a source of authentication information, it may use many types of databases and external servers such as Radius, Kerberos, SSL/TLS etc. Due to the built-in http/https server and the application of a script language (Lua), it makes it possible to create interactive websites supporting the process of authentication using certificates.</a:t>
            </a:r>
            <a:endParaRPr lang="pl-PL" sz="1000" dirty="0">
              <a:latin typeface="+mj-lt"/>
            </a:endParaRPr>
          </a:p>
        </p:txBody>
      </p:sp>
      <p:sp>
        <p:nvSpPr>
          <p:cNvPr id="4" name="AutoShape 2">
            <a:extLst>
              <a:ext uri="{FF2B5EF4-FFF2-40B4-BE49-F238E27FC236}">
                <a16:creationId xmlns:a16="http://schemas.microsoft.com/office/drawing/2014/main" id="{465DCDA5-83F2-410C-B799-A977BCB404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4">
            <a:extLst>
              <a:ext uri="{FF2B5EF4-FFF2-40B4-BE49-F238E27FC236}">
                <a16:creationId xmlns:a16="http://schemas.microsoft.com/office/drawing/2014/main" id="{BC37A388-17D7-4C0E-93E4-91D1CB612FE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pole tekstowe 8">
            <a:extLst>
              <a:ext uri="{FF2B5EF4-FFF2-40B4-BE49-F238E27FC236}">
                <a16:creationId xmlns:a16="http://schemas.microsoft.com/office/drawing/2014/main" id="{0C0144C5-BFE8-4A4F-A70C-39333513D5C5}"/>
              </a:ext>
            </a:extLst>
          </p:cNvPr>
          <p:cNvSpPr txBox="1"/>
          <p:nvPr/>
        </p:nvSpPr>
        <p:spPr>
          <a:xfrm>
            <a:off x="6410326" y="4908909"/>
            <a:ext cx="5299074" cy="1477328"/>
          </a:xfrm>
          <a:prstGeom prst="rect">
            <a:avLst/>
          </a:prstGeom>
          <a:noFill/>
        </p:spPr>
        <p:txBody>
          <a:bodyPr wrap="square" rtlCol="0">
            <a:spAutoFit/>
          </a:bodyPr>
          <a:lstStyle/>
          <a:p>
            <a:pPr algn="just" defTabSz="1199144" fontAlgn="base"/>
            <a:r>
              <a:rPr lang="pl-PL" sz="1000" b="1" cap="all" dirty="0">
                <a:latin typeface="+mj-lt"/>
              </a:rPr>
              <a:t>BENEFITS</a:t>
            </a:r>
          </a:p>
          <a:p>
            <a:pPr marL="285750" indent="-285750" algn="just" defTabSz="1199144" fontAlgn="base">
              <a:buClr>
                <a:srgbClr val="00589B"/>
              </a:buClr>
              <a:buFont typeface="Wingdings" panose="05000000000000000000" pitchFamily="2" charset="2"/>
              <a:buChar char="§"/>
            </a:pPr>
            <a:r>
              <a:rPr lang="en-GB" sz="1000" dirty="0">
                <a:latin typeface="+mj-lt"/>
              </a:rPr>
              <a:t>centralisation of the management of user’s accounts in systems and applications</a:t>
            </a:r>
          </a:p>
          <a:p>
            <a:pPr marL="285750" indent="-285750" algn="just" defTabSz="1199144" fontAlgn="base">
              <a:buClr>
                <a:srgbClr val="00589B"/>
              </a:buClr>
              <a:buFont typeface="Wingdings" panose="05000000000000000000" pitchFamily="2" charset="2"/>
              <a:buChar char="§"/>
            </a:pPr>
            <a:r>
              <a:rPr lang="en-GB" sz="1000" dirty="0">
                <a:latin typeface="+mj-lt"/>
              </a:rPr>
              <a:t>centralisation of the management of entitlements for each user</a:t>
            </a:r>
          </a:p>
          <a:p>
            <a:pPr marL="285750" indent="-285750" algn="just" defTabSz="1199144" fontAlgn="base">
              <a:buClr>
                <a:srgbClr val="00589B"/>
              </a:buClr>
              <a:buFont typeface="Wingdings" panose="05000000000000000000" pitchFamily="2" charset="2"/>
              <a:buChar char="§"/>
            </a:pPr>
            <a:r>
              <a:rPr lang="en-GB" sz="1000" dirty="0">
                <a:latin typeface="+mj-lt"/>
              </a:rPr>
              <a:t>management of user’s roles in the systems</a:t>
            </a:r>
          </a:p>
          <a:p>
            <a:pPr marL="285750" indent="-285750" algn="just" defTabSz="1199144" fontAlgn="base">
              <a:buClr>
                <a:srgbClr val="00589B"/>
              </a:buClr>
              <a:buFont typeface="Wingdings" panose="05000000000000000000" pitchFamily="2" charset="2"/>
              <a:buChar char="§"/>
            </a:pPr>
            <a:r>
              <a:rPr lang="en-GB" sz="1000" dirty="0">
                <a:latin typeface="+mj-lt"/>
              </a:rPr>
              <a:t>possibility to define an official path in the scope of confirmation of entitlements by superiors</a:t>
            </a:r>
          </a:p>
          <a:p>
            <a:pPr marL="285750" indent="-285750" algn="just" defTabSz="1199144" fontAlgn="base">
              <a:buClr>
                <a:srgbClr val="00589B"/>
              </a:buClr>
              <a:buFont typeface="Wingdings" panose="05000000000000000000" pitchFamily="2" charset="2"/>
              <a:buChar char="§"/>
            </a:pPr>
            <a:r>
              <a:rPr lang="en-GB" sz="1000" dirty="0">
                <a:latin typeface="+mj-lt"/>
              </a:rPr>
              <a:t>verification of the granted entitlements in terms of their safety and validity</a:t>
            </a:r>
          </a:p>
          <a:p>
            <a:pPr marL="285750" indent="-285750" algn="just" defTabSz="1199144" fontAlgn="base">
              <a:buClr>
                <a:srgbClr val="00589B"/>
              </a:buClr>
              <a:buFont typeface="Wingdings" panose="05000000000000000000" pitchFamily="2" charset="2"/>
              <a:buChar char="§"/>
            </a:pPr>
            <a:r>
              <a:rPr lang="en-GB" sz="1000" dirty="0">
                <a:latin typeface="+mj-lt"/>
              </a:rPr>
              <a:t>huge analytical and reporting opportunities</a:t>
            </a:r>
          </a:p>
          <a:p>
            <a:pPr algn="just" defTabSz="1199144" fontAlgn="base">
              <a:buClr>
                <a:srgbClr val="00589B"/>
              </a:buClr>
            </a:pPr>
            <a:endParaRPr lang="pl-PL" sz="1000" dirty="0">
              <a:latin typeface="+mj-lt"/>
            </a:endParaRPr>
          </a:p>
        </p:txBody>
      </p:sp>
      <p:sp>
        <p:nvSpPr>
          <p:cNvPr id="36" name="Rectangle: Rounded Corners 35">
            <a:extLst>
              <a:ext uri="{FF2B5EF4-FFF2-40B4-BE49-F238E27FC236}">
                <a16:creationId xmlns:a16="http://schemas.microsoft.com/office/drawing/2014/main" id="{8ADA8D4F-F792-48CB-93AC-CC4DBBC45349}"/>
              </a:ext>
            </a:extLst>
          </p:cNvPr>
          <p:cNvSpPr/>
          <p:nvPr/>
        </p:nvSpPr>
        <p:spPr>
          <a:xfrm>
            <a:off x="1357909" y="1658479"/>
            <a:ext cx="3535759" cy="217673"/>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latin typeface="+mj-lt"/>
              </a:rPr>
              <a:t>APTO - </a:t>
            </a:r>
            <a:r>
              <a:rPr lang="en-GB" sz="1050" b="1" dirty="0">
                <a:latin typeface="+mj-lt"/>
              </a:rPr>
              <a:t>Two-channel authentication system</a:t>
            </a:r>
          </a:p>
        </p:txBody>
      </p:sp>
      <p:sp>
        <p:nvSpPr>
          <p:cNvPr id="35" name="Rectangle: Rounded Corners 34">
            <a:extLst>
              <a:ext uri="{FF2B5EF4-FFF2-40B4-BE49-F238E27FC236}">
                <a16:creationId xmlns:a16="http://schemas.microsoft.com/office/drawing/2014/main" id="{C6997769-3E4A-4D9C-A5BF-B9386FC02AF9}"/>
              </a:ext>
            </a:extLst>
          </p:cNvPr>
          <p:cNvSpPr/>
          <p:nvPr/>
        </p:nvSpPr>
        <p:spPr>
          <a:xfrm>
            <a:off x="7298333" y="1658479"/>
            <a:ext cx="3535759" cy="217673"/>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50" b="1" dirty="0">
                <a:latin typeface="+mj-lt"/>
              </a:rPr>
              <a:t>SLASH A3 – CENTRAL AUTHENTICATION SYSTEM</a:t>
            </a:r>
          </a:p>
        </p:txBody>
      </p:sp>
      <p:sp>
        <p:nvSpPr>
          <p:cNvPr id="20" name="TextBox 19">
            <a:extLst>
              <a:ext uri="{FF2B5EF4-FFF2-40B4-BE49-F238E27FC236}">
                <a16:creationId xmlns:a16="http://schemas.microsoft.com/office/drawing/2014/main" id="{56B1D559-BFD9-4EA5-8184-2F9CDBE26E73}"/>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sp>
        <p:nvSpPr>
          <p:cNvPr id="21" name="Rectangle 20">
            <a:extLst>
              <a:ext uri="{FF2B5EF4-FFF2-40B4-BE49-F238E27FC236}">
                <a16:creationId xmlns:a16="http://schemas.microsoft.com/office/drawing/2014/main" id="{0A5D04D8-AEC1-4CC6-80B5-5C636AE5D382}"/>
              </a:ext>
            </a:extLst>
          </p:cNvPr>
          <p:cNvSpPr/>
          <p:nvPr/>
        </p:nvSpPr>
        <p:spPr>
          <a:xfrm>
            <a:off x="3484973" y="2093825"/>
            <a:ext cx="1098184" cy="21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Is logging in allowed?</a:t>
            </a:r>
          </a:p>
        </p:txBody>
      </p:sp>
      <p:sp>
        <p:nvSpPr>
          <p:cNvPr id="22" name="Rectangle 21">
            <a:extLst>
              <a:ext uri="{FF2B5EF4-FFF2-40B4-BE49-F238E27FC236}">
                <a16:creationId xmlns:a16="http://schemas.microsoft.com/office/drawing/2014/main" id="{E21FB75A-AA47-4061-AE7C-A6344F961B53}"/>
              </a:ext>
            </a:extLst>
          </p:cNvPr>
          <p:cNvSpPr/>
          <p:nvPr/>
        </p:nvSpPr>
        <p:spPr>
          <a:xfrm>
            <a:off x="3734913" y="2418168"/>
            <a:ext cx="598304" cy="132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Yes / No</a:t>
            </a:r>
          </a:p>
        </p:txBody>
      </p:sp>
      <p:sp>
        <p:nvSpPr>
          <p:cNvPr id="24" name="Rectangle 23">
            <a:extLst>
              <a:ext uri="{FF2B5EF4-FFF2-40B4-BE49-F238E27FC236}">
                <a16:creationId xmlns:a16="http://schemas.microsoft.com/office/drawing/2014/main" id="{3176CD72-D7D4-4AA7-8004-5ADB2A5A5060}"/>
              </a:ext>
            </a:extLst>
          </p:cNvPr>
          <p:cNvSpPr/>
          <p:nvPr/>
        </p:nvSpPr>
        <p:spPr>
          <a:xfrm rot="20252728">
            <a:off x="3515128" y="2708940"/>
            <a:ext cx="1098184" cy="82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Is logging in allowed?</a:t>
            </a:r>
          </a:p>
        </p:txBody>
      </p:sp>
      <p:sp>
        <p:nvSpPr>
          <p:cNvPr id="31" name="Rectangle 30">
            <a:extLst>
              <a:ext uri="{FF2B5EF4-FFF2-40B4-BE49-F238E27FC236}">
                <a16:creationId xmlns:a16="http://schemas.microsoft.com/office/drawing/2014/main" id="{EF744C32-A3EC-42AA-8459-5362B18BE996}"/>
              </a:ext>
            </a:extLst>
          </p:cNvPr>
          <p:cNvSpPr/>
          <p:nvPr/>
        </p:nvSpPr>
        <p:spPr>
          <a:xfrm rot="20252728">
            <a:off x="3610385" y="2866878"/>
            <a:ext cx="1098184" cy="99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Yes / No</a:t>
            </a:r>
          </a:p>
        </p:txBody>
      </p:sp>
      <p:sp>
        <p:nvSpPr>
          <p:cNvPr id="33" name="Rectangle 32">
            <a:extLst>
              <a:ext uri="{FF2B5EF4-FFF2-40B4-BE49-F238E27FC236}">
                <a16:creationId xmlns:a16="http://schemas.microsoft.com/office/drawing/2014/main" id="{B4E4BBC3-112B-48B0-84A2-1622D6AA0809}"/>
              </a:ext>
            </a:extLst>
          </p:cNvPr>
          <p:cNvSpPr/>
          <p:nvPr/>
        </p:nvSpPr>
        <p:spPr>
          <a:xfrm rot="5400000">
            <a:off x="4699087" y="2854067"/>
            <a:ext cx="511871" cy="99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Yes / No</a:t>
            </a:r>
          </a:p>
        </p:txBody>
      </p:sp>
      <p:sp>
        <p:nvSpPr>
          <p:cNvPr id="38" name="Rectangle 37">
            <a:extLst>
              <a:ext uri="{FF2B5EF4-FFF2-40B4-BE49-F238E27FC236}">
                <a16:creationId xmlns:a16="http://schemas.microsoft.com/office/drawing/2014/main" id="{8238FC2E-3367-4123-8F26-90B5CA156A83}"/>
              </a:ext>
            </a:extLst>
          </p:cNvPr>
          <p:cNvSpPr/>
          <p:nvPr/>
        </p:nvSpPr>
        <p:spPr>
          <a:xfrm rot="5400000">
            <a:off x="4910879" y="2837318"/>
            <a:ext cx="581352" cy="202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Is logging in allowed?</a:t>
            </a:r>
          </a:p>
        </p:txBody>
      </p:sp>
      <p:sp>
        <p:nvSpPr>
          <p:cNvPr id="39" name="Rectangle 38">
            <a:extLst>
              <a:ext uri="{FF2B5EF4-FFF2-40B4-BE49-F238E27FC236}">
                <a16:creationId xmlns:a16="http://schemas.microsoft.com/office/drawing/2014/main" id="{00C31C4D-3A7E-4DBD-94F0-400830384E4F}"/>
              </a:ext>
            </a:extLst>
          </p:cNvPr>
          <p:cNvSpPr/>
          <p:nvPr/>
        </p:nvSpPr>
        <p:spPr>
          <a:xfrm>
            <a:off x="3877440" y="3295471"/>
            <a:ext cx="907528" cy="167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Login + password / smart card</a:t>
            </a:r>
          </a:p>
        </p:txBody>
      </p:sp>
      <p:sp>
        <p:nvSpPr>
          <p:cNvPr id="40" name="Rectangle 39">
            <a:extLst>
              <a:ext uri="{FF2B5EF4-FFF2-40B4-BE49-F238E27FC236}">
                <a16:creationId xmlns:a16="http://schemas.microsoft.com/office/drawing/2014/main" id="{E2E36CF1-27EF-4A29-A3E9-34C7A5C890C6}"/>
              </a:ext>
            </a:extLst>
          </p:cNvPr>
          <p:cNvSpPr/>
          <p:nvPr/>
        </p:nvSpPr>
        <p:spPr>
          <a:xfrm>
            <a:off x="5293666" y="3349659"/>
            <a:ext cx="288874" cy="26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00" dirty="0">
                <a:solidFill>
                  <a:schemeClr val="tx1"/>
                </a:solidFill>
              </a:rPr>
              <a:t>VPN / other server</a:t>
            </a:r>
          </a:p>
        </p:txBody>
      </p:sp>
      <p:sp>
        <p:nvSpPr>
          <p:cNvPr id="42" name="Rectangle 41">
            <a:extLst>
              <a:ext uri="{FF2B5EF4-FFF2-40B4-BE49-F238E27FC236}">
                <a16:creationId xmlns:a16="http://schemas.microsoft.com/office/drawing/2014/main" id="{BD764088-4E66-4153-A3FC-AC89B322118C}"/>
              </a:ext>
            </a:extLst>
          </p:cNvPr>
          <p:cNvSpPr/>
          <p:nvPr/>
        </p:nvSpPr>
        <p:spPr>
          <a:xfrm>
            <a:off x="2841808" y="2613025"/>
            <a:ext cx="385765" cy="23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00" b="1" dirty="0">
                <a:solidFill>
                  <a:schemeClr val="tx1"/>
                </a:solidFill>
              </a:rPr>
              <a:t>Apto Client</a:t>
            </a:r>
          </a:p>
          <a:p>
            <a:pPr algn="ctr"/>
            <a:r>
              <a:rPr lang="en-GB" sz="300" dirty="0">
                <a:solidFill>
                  <a:schemeClr val="tx1"/>
                </a:solidFill>
              </a:rPr>
              <a:t>(Android / iPhone / Windows)</a:t>
            </a:r>
          </a:p>
        </p:txBody>
      </p:sp>
      <p:sp>
        <p:nvSpPr>
          <p:cNvPr id="44" name="Rectangle 43">
            <a:extLst>
              <a:ext uri="{FF2B5EF4-FFF2-40B4-BE49-F238E27FC236}">
                <a16:creationId xmlns:a16="http://schemas.microsoft.com/office/drawing/2014/main" id="{870AF55C-F0C6-4C89-99E6-5E6B870E25FA}"/>
              </a:ext>
            </a:extLst>
          </p:cNvPr>
          <p:cNvSpPr/>
          <p:nvPr/>
        </p:nvSpPr>
        <p:spPr>
          <a:xfrm>
            <a:off x="8959869" y="2648131"/>
            <a:ext cx="365105" cy="135074"/>
          </a:xfrm>
          <a:prstGeom prst="rect">
            <a:avLst/>
          </a:prstGeom>
          <a:solidFill>
            <a:srgbClr val="908E8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400" b="1" dirty="0">
                <a:solidFill>
                  <a:schemeClr val="tx1"/>
                </a:solidFill>
              </a:rPr>
              <a:t>MTN SU</a:t>
            </a:r>
          </a:p>
        </p:txBody>
      </p:sp>
      <p:sp>
        <p:nvSpPr>
          <p:cNvPr id="45" name="Rectangle 44">
            <a:extLst>
              <a:ext uri="{FF2B5EF4-FFF2-40B4-BE49-F238E27FC236}">
                <a16:creationId xmlns:a16="http://schemas.microsoft.com/office/drawing/2014/main" id="{470BB2B5-BC49-4603-8511-53137685C0CE}"/>
              </a:ext>
            </a:extLst>
          </p:cNvPr>
          <p:cNvSpPr/>
          <p:nvPr/>
        </p:nvSpPr>
        <p:spPr>
          <a:xfrm>
            <a:off x="9504045" y="1944950"/>
            <a:ext cx="518160" cy="184779"/>
          </a:xfrm>
          <a:prstGeom prst="rect">
            <a:avLst/>
          </a:prstGeom>
          <a:solidFill>
            <a:srgbClr val="908E8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400" b="1" dirty="0">
                <a:solidFill>
                  <a:schemeClr val="tx1"/>
                </a:solidFill>
              </a:rPr>
              <a:t>Key </a:t>
            </a:r>
            <a:endParaRPr lang="pl-PL" sz="400" b="1" dirty="0">
              <a:solidFill>
                <a:schemeClr val="tx1"/>
              </a:solidFill>
            </a:endParaRPr>
          </a:p>
          <a:p>
            <a:pPr algn="ctr"/>
            <a:r>
              <a:rPr lang="en-GB" sz="400" b="1" dirty="0">
                <a:solidFill>
                  <a:schemeClr val="tx1"/>
                </a:solidFill>
              </a:rPr>
              <a:t>certification centre</a:t>
            </a:r>
          </a:p>
        </p:txBody>
      </p:sp>
      <p:sp>
        <p:nvSpPr>
          <p:cNvPr id="47" name="Rectangle 46">
            <a:extLst>
              <a:ext uri="{FF2B5EF4-FFF2-40B4-BE49-F238E27FC236}">
                <a16:creationId xmlns:a16="http://schemas.microsoft.com/office/drawing/2014/main" id="{CBD4ACB7-332F-49E8-A90A-E70D9AAD34EC}"/>
              </a:ext>
            </a:extLst>
          </p:cNvPr>
          <p:cNvSpPr/>
          <p:nvPr/>
        </p:nvSpPr>
        <p:spPr>
          <a:xfrm>
            <a:off x="9349582" y="2746154"/>
            <a:ext cx="599408" cy="1303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00" dirty="0">
                <a:solidFill>
                  <a:schemeClr val="tx1"/>
                </a:solidFill>
              </a:rPr>
              <a:t>1. Authentication</a:t>
            </a:r>
          </a:p>
          <a:p>
            <a:pPr algn="ctr"/>
            <a:r>
              <a:rPr lang="en-GB" sz="300" dirty="0">
                <a:solidFill>
                  <a:schemeClr val="tx1"/>
                </a:solidFill>
              </a:rPr>
              <a:t>Certificate verification</a:t>
            </a:r>
          </a:p>
        </p:txBody>
      </p:sp>
      <p:sp>
        <p:nvSpPr>
          <p:cNvPr id="48" name="Rectangle 47">
            <a:extLst>
              <a:ext uri="{FF2B5EF4-FFF2-40B4-BE49-F238E27FC236}">
                <a16:creationId xmlns:a16="http://schemas.microsoft.com/office/drawing/2014/main" id="{8F10CBA3-DD30-459B-B9D2-E8F07EC7ACB9}"/>
              </a:ext>
            </a:extLst>
          </p:cNvPr>
          <p:cNvSpPr/>
          <p:nvPr/>
        </p:nvSpPr>
        <p:spPr>
          <a:xfrm>
            <a:off x="9349582" y="2897347"/>
            <a:ext cx="599408" cy="8950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00" dirty="0">
                <a:solidFill>
                  <a:schemeClr val="tx1"/>
                </a:solidFill>
              </a:rPr>
              <a:t>2. SID Generation</a:t>
            </a:r>
          </a:p>
        </p:txBody>
      </p:sp>
      <p:sp>
        <p:nvSpPr>
          <p:cNvPr id="49" name="Rectangle 48">
            <a:extLst>
              <a:ext uri="{FF2B5EF4-FFF2-40B4-BE49-F238E27FC236}">
                <a16:creationId xmlns:a16="http://schemas.microsoft.com/office/drawing/2014/main" id="{0F0A04DB-F850-4345-A351-FBB8EC2A1E22}"/>
              </a:ext>
            </a:extLst>
          </p:cNvPr>
          <p:cNvSpPr/>
          <p:nvPr/>
        </p:nvSpPr>
        <p:spPr>
          <a:xfrm>
            <a:off x="9349582" y="3008749"/>
            <a:ext cx="599408" cy="1436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00" dirty="0">
                <a:solidFill>
                  <a:schemeClr val="tx1"/>
                </a:solidFill>
              </a:rPr>
              <a:t>3. Redirecting the user to the application server</a:t>
            </a:r>
          </a:p>
        </p:txBody>
      </p:sp>
      <p:sp>
        <p:nvSpPr>
          <p:cNvPr id="50" name="Rectangle 49">
            <a:extLst>
              <a:ext uri="{FF2B5EF4-FFF2-40B4-BE49-F238E27FC236}">
                <a16:creationId xmlns:a16="http://schemas.microsoft.com/office/drawing/2014/main" id="{F4D61ADF-DE6E-4A02-8C50-F68D19967BD6}"/>
              </a:ext>
            </a:extLst>
          </p:cNvPr>
          <p:cNvSpPr/>
          <p:nvPr/>
        </p:nvSpPr>
        <p:spPr>
          <a:xfrm>
            <a:off x="8607622" y="2114256"/>
            <a:ext cx="357486" cy="53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00" dirty="0">
                <a:solidFill>
                  <a:schemeClr val="tx1"/>
                </a:solidFill>
              </a:rPr>
              <a:t>5. SID verification</a:t>
            </a:r>
          </a:p>
        </p:txBody>
      </p:sp>
      <p:sp>
        <p:nvSpPr>
          <p:cNvPr id="51" name="Rectangle 50">
            <a:extLst>
              <a:ext uri="{FF2B5EF4-FFF2-40B4-BE49-F238E27FC236}">
                <a16:creationId xmlns:a16="http://schemas.microsoft.com/office/drawing/2014/main" id="{F0AA62F5-5035-4E00-A1E9-725FD2C5D782}"/>
              </a:ext>
            </a:extLst>
          </p:cNvPr>
          <p:cNvSpPr/>
          <p:nvPr/>
        </p:nvSpPr>
        <p:spPr>
          <a:xfrm>
            <a:off x="8280984" y="3077239"/>
            <a:ext cx="542861" cy="151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00" dirty="0">
                <a:solidFill>
                  <a:schemeClr val="tx1"/>
                </a:solidFill>
              </a:rPr>
              <a:t>4. SID and user data passed in the POST parameter</a:t>
            </a:r>
          </a:p>
        </p:txBody>
      </p:sp>
      <p:sp>
        <p:nvSpPr>
          <p:cNvPr id="52" name="Rectangle 51">
            <a:extLst>
              <a:ext uri="{FF2B5EF4-FFF2-40B4-BE49-F238E27FC236}">
                <a16:creationId xmlns:a16="http://schemas.microsoft.com/office/drawing/2014/main" id="{289118EF-B72C-4094-9283-71A0337615F9}"/>
              </a:ext>
            </a:extLst>
          </p:cNvPr>
          <p:cNvSpPr/>
          <p:nvPr/>
        </p:nvSpPr>
        <p:spPr>
          <a:xfrm>
            <a:off x="8716447" y="3493202"/>
            <a:ext cx="542861" cy="151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00" dirty="0">
                <a:solidFill>
                  <a:schemeClr val="tx1"/>
                </a:solidFill>
              </a:rPr>
              <a:t>6. Connection based on a certificate and a key stored in a microchip card</a:t>
            </a:r>
          </a:p>
        </p:txBody>
      </p:sp>
      <p:sp>
        <p:nvSpPr>
          <p:cNvPr id="53" name="TextBox 52">
            <a:extLst>
              <a:ext uri="{FF2B5EF4-FFF2-40B4-BE49-F238E27FC236}">
                <a16:creationId xmlns:a16="http://schemas.microsoft.com/office/drawing/2014/main" id="{536D0917-6999-4CC1-8A19-86A1C1C45375}"/>
              </a:ext>
            </a:extLst>
          </p:cNvPr>
          <p:cNvSpPr txBox="1"/>
          <p:nvPr/>
        </p:nvSpPr>
        <p:spPr>
          <a:xfrm>
            <a:off x="8156838" y="3240522"/>
            <a:ext cx="513315" cy="151632"/>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en-GB" sz="400" b="1" dirty="0">
                <a:solidFill>
                  <a:schemeClr val="tx1"/>
                </a:solidFill>
              </a:rPr>
              <a:t>End</a:t>
            </a:r>
            <a:r>
              <a:rPr lang="pl-PL" sz="400" b="1" dirty="0">
                <a:solidFill>
                  <a:schemeClr val="tx1"/>
                </a:solidFill>
              </a:rPr>
              <a:t> U</a:t>
            </a:r>
            <a:r>
              <a:rPr lang="en-GB" sz="400" b="1" dirty="0">
                <a:solidFill>
                  <a:schemeClr val="tx1"/>
                </a:solidFill>
              </a:rPr>
              <a:t>ser computer</a:t>
            </a:r>
          </a:p>
        </p:txBody>
      </p:sp>
      <p:sp>
        <p:nvSpPr>
          <p:cNvPr id="54" name="TextBox 53">
            <a:extLst>
              <a:ext uri="{FF2B5EF4-FFF2-40B4-BE49-F238E27FC236}">
                <a16:creationId xmlns:a16="http://schemas.microsoft.com/office/drawing/2014/main" id="{483BA0C7-7D6B-465D-8429-E1DB4900F39E}"/>
              </a:ext>
            </a:extLst>
          </p:cNvPr>
          <p:cNvSpPr txBox="1"/>
          <p:nvPr/>
        </p:nvSpPr>
        <p:spPr>
          <a:xfrm>
            <a:off x="8161085" y="2073286"/>
            <a:ext cx="411415" cy="151632"/>
          </a:xfrm>
          <a:prstGeom prst="rect">
            <a:avLst/>
          </a:prstGeom>
          <a:gradFill>
            <a:gsLst>
              <a:gs pos="0">
                <a:srgbClr val="3D66AE"/>
              </a:gs>
              <a:gs pos="100000">
                <a:srgbClr val="49A4CB"/>
              </a:gs>
            </a:gsLst>
            <a:lin ang="12000000" scaled="0"/>
          </a:gradFill>
        </p:spPr>
        <p:txBody>
          <a:bodyPr wrap="square" lIns="0" tIns="0" rIns="0" bIns="0" anchor="ctr">
            <a:noAutofit/>
          </a:bodyPr>
          <a:lstStyle/>
          <a:p>
            <a:pPr algn="ctr"/>
            <a:r>
              <a:rPr lang="en-GB" sz="400" b="1" dirty="0">
                <a:solidFill>
                  <a:schemeClr val="tx1"/>
                </a:solidFill>
              </a:rPr>
              <a:t>Application server</a:t>
            </a:r>
          </a:p>
        </p:txBody>
      </p:sp>
    </p:spTree>
    <p:extLst>
      <p:ext uri="{BB962C8B-B14F-4D97-AF65-F5344CB8AC3E}">
        <p14:creationId xmlns:p14="http://schemas.microsoft.com/office/powerpoint/2010/main" val="35663854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50BF9CAB-541E-4783-AEC0-B44AE0EBF9FC}"/>
              </a:ext>
            </a:extLst>
          </p:cNvPr>
          <p:cNvSpPr/>
          <p:nvPr/>
        </p:nvSpPr>
        <p:spPr>
          <a:xfrm>
            <a:off x="2153266" y="1826033"/>
            <a:ext cx="5442630" cy="2285657"/>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chemeClr val="tx1"/>
              </a:solidFill>
              <a:latin typeface="+mj-lt"/>
            </a:endParaRPr>
          </a:p>
        </p:txBody>
      </p:sp>
      <p:sp>
        <p:nvSpPr>
          <p:cNvPr id="50" name="Rectangle 49">
            <a:extLst>
              <a:ext uri="{FF2B5EF4-FFF2-40B4-BE49-F238E27FC236}">
                <a16:creationId xmlns:a16="http://schemas.microsoft.com/office/drawing/2014/main" id="{3A41AF05-8099-43F1-B8A3-408A229101F5}"/>
              </a:ext>
            </a:extLst>
          </p:cNvPr>
          <p:cNvSpPr/>
          <p:nvPr/>
        </p:nvSpPr>
        <p:spPr>
          <a:xfrm>
            <a:off x="8030702" y="1819039"/>
            <a:ext cx="1778489" cy="2285657"/>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chemeClr val="tx1"/>
              </a:solidFill>
              <a:latin typeface="+mj-lt"/>
            </a:endParaRPr>
          </a:p>
        </p:txBody>
      </p:sp>
      <p:sp>
        <p:nvSpPr>
          <p:cNvPr id="29" name="Prostokąt 6">
            <a:extLst>
              <a:ext uri="{FF2B5EF4-FFF2-40B4-BE49-F238E27FC236}">
                <a16:creationId xmlns:a16="http://schemas.microsoft.com/office/drawing/2014/main" id="{9F9E3F36-8CC5-483B-886C-C106F798F75D}"/>
              </a:ext>
            </a:extLst>
          </p:cNvPr>
          <p:cNvSpPr/>
          <p:nvPr/>
        </p:nvSpPr>
        <p:spPr>
          <a:xfrm>
            <a:off x="2045109" y="4011601"/>
            <a:ext cx="7806813" cy="1938992"/>
          </a:xfrm>
          <a:prstGeom prst="rect">
            <a:avLst/>
          </a:prstGeom>
        </p:spPr>
        <p:txBody>
          <a:bodyPr wrap="square">
            <a:spAutoFit/>
          </a:bodyPr>
          <a:lstStyle/>
          <a:p>
            <a:pPr algn="just"/>
            <a:endParaRPr lang="pl-PL" sz="1000" dirty="0">
              <a:latin typeface="+mj-lt"/>
            </a:endParaRPr>
          </a:p>
          <a:p>
            <a:pPr algn="just"/>
            <a:r>
              <a:rPr lang="pl-PL" sz="1000" b="0" dirty="0"/>
              <a:t>Advanced s</a:t>
            </a:r>
            <a:r>
              <a:rPr lang="en-GB" sz="1000" b="0" dirty="0"/>
              <a:t>ystem created with a view to support a group </a:t>
            </a:r>
            <a:r>
              <a:rPr lang="pl-PL" sz="1000" b="0" dirty="0"/>
              <a:t>of professionals </a:t>
            </a:r>
            <a:r>
              <a:rPr lang="en-GB" sz="1000" b="0" dirty="0"/>
              <a:t>engaged in investigating criminal cases and other police-related events. </a:t>
            </a:r>
            <a:r>
              <a:rPr lang="pl-PL" sz="1000" b="0" dirty="0"/>
              <a:t>The system </a:t>
            </a:r>
            <a:r>
              <a:rPr lang="en-GB" sz="1000" b="0" dirty="0"/>
              <a:t>is used in the case of occurrence of any crisis situation in an institution, failures of various type and scale, threat for the managed infrastructure, environment, employees or population, as well as in the case of image or information crises.</a:t>
            </a:r>
            <a:r>
              <a:rPr lang="pl-PL" sz="1000" b="0" dirty="0"/>
              <a:t> </a:t>
            </a:r>
            <a:r>
              <a:rPr lang="en-GB" sz="1000" b="0" dirty="0"/>
              <a:t>The system contains scenarios for reacting to particular crisis situations, sets of audit recommendations, good practices, and regulations used in handling incidents, as well as human and equipment resources, detailed maps of key areas and facilities speciﬁc for the given company. Flexible scenarios can be redefined during the crisis, depending on how the situation develops. </a:t>
            </a:r>
            <a:endParaRPr lang="pl-PL" sz="1000" b="0" dirty="0"/>
          </a:p>
          <a:p>
            <a:pPr algn="just"/>
            <a:r>
              <a:rPr lang="en-GB" sz="1000" dirty="0">
                <a:latin typeface="+mj-lt"/>
              </a:rPr>
              <a:t>The system uses mechanisms based on the GIS to position events, resources, and facilities on a tactical map. It offers the ability of working with or even controlling CCTV and mobile camera systems, has a built-in videoconference module for groups, teams, and external consultants, with the possibility of sharing resources (desktop, ﬁles, images and documents). High level of security is guaranteed by the possibility of controlling authorisations based on roles performed in the team dealing with the given incident, integration with an authentication system based on Active Directory, and integration with e-signature systems.</a:t>
            </a:r>
            <a:endParaRPr lang="pl-PL" sz="1000" dirty="0">
              <a:latin typeface="+mj-lt"/>
            </a:endParaRPr>
          </a:p>
        </p:txBody>
      </p:sp>
      <p:sp>
        <p:nvSpPr>
          <p:cNvPr id="2" name="Slide Number Placeholder 1">
            <a:extLst>
              <a:ext uri="{FF2B5EF4-FFF2-40B4-BE49-F238E27FC236}">
                <a16:creationId xmlns:a16="http://schemas.microsoft.com/office/drawing/2014/main" id="{18F2D27B-874F-43D7-B954-91682BC078D7}"/>
              </a:ext>
            </a:extLst>
          </p:cNvPr>
          <p:cNvSpPr>
            <a:spLocks noGrp="1"/>
          </p:cNvSpPr>
          <p:nvPr>
            <p:ph type="sldNum" sz="quarter" idx="12"/>
          </p:nvPr>
        </p:nvSpPr>
        <p:spPr/>
        <p:txBody>
          <a:bodyPr/>
          <a:lstStyle/>
          <a:p>
            <a:fld id="{757C06DB-65DA-4188-B231-CDD664637423}" type="slidenum">
              <a:rPr lang="en-GB" smtClean="0">
                <a:latin typeface="+mj-lt"/>
              </a:rPr>
              <a:pPr/>
              <a:t>17</a:t>
            </a:fld>
            <a:endParaRPr lang="en-GB" dirty="0">
              <a:latin typeface="+mj-lt"/>
            </a:endParaRPr>
          </a:p>
        </p:txBody>
      </p:sp>
      <p:cxnSp>
        <p:nvCxnSpPr>
          <p:cNvPr id="23" name="Straight Connector 22">
            <a:extLst>
              <a:ext uri="{FF2B5EF4-FFF2-40B4-BE49-F238E27FC236}">
                <a16:creationId xmlns:a16="http://schemas.microsoft.com/office/drawing/2014/main" id="{E45D01D6-35E5-4BB3-8C2B-D197786267F6}"/>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F3D06384-D30B-454C-BAAD-E6062D0D32C8}"/>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a:t>
            </a:r>
          </a:p>
        </p:txBody>
      </p:sp>
      <p:sp>
        <p:nvSpPr>
          <p:cNvPr id="32" name="Rectangle 31">
            <a:extLst>
              <a:ext uri="{FF2B5EF4-FFF2-40B4-BE49-F238E27FC236}">
                <a16:creationId xmlns:a16="http://schemas.microsoft.com/office/drawing/2014/main" id="{5E6C9CFF-F634-4370-BF62-17FE4B8326F6}"/>
              </a:ext>
            </a:extLst>
          </p:cNvPr>
          <p:cNvSpPr/>
          <p:nvPr/>
        </p:nvSpPr>
        <p:spPr>
          <a:xfrm>
            <a:off x="1936954" y="1702186"/>
            <a:ext cx="8131277" cy="4602508"/>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4" name="TextBox 13">
            <a:extLst>
              <a:ext uri="{FF2B5EF4-FFF2-40B4-BE49-F238E27FC236}">
                <a16:creationId xmlns:a16="http://schemas.microsoft.com/office/drawing/2014/main" id="{DF090D3D-F5C9-44DA-9331-3FF777675DE4}"/>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sp>
        <p:nvSpPr>
          <p:cNvPr id="17" name="TextBox 16">
            <a:extLst>
              <a:ext uri="{FF2B5EF4-FFF2-40B4-BE49-F238E27FC236}">
                <a16:creationId xmlns:a16="http://schemas.microsoft.com/office/drawing/2014/main" id="{F0AE4F6A-3132-403F-9813-F55835E41C2C}"/>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PROPRIETARY SOFTWARE LICENCES – CRYSIS MANAGEMENT SYSTEM - AVISPON</a:t>
            </a:r>
          </a:p>
        </p:txBody>
      </p:sp>
      <p:sp>
        <p:nvSpPr>
          <p:cNvPr id="6" name="Rectangle 5">
            <a:extLst>
              <a:ext uri="{FF2B5EF4-FFF2-40B4-BE49-F238E27FC236}">
                <a16:creationId xmlns:a16="http://schemas.microsoft.com/office/drawing/2014/main" id="{1581A45C-79E7-455A-BCB5-496BD8CCB41C}"/>
              </a:ext>
            </a:extLst>
          </p:cNvPr>
          <p:cNvSpPr/>
          <p:nvPr/>
        </p:nvSpPr>
        <p:spPr>
          <a:xfrm>
            <a:off x="2732294" y="1973799"/>
            <a:ext cx="1292854" cy="80860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latin typeface="+mj-lt"/>
              </a:rPr>
              <a:t>Avispon Client</a:t>
            </a:r>
          </a:p>
          <a:p>
            <a:pPr algn="ctr"/>
            <a:r>
              <a:rPr lang="en-GB" sz="700" dirty="0">
                <a:solidFill>
                  <a:schemeClr val="tx1"/>
                </a:solidFill>
                <a:latin typeface="+mj-lt"/>
              </a:rPr>
              <a:t>Task team management</a:t>
            </a:r>
          </a:p>
          <a:p>
            <a:pPr algn="ctr"/>
            <a:r>
              <a:rPr lang="en-GB" sz="700" dirty="0">
                <a:solidFill>
                  <a:schemeClr val="tx1"/>
                </a:solidFill>
                <a:latin typeface="+mj-lt"/>
              </a:rPr>
              <a:t>Reports and analytics</a:t>
            </a:r>
          </a:p>
          <a:p>
            <a:pPr algn="ctr"/>
            <a:r>
              <a:rPr lang="en-GB" sz="700" dirty="0">
                <a:solidFill>
                  <a:schemeClr val="tx1"/>
                </a:solidFill>
                <a:latin typeface="+mj-lt"/>
              </a:rPr>
              <a:t>Activity Planning</a:t>
            </a:r>
          </a:p>
          <a:p>
            <a:pPr algn="ctr"/>
            <a:r>
              <a:rPr lang="en-GB" sz="700" dirty="0">
                <a:solidFill>
                  <a:schemeClr val="tx1"/>
                </a:solidFill>
                <a:latin typeface="+mj-lt"/>
              </a:rPr>
              <a:t>Meeting registration</a:t>
            </a:r>
          </a:p>
          <a:p>
            <a:pPr algn="ctr"/>
            <a:r>
              <a:rPr lang="en-GB" sz="700" dirty="0">
                <a:solidFill>
                  <a:schemeClr val="tx1"/>
                </a:solidFill>
                <a:latin typeface="+mj-lt"/>
              </a:rPr>
              <a:t>Standard letters</a:t>
            </a:r>
          </a:p>
          <a:p>
            <a:pPr algn="ctr"/>
            <a:r>
              <a:rPr lang="en-GB" sz="700" dirty="0">
                <a:solidFill>
                  <a:schemeClr val="tx1"/>
                </a:solidFill>
                <a:latin typeface="+mj-lt"/>
              </a:rPr>
              <a:t>Facility management</a:t>
            </a:r>
          </a:p>
        </p:txBody>
      </p:sp>
      <p:sp>
        <p:nvSpPr>
          <p:cNvPr id="30" name="Rectangle 29">
            <a:extLst>
              <a:ext uri="{FF2B5EF4-FFF2-40B4-BE49-F238E27FC236}">
                <a16:creationId xmlns:a16="http://schemas.microsoft.com/office/drawing/2014/main" id="{86B5F959-40FD-4321-9064-FB248C8E5B73}"/>
              </a:ext>
            </a:extLst>
          </p:cNvPr>
          <p:cNvSpPr/>
          <p:nvPr/>
        </p:nvSpPr>
        <p:spPr>
          <a:xfrm>
            <a:off x="2732294" y="2835890"/>
            <a:ext cx="1292854" cy="47986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Avispon Resource Management</a:t>
            </a:r>
          </a:p>
          <a:p>
            <a:pPr algn="ctr"/>
            <a:r>
              <a:rPr lang="en-GB" sz="700" dirty="0">
                <a:solidFill>
                  <a:schemeClr val="tx1"/>
                </a:solidFill>
              </a:rPr>
              <a:t>Resource Management</a:t>
            </a:r>
          </a:p>
          <a:p>
            <a:pPr algn="ctr"/>
            <a:r>
              <a:rPr lang="en-GB" sz="700" dirty="0">
                <a:solidFill>
                  <a:schemeClr val="tx1"/>
                </a:solidFill>
              </a:rPr>
              <a:t>Personnel management</a:t>
            </a:r>
          </a:p>
        </p:txBody>
      </p:sp>
      <p:sp>
        <p:nvSpPr>
          <p:cNvPr id="31" name="Rectangle 30">
            <a:extLst>
              <a:ext uri="{FF2B5EF4-FFF2-40B4-BE49-F238E27FC236}">
                <a16:creationId xmlns:a16="http://schemas.microsoft.com/office/drawing/2014/main" id="{248AA5E6-B8B8-4D40-9A59-79E0C641EFAF}"/>
              </a:ext>
            </a:extLst>
          </p:cNvPr>
          <p:cNvSpPr/>
          <p:nvPr/>
        </p:nvSpPr>
        <p:spPr>
          <a:xfrm>
            <a:off x="2734659" y="3391857"/>
            <a:ext cx="1299179" cy="65942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Avispon Map Client</a:t>
            </a:r>
          </a:p>
          <a:p>
            <a:pPr algn="ctr"/>
            <a:r>
              <a:rPr lang="en-GB" sz="700" dirty="0">
                <a:solidFill>
                  <a:schemeClr val="tx1"/>
                </a:solidFill>
              </a:rPr>
              <a:t>Tactical Map</a:t>
            </a:r>
          </a:p>
          <a:p>
            <a:pPr algn="ctr"/>
            <a:r>
              <a:rPr lang="en-GB" sz="700" dirty="0">
                <a:solidFill>
                  <a:schemeClr val="tx1"/>
                </a:solidFill>
              </a:rPr>
              <a:t>Operational Map</a:t>
            </a:r>
          </a:p>
          <a:p>
            <a:pPr algn="ctr"/>
            <a:r>
              <a:rPr lang="en-GB" sz="700" dirty="0">
                <a:solidFill>
                  <a:schemeClr val="tx1"/>
                </a:solidFill>
              </a:rPr>
              <a:t>Deployment of forces and resources</a:t>
            </a:r>
          </a:p>
          <a:p>
            <a:pPr algn="ctr"/>
            <a:r>
              <a:rPr lang="en-GB" sz="700" dirty="0">
                <a:solidFill>
                  <a:schemeClr val="tx1"/>
                </a:solidFill>
              </a:rPr>
              <a:t>Allowed servers and layers</a:t>
            </a:r>
          </a:p>
        </p:txBody>
      </p:sp>
      <p:sp>
        <p:nvSpPr>
          <p:cNvPr id="33" name="Rectangle 32">
            <a:extLst>
              <a:ext uri="{FF2B5EF4-FFF2-40B4-BE49-F238E27FC236}">
                <a16:creationId xmlns:a16="http://schemas.microsoft.com/office/drawing/2014/main" id="{3D3E3B68-5531-4A2C-91FA-6F54485ADC0E}"/>
              </a:ext>
            </a:extLst>
          </p:cNvPr>
          <p:cNvSpPr/>
          <p:nvPr/>
        </p:nvSpPr>
        <p:spPr>
          <a:xfrm>
            <a:off x="4366563" y="1973800"/>
            <a:ext cx="1375245" cy="126064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b="1" dirty="0">
                <a:solidFill>
                  <a:schemeClr val="tx1"/>
                </a:solidFill>
              </a:rPr>
              <a:t>Operation room of the emergency centre</a:t>
            </a:r>
          </a:p>
        </p:txBody>
      </p:sp>
      <p:sp>
        <p:nvSpPr>
          <p:cNvPr id="34" name="Rectangle 33">
            <a:extLst>
              <a:ext uri="{FF2B5EF4-FFF2-40B4-BE49-F238E27FC236}">
                <a16:creationId xmlns:a16="http://schemas.microsoft.com/office/drawing/2014/main" id="{86B695CF-6A81-40C2-A232-B642E8285AD3}"/>
              </a:ext>
            </a:extLst>
          </p:cNvPr>
          <p:cNvSpPr/>
          <p:nvPr/>
        </p:nvSpPr>
        <p:spPr>
          <a:xfrm>
            <a:off x="4366562" y="3318471"/>
            <a:ext cx="1375246" cy="73739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Central system</a:t>
            </a:r>
          </a:p>
          <a:p>
            <a:pPr algn="ctr"/>
            <a:r>
              <a:rPr lang="en-GB" sz="700" dirty="0">
                <a:solidFill>
                  <a:schemeClr val="tx1"/>
                </a:solidFill>
              </a:rPr>
              <a:t>Avispon Server</a:t>
            </a:r>
          </a:p>
          <a:p>
            <a:pPr algn="ctr"/>
            <a:r>
              <a:rPr lang="en-GB" sz="700" dirty="0">
                <a:solidFill>
                  <a:schemeClr val="tx1"/>
                </a:solidFill>
              </a:rPr>
              <a:t>Avispon Map Server</a:t>
            </a:r>
          </a:p>
          <a:p>
            <a:pPr algn="ctr"/>
            <a:r>
              <a:rPr lang="en-GB" sz="700" dirty="0">
                <a:solidFill>
                  <a:schemeClr val="tx1"/>
                </a:solidFill>
              </a:rPr>
              <a:t>Avispon Video Server</a:t>
            </a:r>
          </a:p>
          <a:p>
            <a:pPr algn="ctr"/>
            <a:r>
              <a:rPr lang="en-GB" sz="700" dirty="0">
                <a:solidFill>
                  <a:schemeClr val="tx1"/>
                </a:solidFill>
              </a:rPr>
              <a:t>Avispon Videoconference Server</a:t>
            </a:r>
          </a:p>
        </p:txBody>
      </p:sp>
      <p:sp>
        <p:nvSpPr>
          <p:cNvPr id="35" name="Rectangle 34">
            <a:extLst>
              <a:ext uri="{FF2B5EF4-FFF2-40B4-BE49-F238E27FC236}">
                <a16:creationId xmlns:a16="http://schemas.microsoft.com/office/drawing/2014/main" id="{18CED7FC-29E1-446E-A762-1ED723386012}"/>
              </a:ext>
            </a:extLst>
          </p:cNvPr>
          <p:cNvSpPr/>
          <p:nvPr/>
        </p:nvSpPr>
        <p:spPr>
          <a:xfrm>
            <a:off x="8128748" y="1912232"/>
            <a:ext cx="1280086" cy="64007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tx1"/>
                </a:solidFill>
                <a:latin typeface="+mj-lt"/>
              </a:rPr>
              <a:t>Avispon Mobile Client</a:t>
            </a:r>
          </a:p>
          <a:p>
            <a:pPr algn="ctr"/>
            <a:r>
              <a:rPr lang="fr-FR" sz="700" b="1" dirty="0">
                <a:solidFill>
                  <a:schemeClr val="tx1"/>
                </a:solidFill>
                <a:latin typeface="+mj-lt"/>
              </a:rPr>
              <a:t>Avispon Mobile Map Client</a:t>
            </a:r>
          </a:p>
          <a:p>
            <a:pPr algn="ctr"/>
            <a:r>
              <a:rPr lang="fr-FR" sz="700" dirty="0">
                <a:solidFill>
                  <a:schemeClr val="tx1"/>
                </a:solidFill>
                <a:latin typeface="+mj-lt"/>
              </a:rPr>
              <a:t>Mobile Application - Tablet, Smartphone</a:t>
            </a:r>
            <a:endParaRPr lang="en-GB" sz="700" dirty="0">
              <a:solidFill>
                <a:schemeClr val="tx1"/>
              </a:solidFill>
              <a:latin typeface="+mj-lt"/>
            </a:endParaRPr>
          </a:p>
        </p:txBody>
      </p:sp>
      <p:sp>
        <p:nvSpPr>
          <p:cNvPr id="37" name="Rectangle 36">
            <a:extLst>
              <a:ext uri="{FF2B5EF4-FFF2-40B4-BE49-F238E27FC236}">
                <a16:creationId xmlns:a16="http://schemas.microsoft.com/office/drawing/2014/main" id="{A6E7A143-ECED-45BD-9351-BEA81580C030}"/>
              </a:ext>
            </a:extLst>
          </p:cNvPr>
          <p:cNvSpPr/>
          <p:nvPr/>
        </p:nvSpPr>
        <p:spPr>
          <a:xfrm>
            <a:off x="8128748" y="2681201"/>
            <a:ext cx="1280086" cy="55324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tx1"/>
                </a:solidFill>
                <a:latin typeface="+mj-lt"/>
              </a:rPr>
              <a:t>Avispon Client</a:t>
            </a:r>
          </a:p>
          <a:p>
            <a:pPr algn="ctr"/>
            <a:r>
              <a:rPr lang="fr-FR" sz="700" dirty="0">
                <a:solidFill>
                  <a:schemeClr val="tx1"/>
                </a:solidFill>
                <a:latin typeface="+mj-lt"/>
              </a:rPr>
              <a:t>Mobile application </a:t>
            </a:r>
            <a:r>
              <a:rPr lang="pl-PL" sz="700" dirty="0">
                <a:solidFill>
                  <a:schemeClr val="tx1"/>
                </a:solidFill>
                <a:latin typeface="+mj-lt"/>
              </a:rPr>
              <a:t>-</a:t>
            </a:r>
            <a:r>
              <a:rPr lang="fr-FR" sz="700" dirty="0">
                <a:solidFill>
                  <a:schemeClr val="tx1"/>
                </a:solidFill>
                <a:latin typeface="+mj-lt"/>
              </a:rPr>
              <a:t> laptop</a:t>
            </a:r>
            <a:endParaRPr lang="en-GB" sz="700" dirty="0">
              <a:solidFill>
                <a:schemeClr val="tx1"/>
              </a:solidFill>
              <a:latin typeface="+mj-lt"/>
            </a:endParaRPr>
          </a:p>
        </p:txBody>
      </p:sp>
      <p:sp>
        <p:nvSpPr>
          <p:cNvPr id="38" name="Rectangle 37">
            <a:extLst>
              <a:ext uri="{FF2B5EF4-FFF2-40B4-BE49-F238E27FC236}">
                <a16:creationId xmlns:a16="http://schemas.microsoft.com/office/drawing/2014/main" id="{73BB2AA1-F700-458F-A9C9-F8EEAD45699C}"/>
              </a:ext>
            </a:extLst>
          </p:cNvPr>
          <p:cNvSpPr/>
          <p:nvPr/>
        </p:nvSpPr>
        <p:spPr>
          <a:xfrm>
            <a:off x="8135775" y="3391857"/>
            <a:ext cx="1280086" cy="65942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latin typeface="+mj-lt"/>
              </a:rPr>
              <a:t>Remote Access to Data</a:t>
            </a:r>
          </a:p>
        </p:txBody>
      </p:sp>
      <p:sp>
        <p:nvSpPr>
          <p:cNvPr id="39" name="Rectangle 38">
            <a:extLst>
              <a:ext uri="{FF2B5EF4-FFF2-40B4-BE49-F238E27FC236}">
                <a16:creationId xmlns:a16="http://schemas.microsoft.com/office/drawing/2014/main" id="{AADBE21C-269F-46D6-8D28-2729B7CFED87}"/>
              </a:ext>
            </a:extLst>
          </p:cNvPr>
          <p:cNvSpPr/>
          <p:nvPr/>
        </p:nvSpPr>
        <p:spPr>
          <a:xfrm>
            <a:off x="6100958" y="1973799"/>
            <a:ext cx="1160779" cy="57850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Avispon Video Client</a:t>
            </a:r>
          </a:p>
          <a:p>
            <a:pPr algn="ctr"/>
            <a:r>
              <a:rPr lang="en-GB" sz="700" dirty="0">
                <a:solidFill>
                  <a:schemeClr val="tx1"/>
                </a:solidFill>
              </a:rPr>
              <a:t>Co-operation with Video Surveillance Solutions</a:t>
            </a:r>
          </a:p>
        </p:txBody>
      </p:sp>
      <p:sp>
        <p:nvSpPr>
          <p:cNvPr id="40" name="Rectangle 39">
            <a:extLst>
              <a:ext uri="{FF2B5EF4-FFF2-40B4-BE49-F238E27FC236}">
                <a16:creationId xmlns:a16="http://schemas.microsoft.com/office/drawing/2014/main" id="{46A90C27-5E39-4DCD-A03A-9BC08AD89AFF}"/>
              </a:ext>
            </a:extLst>
          </p:cNvPr>
          <p:cNvSpPr/>
          <p:nvPr/>
        </p:nvSpPr>
        <p:spPr>
          <a:xfrm>
            <a:off x="6100958" y="2648735"/>
            <a:ext cx="1160779" cy="45100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Co-operation with Video-Wall Solutions</a:t>
            </a:r>
          </a:p>
        </p:txBody>
      </p:sp>
      <p:sp>
        <p:nvSpPr>
          <p:cNvPr id="41" name="Rectangle 40">
            <a:extLst>
              <a:ext uri="{FF2B5EF4-FFF2-40B4-BE49-F238E27FC236}">
                <a16:creationId xmlns:a16="http://schemas.microsoft.com/office/drawing/2014/main" id="{2FB1F12D-8441-45C4-9459-C1F4A5051D70}"/>
              </a:ext>
            </a:extLst>
          </p:cNvPr>
          <p:cNvSpPr/>
          <p:nvPr/>
        </p:nvSpPr>
        <p:spPr>
          <a:xfrm>
            <a:off x="6107985" y="3196165"/>
            <a:ext cx="1160779" cy="8551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Avispon Videoconference</a:t>
            </a:r>
          </a:p>
          <a:p>
            <a:pPr algn="ctr"/>
            <a:r>
              <a:rPr lang="en-GB" sz="700" dirty="0">
                <a:solidFill>
                  <a:schemeClr val="tx1"/>
                </a:solidFill>
              </a:rPr>
              <a:t>Video Conferencing Module</a:t>
            </a:r>
          </a:p>
          <a:p>
            <a:pPr algn="ctr"/>
            <a:r>
              <a:rPr lang="en-GB" sz="700" dirty="0">
                <a:solidFill>
                  <a:schemeClr val="tx1"/>
                </a:solidFill>
              </a:rPr>
              <a:t>Browser-based application for access from anywhere </a:t>
            </a:r>
          </a:p>
        </p:txBody>
      </p:sp>
      <p:sp>
        <p:nvSpPr>
          <p:cNvPr id="42" name="Rectangle: Rounded Corners 41">
            <a:extLst>
              <a:ext uri="{FF2B5EF4-FFF2-40B4-BE49-F238E27FC236}">
                <a16:creationId xmlns:a16="http://schemas.microsoft.com/office/drawing/2014/main" id="{67F969D6-1450-4E1C-BD02-F93CCF4B05F7}"/>
              </a:ext>
            </a:extLst>
          </p:cNvPr>
          <p:cNvSpPr/>
          <p:nvPr/>
        </p:nvSpPr>
        <p:spPr>
          <a:xfrm>
            <a:off x="4225491" y="1557980"/>
            <a:ext cx="3535759" cy="217673"/>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latin typeface="+mj-lt"/>
              </a:rPr>
              <a:t>AVISPON</a:t>
            </a:r>
            <a:endParaRPr lang="en-GB" sz="1050" b="1" dirty="0">
              <a:latin typeface="+mj-lt"/>
            </a:endParaRPr>
          </a:p>
        </p:txBody>
      </p:sp>
      <p:pic>
        <p:nvPicPr>
          <p:cNvPr id="8" name="Picture 7">
            <a:extLst>
              <a:ext uri="{FF2B5EF4-FFF2-40B4-BE49-F238E27FC236}">
                <a16:creationId xmlns:a16="http://schemas.microsoft.com/office/drawing/2014/main" id="{A6EF1DEB-47F8-4261-986A-6AD6A4F086D9}"/>
              </a:ext>
            </a:extLst>
          </p:cNvPr>
          <p:cNvPicPr>
            <a:picLocks noChangeAspect="1"/>
          </p:cNvPicPr>
          <p:nvPr/>
        </p:nvPicPr>
        <p:blipFill rotWithShape="1">
          <a:blip r:embed="rId2"/>
          <a:srcRect l="9691" r="7442"/>
          <a:stretch/>
        </p:blipFill>
        <p:spPr>
          <a:xfrm>
            <a:off x="4487921" y="2363299"/>
            <a:ext cx="1153178" cy="736446"/>
          </a:xfrm>
          <a:prstGeom prst="rect">
            <a:avLst/>
          </a:prstGeom>
        </p:spPr>
      </p:pic>
      <p:sp>
        <p:nvSpPr>
          <p:cNvPr id="9" name="Arrow: Up-Down 8">
            <a:extLst>
              <a:ext uri="{FF2B5EF4-FFF2-40B4-BE49-F238E27FC236}">
                <a16:creationId xmlns:a16="http://schemas.microsoft.com/office/drawing/2014/main" id="{89EB744E-BF9A-45D5-B665-4F0404B85510}"/>
              </a:ext>
            </a:extLst>
          </p:cNvPr>
          <p:cNvSpPr/>
          <p:nvPr/>
        </p:nvSpPr>
        <p:spPr>
          <a:xfrm rot="5400000">
            <a:off x="4119053" y="2320057"/>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Arrow: Up-Down 42">
            <a:extLst>
              <a:ext uri="{FF2B5EF4-FFF2-40B4-BE49-F238E27FC236}">
                <a16:creationId xmlns:a16="http://schemas.microsoft.com/office/drawing/2014/main" id="{BBECBD8F-961C-4E2C-8EF6-94157447B8CB}"/>
              </a:ext>
            </a:extLst>
          </p:cNvPr>
          <p:cNvSpPr/>
          <p:nvPr/>
        </p:nvSpPr>
        <p:spPr>
          <a:xfrm rot="5400000">
            <a:off x="4119053" y="2828970"/>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Arrow: Up-Down 43">
            <a:extLst>
              <a:ext uri="{FF2B5EF4-FFF2-40B4-BE49-F238E27FC236}">
                <a16:creationId xmlns:a16="http://schemas.microsoft.com/office/drawing/2014/main" id="{985A8F62-A8B9-460C-9E00-4095FD94957B}"/>
              </a:ext>
            </a:extLst>
          </p:cNvPr>
          <p:cNvSpPr/>
          <p:nvPr/>
        </p:nvSpPr>
        <p:spPr>
          <a:xfrm rot="3003821">
            <a:off x="4114617" y="3222748"/>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Arrow: Up-Down 44">
            <a:extLst>
              <a:ext uri="{FF2B5EF4-FFF2-40B4-BE49-F238E27FC236}">
                <a16:creationId xmlns:a16="http://schemas.microsoft.com/office/drawing/2014/main" id="{2FB4B8A6-C527-49CC-8711-56B93CAFBE91}"/>
              </a:ext>
            </a:extLst>
          </p:cNvPr>
          <p:cNvSpPr/>
          <p:nvPr/>
        </p:nvSpPr>
        <p:spPr>
          <a:xfrm>
            <a:off x="4493574" y="3268970"/>
            <a:ext cx="129668" cy="211931"/>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Arrow: Up-Down 45">
            <a:extLst>
              <a:ext uri="{FF2B5EF4-FFF2-40B4-BE49-F238E27FC236}">
                <a16:creationId xmlns:a16="http://schemas.microsoft.com/office/drawing/2014/main" id="{9F051E87-F2A3-47C8-8AF9-2CA561609423}"/>
              </a:ext>
            </a:extLst>
          </p:cNvPr>
          <p:cNvSpPr/>
          <p:nvPr/>
        </p:nvSpPr>
        <p:spPr>
          <a:xfrm rot="5400000">
            <a:off x="5832008" y="2828970"/>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Arrow: Up-Down 46">
            <a:extLst>
              <a:ext uri="{FF2B5EF4-FFF2-40B4-BE49-F238E27FC236}">
                <a16:creationId xmlns:a16="http://schemas.microsoft.com/office/drawing/2014/main" id="{228A1B47-5DF3-46B8-9587-5A8D36485591}"/>
              </a:ext>
            </a:extLst>
          </p:cNvPr>
          <p:cNvSpPr/>
          <p:nvPr/>
        </p:nvSpPr>
        <p:spPr>
          <a:xfrm rot="5400000">
            <a:off x="5847935" y="2333169"/>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Arrow: Up-Down 47">
            <a:extLst>
              <a:ext uri="{FF2B5EF4-FFF2-40B4-BE49-F238E27FC236}">
                <a16:creationId xmlns:a16="http://schemas.microsoft.com/office/drawing/2014/main" id="{1F7C7565-DCEF-4A49-9894-01937B23A125}"/>
              </a:ext>
            </a:extLst>
          </p:cNvPr>
          <p:cNvSpPr/>
          <p:nvPr/>
        </p:nvSpPr>
        <p:spPr>
          <a:xfrm rot="5400000">
            <a:off x="7749302" y="2862414"/>
            <a:ext cx="129668" cy="287573"/>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a:extLst>
              <a:ext uri="{FF2B5EF4-FFF2-40B4-BE49-F238E27FC236}">
                <a16:creationId xmlns:a16="http://schemas.microsoft.com/office/drawing/2014/main" id="{A89A6CB4-3705-4354-B6BB-A667C483AE2B}"/>
              </a:ext>
            </a:extLst>
          </p:cNvPr>
          <p:cNvSpPr txBox="1"/>
          <p:nvPr/>
        </p:nvSpPr>
        <p:spPr>
          <a:xfrm rot="16200000">
            <a:off x="7442283" y="2481068"/>
            <a:ext cx="742868" cy="276999"/>
          </a:xfrm>
          <a:prstGeom prst="rect">
            <a:avLst/>
          </a:prstGeom>
          <a:noFill/>
        </p:spPr>
        <p:txBody>
          <a:bodyPr wrap="square">
            <a:spAutoFit/>
          </a:bodyPr>
          <a:lstStyle/>
          <a:p>
            <a:r>
              <a:rPr lang="pl-PL" sz="600" dirty="0">
                <a:solidFill>
                  <a:schemeClr val="tx1"/>
                </a:solidFill>
                <a:latin typeface="+mj-lt"/>
              </a:rPr>
              <a:t>Safe communication</a:t>
            </a:r>
            <a:endParaRPr lang="en-GB" sz="600" dirty="0">
              <a:solidFill>
                <a:schemeClr val="tx1"/>
              </a:solidFill>
              <a:latin typeface="+mj-lt"/>
            </a:endParaRPr>
          </a:p>
        </p:txBody>
      </p:sp>
      <p:pic>
        <p:nvPicPr>
          <p:cNvPr id="12" name="Picture 11">
            <a:extLst>
              <a:ext uri="{FF2B5EF4-FFF2-40B4-BE49-F238E27FC236}">
                <a16:creationId xmlns:a16="http://schemas.microsoft.com/office/drawing/2014/main" id="{D4815D98-4CC9-46FC-8D49-29E7AE0D464D}"/>
              </a:ext>
            </a:extLst>
          </p:cNvPr>
          <p:cNvPicPr>
            <a:picLocks noChangeAspect="1"/>
          </p:cNvPicPr>
          <p:nvPr/>
        </p:nvPicPr>
        <p:blipFill>
          <a:blip r:embed="rId3"/>
          <a:stretch>
            <a:fillRect/>
          </a:stretch>
        </p:blipFill>
        <p:spPr>
          <a:xfrm>
            <a:off x="2486275" y="2227082"/>
            <a:ext cx="203655" cy="339426"/>
          </a:xfrm>
          <a:prstGeom prst="rect">
            <a:avLst/>
          </a:prstGeom>
        </p:spPr>
      </p:pic>
      <p:pic>
        <p:nvPicPr>
          <p:cNvPr id="16" name="Picture 15">
            <a:extLst>
              <a:ext uri="{FF2B5EF4-FFF2-40B4-BE49-F238E27FC236}">
                <a16:creationId xmlns:a16="http://schemas.microsoft.com/office/drawing/2014/main" id="{A408E0DC-AD49-45DE-A4DB-EB7D9587AFC9}"/>
              </a:ext>
            </a:extLst>
          </p:cNvPr>
          <p:cNvPicPr>
            <a:picLocks noChangeAspect="1"/>
          </p:cNvPicPr>
          <p:nvPr/>
        </p:nvPicPr>
        <p:blipFill>
          <a:blip r:embed="rId4"/>
          <a:stretch>
            <a:fillRect/>
          </a:stretch>
        </p:blipFill>
        <p:spPr>
          <a:xfrm>
            <a:off x="2438935" y="2976860"/>
            <a:ext cx="266232" cy="245752"/>
          </a:xfrm>
          <a:prstGeom prst="rect">
            <a:avLst/>
          </a:prstGeom>
        </p:spPr>
      </p:pic>
      <p:pic>
        <p:nvPicPr>
          <p:cNvPr id="21" name="Picture 20">
            <a:extLst>
              <a:ext uri="{FF2B5EF4-FFF2-40B4-BE49-F238E27FC236}">
                <a16:creationId xmlns:a16="http://schemas.microsoft.com/office/drawing/2014/main" id="{29753AF9-EA2C-498B-9CA9-84A230014278}"/>
              </a:ext>
            </a:extLst>
          </p:cNvPr>
          <p:cNvPicPr>
            <a:picLocks noChangeAspect="1"/>
          </p:cNvPicPr>
          <p:nvPr/>
        </p:nvPicPr>
        <p:blipFill>
          <a:blip r:embed="rId5"/>
          <a:stretch>
            <a:fillRect/>
          </a:stretch>
        </p:blipFill>
        <p:spPr>
          <a:xfrm>
            <a:off x="2440407" y="3585168"/>
            <a:ext cx="256950" cy="249609"/>
          </a:xfrm>
          <a:prstGeom prst="rect">
            <a:avLst/>
          </a:prstGeom>
        </p:spPr>
      </p:pic>
      <p:pic>
        <p:nvPicPr>
          <p:cNvPr id="53" name="Picture 52">
            <a:extLst>
              <a:ext uri="{FF2B5EF4-FFF2-40B4-BE49-F238E27FC236}">
                <a16:creationId xmlns:a16="http://schemas.microsoft.com/office/drawing/2014/main" id="{16D90687-1F5A-491B-AC0A-C18E305F468A}"/>
              </a:ext>
            </a:extLst>
          </p:cNvPr>
          <p:cNvPicPr>
            <a:picLocks noChangeAspect="1"/>
          </p:cNvPicPr>
          <p:nvPr/>
        </p:nvPicPr>
        <p:blipFill>
          <a:blip r:embed="rId6"/>
          <a:stretch>
            <a:fillRect/>
          </a:stretch>
        </p:blipFill>
        <p:spPr>
          <a:xfrm>
            <a:off x="5773621" y="3555403"/>
            <a:ext cx="216662" cy="188623"/>
          </a:xfrm>
          <a:prstGeom prst="rect">
            <a:avLst/>
          </a:prstGeom>
        </p:spPr>
      </p:pic>
      <p:pic>
        <p:nvPicPr>
          <p:cNvPr id="55" name="Picture 54">
            <a:extLst>
              <a:ext uri="{FF2B5EF4-FFF2-40B4-BE49-F238E27FC236}">
                <a16:creationId xmlns:a16="http://schemas.microsoft.com/office/drawing/2014/main" id="{571F9A14-1C3C-4CDA-8077-5D078F311AE4}"/>
              </a:ext>
            </a:extLst>
          </p:cNvPr>
          <p:cNvPicPr>
            <a:picLocks noChangeAspect="1"/>
          </p:cNvPicPr>
          <p:nvPr/>
        </p:nvPicPr>
        <p:blipFill>
          <a:blip r:embed="rId7"/>
          <a:stretch>
            <a:fillRect/>
          </a:stretch>
        </p:blipFill>
        <p:spPr>
          <a:xfrm>
            <a:off x="5771109" y="1894154"/>
            <a:ext cx="137083" cy="491758"/>
          </a:xfrm>
          <a:prstGeom prst="rect">
            <a:avLst/>
          </a:prstGeom>
        </p:spPr>
      </p:pic>
      <p:pic>
        <p:nvPicPr>
          <p:cNvPr id="57" name="Picture 56">
            <a:extLst>
              <a:ext uri="{FF2B5EF4-FFF2-40B4-BE49-F238E27FC236}">
                <a16:creationId xmlns:a16="http://schemas.microsoft.com/office/drawing/2014/main" id="{693D639B-BA04-4E0B-A956-ADB75AF75FBB}"/>
              </a:ext>
            </a:extLst>
          </p:cNvPr>
          <p:cNvPicPr>
            <a:picLocks noChangeAspect="1"/>
          </p:cNvPicPr>
          <p:nvPr/>
        </p:nvPicPr>
        <p:blipFill>
          <a:blip r:embed="rId8"/>
          <a:stretch>
            <a:fillRect/>
          </a:stretch>
        </p:blipFill>
        <p:spPr>
          <a:xfrm>
            <a:off x="7281826" y="3520304"/>
            <a:ext cx="293055" cy="258064"/>
          </a:xfrm>
          <a:prstGeom prst="rect">
            <a:avLst/>
          </a:prstGeom>
        </p:spPr>
      </p:pic>
      <p:pic>
        <p:nvPicPr>
          <p:cNvPr id="59" name="Picture 58">
            <a:extLst>
              <a:ext uri="{FF2B5EF4-FFF2-40B4-BE49-F238E27FC236}">
                <a16:creationId xmlns:a16="http://schemas.microsoft.com/office/drawing/2014/main" id="{E4683C1D-8943-4DD2-BF1D-6C6BBB6BCC60}"/>
              </a:ext>
            </a:extLst>
          </p:cNvPr>
          <p:cNvPicPr>
            <a:picLocks noChangeAspect="1"/>
          </p:cNvPicPr>
          <p:nvPr/>
        </p:nvPicPr>
        <p:blipFill>
          <a:blip r:embed="rId9"/>
          <a:stretch>
            <a:fillRect/>
          </a:stretch>
        </p:blipFill>
        <p:spPr>
          <a:xfrm>
            <a:off x="7325440" y="2787244"/>
            <a:ext cx="213675" cy="209605"/>
          </a:xfrm>
          <a:prstGeom prst="rect">
            <a:avLst/>
          </a:prstGeom>
        </p:spPr>
      </p:pic>
      <p:pic>
        <p:nvPicPr>
          <p:cNvPr id="61" name="Picture 60">
            <a:extLst>
              <a:ext uri="{FF2B5EF4-FFF2-40B4-BE49-F238E27FC236}">
                <a16:creationId xmlns:a16="http://schemas.microsoft.com/office/drawing/2014/main" id="{BB361C69-17B2-407C-AB4A-B0351AB7DEDD}"/>
              </a:ext>
            </a:extLst>
          </p:cNvPr>
          <p:cNvPicPr>
            <a:picLocks noChangeAspect="1"/>
          </p:cNvPicPr>
          <p:nvPr/>
        </p:nvPicPr>
        <p:blipFill>
          <a:blip r:embed="rId10"/>
          <a:stretch>
            <a:fillRect/>
          </a:stretch>
        </p:blipFill>
        <p:spPr>
          <a:xfrm>
            <a:off x="7264828" y="2222089"/>
            <a:ext cx="300624" cy="163823"/>
          </a:xfrm>
          <a:prstGeom prst="rect">
            <a:avLst/>
          </a:prstGeom>
        </p:spPr>
      </p:pic>
      <p:pic>
        <p:nvPicPr>
          <p:cNvPr id="63" name="Picture 62">
            <a:extLst>
              <a:ext uri="{FF2B5EF4-FFF2-40B4-BE49-F238E27FC236}">
                <a16:creationId xmlns:a16="http://schemas.microsoft.com/office/drawing/2014/main" id="{7A4FBAEF-13E8-4F07-AAAC-B9660CDABFEB}"/>
              </a:ext>
            </a:extLst>
          </p:cNvPr>
          <p:cNvPicPr>
            <a:picLocks noChangeAspect="1"/>
          </p:cNvPicPr>
          <p:nvPr/>
        </p:nvPicPr>
        <p:blipFill>
          <a:blip r:embed="rId11"/>
          <a:stretch>
            <a:fillRect/>
          </a:stretch>
        </p:blipFill>
        <p:spPr>
          <a:xfrm>
            <a:off x="9418887" y="3583798"/>
            <a:ext cx="266723" cy="217189"/>
          </a:xfrm>
          <a:prstGeom prst="rect">
            <a:avLst/>
          </a:prstGeom>
        </p:spPr>
      </p:pic>
      <p:pic>
        <p:nvPicPr>
          <p:cNvPr id="15361" name="Picture 15360">
            <a:extLst>
              <a:ext uri="{FF2B5EF4-FFF2-40B4-BE49-F238E27FC236}">
                <a16:creationId xmlns:a16="http://schemas.microsoft.com/office/drawing/2014/main" id="{A9DCAB02-1121-4F1C-9F32-785C74B52D7C}"/>
              </a:ext>
            </a:extLst>
          </p:cNvPr>
          <p:cNvPicPr>
            <a:picLocks noChangeAspect="1"/>
          </p:cNvPicPr>
          <p:nvPr/>
        </p:nvPicPr>
        <p:blipFill>
          <a:blip r:embed="rId12"/>
          <a:stretch>
            <a:fillRect/>
          </a:stretch>
        </p:blipFill>
        <p:spPr>
          <a:xfrm>
            <a:off x="9451565" y="2870607"/>
            <a:ext cx="259866" cy="229129"/>
          </a:xfrm>
          <a:prstGeom prst="rect">
            <a:avLst/>
          </a:prstGeom>
        </p:spPr>
      </p:pic>
      <p:pic>
        <p:nvPicPr>
          <p:cNvPr id="15364" name="Picture 15363">
            <a:extLst>
              <a:ext uri="{FF2B5EF4-FFF2-40B4-BE49-F238E27FC236}">
                <a16:creationId xmlns:a16="http://schemas.microsoft.com/office/drawing/2014/main" id="{3BB5E93F-9FDB-48EE-BD3F-B16BF2DDC2BA}"/>
              </a:ext>
            </a:extLst>
          </p:cNvPr>
          <p:cNvPicPr>
            <a:picLocks noChangeAspect="1"/>
          </p:cNvPicPr>
          <p:nvPr/>
        </p:nvPicPr>
        <p:blipFill>
          <a:blip r:embed="rId13"/>
          <a:stretch>
            <a:fillRect/>
          </a:stretch>
        </p:blipFill>
        <p:spPr>
          <a:xfrm>
            <a:off x="9465998" y="2070973"/>
            <a:ext cx="191439" cy="280481"/>
          </a:xfrm>
          <a:prstGeom prst="rect">
            <a:avLst/>
          </a:prstGeom>
        </p:spPr>
      </p:pic>
      <p:sp>
        <p:nvSpPr>
          <p:cNvPr id="71" name="Rectangle: Rounded Corners 70">
            <a:extLst>
              <a:ext uri="{FF2B5EF4-FFF2-40B4-BE49-F238E27FC236}">
                <a16:creationId xmlns:a16="http://schemas.microsoft.com/office/drawing/2014/main" id="{1D63C4FB-E438-45CD-8881-8B6703F0A121}"/>
              </a:ext>
            </a:extLst>
          </p:cNvPr>
          <p:cNvSpPr/>
          <p:nvPr/>
        </p:nvSpPr>
        <p:spPr>
          <a:xfrm>
            <a:off x="2390532" y="1771190"/>
            <a:ext cx="822712" cy="144150"/>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700" b="1" dirty="0">
                <a:latin typeface="+mj-lt"/>
              </a:rPr>
              <a:t>Crysis centre</a:t>
            </a:r>
            <a:endParaRPr lang="en-GB" sz="700" b="1" dirty="0">
              <a:latin typeface="+mj-lt"/>
            </a:endParaRPr>
          </a:p>
        </p:txBody>
      </p:sp>
      <p:sp>
        <p:nvSpPr>
          <p:cNvPr id="72" name="Rectangle: Rounded Corners 71">
            <a:extLst>
              <a:ext uri="{FF2B5EF4-FFF2-40B4-BE49-F238E27FC236}">
                <a16:creationId xmlns:a16="http://schemas.microsoft.com/office/drawing/2014/main" id="{87C689F9-CB7C-4D74-A45F-D93B20B2773F}"/>
              </a:ext>
            </a:extLst>
          </p:cNvPr>
          <p:cNvSpPr/>
          <p:nvPr/>
        </p:nvSpPr>
        <p:spPr>
          <a:xfrm>
            <a:off x="8026259" y="1743127"/>
            <a:ext cx="867785" cy="144150"/>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700" b="1" dirty="0">
                <a:latin typeface="+mj-lt"/>
              </a:rPr>
              <a:t>Outside centre</a:t>
            </a:r>
            <a:endParaRPr lang="en-GB" sz="700" b="1" dirty="0">
              <a:latin typeface="+mj-lt"/>
            </a:endParaRPr>
          </a:p>
        </p:txBody>
      </p:sp>
      <p:sp>
        <p:nvSpPr>
          <p:cNvPr id="73" name="Arrow: Up-Down 72">
            <a:extLst>
              <a:ext uri="{FF2B5EF4-FFF2-40B4-BE49-F238E27FC236}">
                <a16:creationId xmlns:a16="http://schemas.microsoft.com/office/drawing/2014/main" id="{D38F8803-3078-4371-B41E-E609BD403B68}"/>
              </a:ext>
            </a:extLst>
          </p:cNvPr>
          <p:cNvSpPr/>
          <p:nvPr/>
        </p:nvSpPr>
        <p:spPr>
          <a:xfrm rot="18896270">
            <a:off x="5860869" y="3194204"/>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22228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F2D27B-874F-43D7-B954-91682BC078D7}"/>
              </a:ext>
            </a:extLst>
          </p:cNvPr>
          <p:cNvSpPr>
            <a:spLocks noGrp="1"/>
          </p:cNvSpPr>
          <p:nvPr>
            <p:ph type="sldNum" sz="quarter" idx="12"/>
          </p:nvPr>
        </p:nvSpPr>
        <p:spPr/>
        <p:txBody>
          <a:bodyPr/>
          <a:lstStyle/>
          <a:p>
            <a:fld id="{757C06DB-65DA-4188-B231-CDD664637423}" type="slidenum">
              <a:rPr lang="en-GB" smtClean="0">
                <a:latin typeface="+mj-lt"/>
              </a:rPr>
              <a:pPr/>
              <a:t>18</a:t>
            </a:fld>
            <a:endParaRPr lang="en-GB" dirty="0">
              <a:latin typeface="+mj-lt"/>
            </a:endParaRPr>
          </a:p>
        </p:txBody>
      </p:sp>
      <p:cxnSp>
        <p:nvCxnSpPr>
          <p:cNvPr id="23" name="Straight Connector 22">
            <a:extLst>
              <a:ext uri="{FF2B5EF4-FFF2-40B4-BE49-F238E27FC236}">
                <a16:creationId xmlns:a16="http://schemas.microsoft.com/office/drawing/2014/main" id="{E45D01D6-35E5-4BB3-8C2B-D197786267F6}"/>
              </a:ext>
            </a:extLst>
          </p:cNvPr>
          <p:cNvCxnSpPr>
            <a:cxnSpLocks/>
          </p:cNvCxnSpPr>
          <p:nvPr/>
        </p:nvCxnSpPr>
        <p:spPr>
          <a:xfrm>
            <a:off x="424291" y="1500208"/>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F3D06384-D30B-454C-BAAD-E6062D0D32C8}"/>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a:t>
            </a:r>
          </a:p>
        </p:txBody>
      </p:sp>
      <p:sp>
        <p:nvSpPr>
          <p:cNvPr id="26" name="TextBox 25">
            <a:extLst>
              <a:ext uri="{FF2B5EF4-FFF2-40B4-BE49-F238E27FC236}">
                <a16:creationId xmlns:a16="http://schemas.microsoft.com/office/drawing/2014/main" id="{4E34E23F-A7FD-4038-BEE8-A77682492C8B}"/>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PROPRIETARY SOFTWARE LICENCES </a:t>
            </a:r>
            <a:r>
              <a:rPr lang="pl-PL" sz="1400" b="1" baseline="0" dirty="0"/>
              <a:t>(EMS ONLY) </a:t>
            </a:r>
            <a:r>
              <a:rPr lang="pl-PL" sz="1400" b="1" dirty="0">
                <a:solidFill>
                  <a:srgbClr val="0C0F2E"/>
                </a:solidFill>
              </a:rPr>
              <a:t>- ELECTRONIC MONITORING SYSTEM</a:t>
            </a:r>
          </a:p>
        </p:txBody>
      </p:sp>
      <p:sp>
        <p:nvSpPr>
          <p:cNvPr id="32" name="Rectangle 31">
            <a:extLst>
              <a:ext uri="{FF2B5EF4-FFF2-40B4-BE49-F238E27FC236}">
                <a16:creationId xmlns:a16="http://schemas.microsoft.com/office/drawing/2014/main" id="{5E6C9CFF-F634-4370-BF62-17FE4B8326F6}"/>
              </a:ext>
            </a:extLst>
          </p:cNvPr>
          <p:cNvSpPr/>
          <p:nvPr/>
        </p:nvSpPr>
        <p:spPr>
          <a:xfrm>
            <a:off x="1927459" y="1857337"/>
            <a:ext cx="7574609" cy="4602508"/>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5" name="AutoShape 4">
            <a:extLst>
              <a:ext uri="{FF2B5EF4-FFF2-40B4-BE49-F238E27FC236}">
                <a16:creationId xmlns:a16="http://schemas.microsoft.com/office/drawing/2014/main" id="{BC37A388-17D7-4C0E-93E4-91D1CB612FEB}"/>
              </a:ext>
            </a:extLst>
          </p:cNvPr>
          <p:cNvSpPr>
            <a:spLocks noChangeAspect="1" noChangeArrowheads="1"/>
          </p:cNvSpPr>
          <p:nvPr/>
        </p:nvSpPr>
        <p:spPr bwMode="auto">
          <a:xfrm>
            <a:off x="7419641" y="348365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Rectangle 35">
            <a:extLst>
              <a:ext uri="{FF2B5EF4-FFF2-40B4-BE49-F238E27FC236}">
                <a16:creationId xmlns:a16="http://schemas.microsoft.com/office/drawing/2014/main" id="{8ADA8D4F-F792-48CB-93AC-CC4DBBC45349}"/>
              </a:ext>
            </a:extLst>
          </p:cNvPr>
          <p:cNvSpPr/>
          <p:nvPr/>
        </p:nvSpPr>
        <p:spPr>
          <a:xfrm>
            <a:off x="3883882" y="1713131"/>
            <a:ext cx="3535759" cy="217673"/>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latin typeface="+mj-lt"/>
              </a:rPr>
              <a:t>ELECTRONIC MONITORING SYSTEM</a:t>
            </a:r>
          </a:p>
        </p:txBody>
      </p:sp>
      <p:sp>
        <p:nvSpPr>
          <p:cNvPr id="3" name="AutoShape 2">
            <a:extLst>
              <a:ext uri="{FF2B5EF4-FFF2-40B4-BE49-F238E27FC236}">
                <a16:creationId xmlns:a16="http://schemas.microsoft.com/office/drawing/2014/main" id="{0866D56B-7DD9-44FB-9D40-7A462590DE73}"/>
              </a:ext>
            </a:extLst>
          </p:cNvPr>
          <p:cNvSpPr>
            <a:spLocks noChangeAspect="1" noChangeArrowheads="1"/>
          </p:cNvSpPr>
          <p:nvPr/>
        </p:nvSpPr>
        <p:spPr bwMode="auto">
          <a:xfrm>
            <a:off x="7267241" y="333125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pole tekstowe 8">
            <a:extLst>
              <a:ext uri="{FF2B5EF4-FFF2-40B4-BE49-F238E27FC236}">
                <a16:creationId xmlns:a16="http://schemas.microsoft.com/office/drawing/2014/main" id="{0AEFE64D-0C2D-4F11-9C50-A386B85B7889}"/>
              </a:ext>
            </a:extLst>
          </p:cNvPr>
          <p:cNvSpPr txBox="1"/>
          <p:nvPr/>
        </p:nvSpPr>
        <p:spPr>
          <a:xfrm>
            <a:off x="2007539" y="5323324"/>
            <a:ext cx="7391034" cy="1169551"/>
          </a:xfrm>
          <a:prstGeom prst="rect">
            <a:avLst/>
          </a:prstGeom>
          <a:noFill/>
        </p:spPr>
        <p:txBody>
          <a:bodyPr wrap="square" rtlCol="0">
            <a:spAutoFit/>
          </a:bodyPr>
          <a:lstStyle/>
          <a:p>
            <a:pPr algn="just" defTabSz="1199144" fontAlgn="base">
              <a:buClr>
                <a:srgbClr val="00589B"/>
              </a:buClr>
            </a:pPr>
            <a:endParaRPr lang="pl-PL" sz="1000" dirty="0">
              <a:latin typeface="+mj-lt"/>
            </a:endParaRPr>
          </a:p>
          <a:p>
            <a:pPr algn="just" defTabSz="1199144" fontAlgn="base">
              <a:buClr>
                <a:srgbClr val="00589B"/>
              </a:buClr>
            </a:pPr>
            <a:r>
              <a:rPr lang="en-GB" sz="1000" dirty="0">
                <a:latin typeface="+mj-lt"/>
              </a:rPr>
              <a:t>Each person serving a sentence under the electronic monitoring system is fitted with a transmitting/receiving device, a so-called electronic ring. A monitoring device is installed at the prisoner's place of permanent residence, which enables constant control of compliance with the daily schedule established by the court. Any deviation from the specified schedule is automatically reported to the Monitoring Centre, from where the relevant justice authorities are notified of the offence. Additionally, the device offers the possibility of two-way communication: Monitoring Centre - convict.</a:t>
            </a:r>
            <a:endParaRPr lang="pl-PL" sz="1000" dirty="0">
              <a:latin typeface="+mj-lt"/>
            </a:endParaRPr>
          </a:p>
          <a:p>
            <a:pPr algn="just" defTabSz="1199144" fontAlgn="base">
              <a:buClr>
                <a:srgbClr val="00589B"/>
              </a:buClr>
            </a:pPr>
            <a:endParaRPr lang="pl-PL" sz="1000" dirty="0">
              <a:latin typeface="+mj-lt"/>
            </a:endParaRPr>
          </a:p>
        </p:txBody>
      </p:sp>
      <p:graphicFrame>
        <p:nvGraphicFramePr>
          <p:cNvPr id="19" name="Obiekt 9">
            <a:extLst>
              <a:ext uri="{FF2B5EF4-FFF2-40B4-BE49-F238E27FC236}">
                <a16:creationId xmlns:a16="http://schemas.microsoft.com/office/drawing/2014/main" id="{171673C5-CAE2-4F4E-87D5-CFB28078CC1E}"/>
              </a:ext>
            </a:extLst>
          </p:cNvPr>
          <p:cNvGraphicFramePr>
            <a:graphicFrameLocks noChangeAspect="1"/>
          </p:cNvGraphicFramePr>
          <p:nvPr>
            <p:extLst/>
          </p:nvPr>
        </p:nvGraphicFramePr>
        <p:xfrm>
          <a:off x="3851794" y="3050393"/>
          <a:ext cx="870709" cy="668208"/>
        </p:xfrm>
        <a:graphic>
          <a:graphicData uri="http://schemas.openxmlformats.org/presentationml/2006/ole">
            <mc:AlternateContent xmlns:mc="http://schemas.openxmlformats.org/markup-compatibility/2006">
              <mc:Choice xmlns:v="urn:schemas-microsoft-com:vml" Requires="v">
                <p:oleObj spid="_x0000_s1071" name="CorelDRAW" r:id="rId3" imgW="3187698" imgH="2446994" progId="CorelDraw.Graphic.21">
                  <p:embed/>
                </p:oleObj>
              </mc:Choice>
              <mc:Fallback>
                <p:oleObj name="CorelDRAW" r:id="rId3" imgW="3187698" imgH="2446994" progId="CorelDraw.Graphic.21">
                  <p:embed/>
                  <p:pic>
                    <p:nvPicPr>
                      <p:cNvPr id="19" name="Obiekt 9">
                        <a:extLst>
                          <a:ext uri="{FF2B5EF4-FFF2-40B4-BE49-F238E27FC236}">
                            <a16:creationId xmlns:a16="http://schemas.microsoft.com/office/drawing/2014/main" id="{171673C5-CAE2-4F4E-87D5-CFB28078CC1E}"/>
                          </a:ext>
                        </a:extLst>
                      </p:cNvPr>
                      <p:cNvPicPr/>
                      <p:nvPr/>
                    </p:nvPicPr>
                    <p:blipFill>
                      <a:blip r:embed="rId4"/>
                      <a:stretch>
                        <a:fillRect/>
                      </a:stretch>
                    </p:blipFill>
                    <p:spPr>
                      <a:xfrm>
                        <a:off x="3851794" y="3050393"/>
                        <a:ext cx="870709" cy="668208"/>
                      </a:xfrm>
                      <a:prstGeom prst="rect">
                        <a:avLst/>
                      </a:prstGeom>
                    </p:spPr>
                  </p:pic>
                </p:oleObj>
              </mc:Fallback>
            </mc:AlternateContent>
          </a:graphicData>
        </a:graphic>
      </p:graphicFrame>
      <p:graphicFrame>
        <p:nvGraphicFramePr>
          <p:cNvPr id="20" name="Obiekt 10">
            <a:extLst>
              <a:ext uri="{FF2B5EF4-FFF2-40B4-BE49-F238E27FC236}">
                <a16:creationId xmlns:a16="http://schemas.microsoft.com/office/drawing/2014/main" id="{D6EBBAD4-A406-4D7F-9434-3CA9E9075507}"/>
              </a:ext>
            </a:extLst>
          </p:cNvPr>
          <p:cNvGraphicFramePr>
            <a:graphicFrameLocks noChangeAspect="1"/>
          </p:cNvGraphicFramePr>
          <p:nvPr>
            <p:extLst/>
          </p:nvPr>
        </p:nvGraphicFramePr>
        <p:xfrm>
          <a:off x="2422260" y="2213975"/>
          <a:ext cx="868363" cy="695325"/>
        </p:xfrm>
        <a:graphic>
          <a:graphicData uri="http://schemas.openxmlformats.org/presentationml/2006/ole">
            <mc:AlternateContent xmlns:mc="http://schemas.openxmlformats.org/markup-compatibility/2006">
              <mc:Choice xmlns:v="urn:schemas-microsoft-com:vml" Requires="v">
                <p:oleObj spid="_x0000_s1072" name="CorelDRAW" r:id="rId5" imgW="3349896" imgH="2677243" progId="CorelDraw.Graphic.21">
                  <p:embed/>
                </p:oleObj>
              </mc:Choice>
              <mc:Fallback>
                <p:oleObj name="CorelDRAW" r:id="rId5" imgW="3349896" imgH="2677243" progId="CorelDraw.Graphic.21">
                  <p:embed/>
                  <p:pic>
                    <p:nvPicPr>
                      <p:cNvPr id="20" name="Obiekt 10">
                        <a:extLst>
                          <a:ext uri="{FF2B5EF4-FFF2-40B4-BE49-F238E27FC236}">
                            <a16:creationId xmlns:a16="http://schemas.microsoft.com/office/drawing/2014/main" id="{D6EBBAD4-A406-4D7F-9434-3CA9E9075507}"/>
                          </a:ext>
                        </a:extLst>
                      </p:cNvPr>
                      <p:cNvPicPr/>
                      <p:nvPr/>
                    </p:nvPicPr>
                    <p:blipFill>
                      <a:blip r:embed="rId6"/>
                      <a:stretch>
                        <a:fillRect/>
                      </a:stretch>
                    </p:blipFill>
                    <p:spPr>
                      <a:xfrm>
                        <a:off x="2422260" y="2213975"/>
                        <a:ext cx="868363" cy="695325"/>
                      </a:xfrm>
                      <a:prstGeom prst="rect">
                        <a:avLst/>
                      </a:prstGeom>
                    </p:spPr>
                  </p:pic>
                </p:oleObj>
              </mc:Fallback>
            </mc:AlternateContent>
          </a:graphicData>
        </a:graphic>
      </p:graphicFrame>
      <p:graphicFrame>
        <p:nvGraphicFramePr>
          <p:cNvPr id="21" name="Obiekt 11">
            <a:extLst>
              <a:ext uri="{FF2B5EF4-FFF2-40B4-BE49-F238E27FC236}">
                <a16:creationId xmlns:a16="http://schemas.microsoft.com/office/drawing/2014/main" id="{1AA3ADA3-77D0-47D8-B463-41F7ED9573EE}"/>
              </a:ext>
            </a:extLst>
          </p:cNvPr>
          <p:cNvGraphicFramePr>
            <a:graphicFrameLocks noChangeAspect="1"/>
          </p:cNvGraphicFramePr>
          <p:nvPr>
            <p:extLst/>
          </p:nvPr>
        </p:nvGraphicFramePr>
        <p:xfrm>
          <a:off x="3400327" y="2218080"/>
          <a:ext cx="939109" cy="701729"/>
        </p:xfrm>
        <a:graphic>
          <a:graphicData uri="http://schemas.openxmlformats.org/presentationml/2006/ole">
            <mc:AlternateContent xmlns:mc="http://schemas.openxmlformats.org/markup-compatibility/2006">
              <mc:Choice xmlns:v="urn:schemas-microsoft-com:vml" Requires="v">
                <p:oleObj spid="_x0000_s1073" name="CorelDRAW" r:id="rId7" imgW="3579128" imgH="2675444" progId="CorelDraw.Graphic.21">
                  <p:embed/>
                </p:oleObj>
              </mc:Choice>
              <mc:Fallback>
                <p:oleObj name="CorelDRAW" r:id="rId7" imgW="3579128" imgH="2675444" progId="CorelDraw.Graphic.21">
                  <p:embed/>
                  <p:pic>
                    <p:nvPicPr>
                      <p:cNvPr id="21" name="Obiekt 11">
                        <a:extLst>
                          <a:ext uri="{FF2B5EF4-FFF2-40B4-BE49-F238E27FC236}">
                            <a16:creationId xmlns:a16="http://schemas.microsoft.com/office/drawing/2014/main" id="{1AA3ADA3-77D0-47D8-B463-41F7ED9573EE}"/>
                          </a:ext>
                        </a:extLst>
                      </p:cNvPr>
                      <p:cNvPicPr/>
                      <p:nvPr/>
                    </p:nvPicPr>
                    <p:blipFill>
                      <a:blip r:embed="rId8"/>
                      <a:stretch>
                        <a:fillRect/>
                      </a:stretch>
                    </p:blipFill>
                    <p:spPr>
                      <a:xfrm>
                        <a:off x="3400327" y="2218080"/>
                        <a:ext cx="939109" cy="701729"/>
                      </a:xfrm>
                      <a:prstGeom prst="rect">
                        <a:avLst/>
                      </a:prstGeom>
                    </p:spPr>
                  </p:pic>
                </p:oleObj>
              </mc:Fallback>
            </mc:AlternateContent>
          </a:graphicData>
        </a:graphic>
      </p:graphicFrame>
      <p:graphicFrame>
        <p:nvGraphicFramePr>
          <p:cNvPr id="22" name="Obiekt 12">
            <a:extLst>
              <a:ext uri="{FF2B5EF4-FFF2-40B4-BE49-F238E27FC236}">
                <a16:creationId xmlns:a16="http://schemas.microsoft.com/office/drawing/2014/main" id="{C1991C45-020B-405D-BE32-355A8CA5BD98}"/>
              </a:ext>
            </a:extLst>
          </p:cNvPr>
          <p:cNvGraphicFramePr>
            <a:graphicFrameLocks noChangeAspect="1"/>
          </p:cNvGraphicFramePr>
          <p:nvPr>
            <p:extLst/>
          </p:nvPr>
        </p:nvGraphicFramePr>
        <p:xfrm>
          <a:off x="2927044" y="3050392"/>
          <a:ext cx="906473" cy="730551"/>
        </p:xfrm>
        <a:graphic>
          <a:graphicData uri="http://schemas.openxmlformats.org/presentationml/2006/ole">
            <mc:AlternateContent xmlns:mc="http://schemas.openxmlformats.org/markup-compatibility/2006">
              <mc:Choice xmlns:v="urn:schemas-microsoft-com:vml" Requires="v">
                <p:oleObj spid="_x0000_s1074" name="CorelDRAW" r:id="rId9" imgW="3321766" imgH="2677243" progId="CorelDraw.Graphic.21">
                  <p:embed/>
                </p:oleObj>
              </mc:Choice>
              <mc:Fallback>
                <p:oleObj name="CorelDRAW" r:id="rId9" imgW="3321766" imgH="2677243" progId="CorelDraw.Graphic.21">
                  <p:embed/>
                  <p:pic>
                    <p:nvPicPr>
                      <p:cNvPr id="22" name="Obiekt 12">
                        <a:extLst>
                          <a:ext uri="{FF2B5EF4-FFF2-40B4-BE49-F238E27FC236}">
                            <a16:creationId xmlns:a16="http://schemas.microsoft.com/office/drawing/2014/main" id="{C1991C45-020B-405D-BE32-355A8CA5BD98}"/>
                          </a:ext>
                        </a:extLst>
                      </p:cNvPr>
                      <p:cNvPicPr/>
                      <p:nvPr/>
                    </p:nvPicPr>
                    <p:blipFill>
                      <a:blip r:embed="rId10"/>
                      <a:stretch>
                        <a:fillRect/>
                      </a:stretch>
                    </p:blipFill>
                    <p:spPr>
                      <a:xfrm>
                        <a:off x="2927044" y="3050392"/>
                        <a:ext cx="906473" cy="730551"/>
                      </a:xfrm>
                      <a:prstGeom prst="rect">
                        <a:avLst/>
                      </a:prstGeom>
                    </p:spPr>
                  </p:pic>
                </p:oleObj>
              </mc:Fallback>
            </mc:AlternateContent>
          </a:graphicData>
        </a:graphic>
      </p:graphicFrame>
      <p:graphicFrame>
        <p:nvGraphicFramePr>
          <p:cNvPr id="24" name="Obiekt 13">
            <a:extLst>
              <a:ext uri="{FF2B5EF4-FFF2-40B4-BE49-F238E27FC236}">
                <a16:creationId xmlns:a16="http://schemas.microsoft.com/office/drawing/2014/main" id="{DD89DD77-EA45-4788-99A5-B81814E0911D}"/>
              </a:ext>
            </a:extLst>
          </p:cNvPr>
          <p:cNvGraphicFramePr>
            <a:graphicFrameLocks noChangeAspect="1"/>
          </p:cNvGraphicFramePr>
          <p:nvPr>
            <p:extLst/>
          </p:nvPr>
        </p:nvGraphicFramePr>
        <p:xfrm>
          <a:off x="4373268" y="2216659"/>
          <a:ext cx="1098550" cy="712788"/>
        </p:xfrm>
        <a:graphic>
          <a:graphicData uri="http://schemas.openxmlformats.org/presentationml/2006/ole">
            <mc:AlternateContent xmlns:mc="http://schemas.openxmlformats.org/markup-compatibility/2006">
              <mc:Choice xmlns:v="urn:schemas-microsoft-com:vml" Requires="v">
                <p:oleObj spid="_x0000_s1075" name="CorelDRAW" r:id="rId11" imgW="4130960" imgH="2677243" progId="CorelDraw.Graphic.21">
                  <p:embed/>
                </p:oleObj>
              </mc:Choice>
              <mc:Fallback>
                <p:oleObj name="CorelDRAW" r:id="rId11" imgW="4130960" imgH="2677243" progId="CorelDraw.Graphic.21">
                  <p:embed/>
                  <p:pic>
                    <p:nvPicPr>
                      <p:cNvPr id="24" name="Obiekt 13">
                        <a:extLst>
                          <a:ext uri="{FF2B5EF4-FFF2-40B4-BE49-F238E27FC236}">
                            <a16:creationId xmlns:a16="http://schemas.microsoft.com/office/drawing/2014/main" id="{DD89DD77-EA45-4788-99A5-B81814E0911D}"/>
                          </a:ext>
                        </a:extLst>
                      </p:cNvPr>
                      <p:cNvPicPr/>
                      <p:nvPr/>
                    </p:nvPicPr>
                    <p:blipFill>
                      <a:blip r:embed="rId12"/>
                      <a:stretch>
                        <a:fillRect/>
                      </a:stretch>
                    </p:blipFill>
                    <p:spPr>
                      <a:xfrm>
                        <a:off x="4373268" y="2216659"/>
                        <a:ext cx="1098550" cy="712788"/>
                      </a:xfrm>
                      <a:prstGeom prst="rect">
                        <a:avLst/>
                      </a:prstGeom>
                    </p:spPr>
                  </p:pic>
                </p:oleObj>
              </mc:Fallback>
            </mc:AlternateContent>
          </a:graphicData>
        </a:graphic>
      </p:graphicFrame>
      <p:grpSp>
        <p:nvGrpSpPr>
          <p:cNvPr id="27" name="Grupa 15">
            <a:extLst>
              <a:ext uri="{FF2B5EF4-FFF2-40B4-BE49-F238E27FC236}">
                <a16:creationId xmlns:a16="http://schemas.microsoft.com/office/drawing/2014/main" id="{E484E145-E9BF-406A-855D-2C4348B1D42A}"/>
              </a:ext>
            </a:extLst>
          </p:cNvPr>
          <p:cNvGrpSpPr/>
          <p:nvPr/>
        </p:nvGrpSpPr>
        <p:grpSpPr>
          <a:xfrm>
            <a:off x="4709028" y="3013688"/>
            <a:ext cx="1320397" cy="837000"/>
            <a:chOff x="7403059" y="3187382"/>
            <a:chExt cx="3262551" cy="2094315"/>
          </a:xfrm>
        </p:grpSpPr>
        <p:pic>
          <p:nvPicPr>
            <p:cNvPr id="28" name="Obraz 16">
              <a:extLst>
                <a:ext uri="{FF2B5EF4-FFF2-40B4-BE49-F238E27FC236}">
                  <a16:creationId xmlns:a16="http://schemas.microsoft.com/office/drawing/2014/main" id="{276CE777-CA26-451F-BDFA-A18C37196B6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03059" y="3187382"/>
              <a:ext cx="1959985" cy="1827964"/>
            </a:xfrm>
            <a:prstGeom prst="rect">
              <a:avLst/>
            </a:prstGeom>
          </p:spPr>
        </p:pic>
        <p:sp>
          <p:nvSpPr>
            <p:cNvPr id="30" name="pole tekstowe 17">
              <a:extLst>
                <a:ext uri="{FF2B5EF4-FFF2-40B4-BE49-F238E27FC236}">
                  <a16:creationId xmlns:a16="http://schemas.microsoft.com/office/drawing/2014/main" id="{0057C8B9-EFEE-4772-88E6-8D18E36E659A}"/>
                </a:ext>
              </a:extLst>
            </p:cNvPr>
            <p:cNvSpPr txBox="1"/>
            <p:nvPr/>
          </p:nvSpPr>
          <p:spPr>
            <a:xfrm>
              <a:off x="9051636" y="4544292"/>
              <a:ext cx="1613974" cy="737405"/>
            </a:xfrm>
            <a:prstGeom prst="rect">
              <a:avLst/>
            </a:prstGeom>
            <a:noFill/>
          </p:spPr>
          <p:txBody>
            <a:bodyPr wrap="square" rtlCol="0">
              <a:spAutoFit/>
            </a:bodyPr>
            <a:lstStyle/>
            <a:p>
              <a:r>
                <a:rPr lang="pl-PL" sz="800" dirty="0">
                  <a:solidFill>
                    <a:srgbClr val="EDEDED">
                      <a:lumMod val="50000"/>
                    </a:srgbClr>
                  </a:solidFill>
                  <a:latin typeface="+mj-lt"/>
                </a:rPr>
                <a:t>Aplikacja TMB</a:t>
              </a:r>
            </a:p>
          </p:txBody>
        </p:sp>
      </p:grpSp>
      <p:sp>
        <p:nvSpPr>
          <p:cNvPr id="29" name="TextBox 28">
            <a:extLst>
              <a:ext uri="{FF2B5EF4-FFF2-40B4-BE49-F238E27FC236}">
                <a16:creationId xmlns:a16="http://schemas.microsoft.com/office/drawing/2014/main" id="{A1E99CA9-2E20-445A-9737-1E559768DA8B}"/>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sp>
        <p:nvSpPr>
          <p:cNvPr id="7" name="Rectangle 6">
            <a:extLst>
              <a:ext uri="{FF2B5EF4-FFF2-40B4-BE49-F238E27FC236}">
                <a16:creationId xmlns:a16="http://schemas.microsoft.com/office/drawing/2014/main" id="{27513F7D-0D42-44C0-8D15-AF621EC21A16}"/>
              </a:ext>
            </a:extLst>
          </p:cNvPr>
          <p:cNvSpPr/>
          <p:nvPr/>
        </p:nvSpPr>
        <p:spPr>
          <a:xfrm>
            <a:off x="2937386" y="2795038"/>
            <a:ext cx="447280" cy="107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E2CDE6F-8A2A-47C8-90B8-0A4530DE1779}"/>
              </a:ext>
            </a:extLst>
          </p:cNvPr>
          <p:cNvSpPr/>
          <p:nvPr/>
        </p:nvSpPr>
        <p:spPr>
          <a:xfrm>
            <a:off x="3925988" y="2788259"/>
            <a:ext cx="447280" cy="156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091F2496-2903-4303-855A-4A9CC8139870}"/>
              </a:ext>
            </a:extLst>
          </p:cNvPr>
          <p:cNvSpPr/>
          <p:nvPr/>
        </p:nvSpPr>
        <p:spPr>
          <a:xfrm>
            <a:off x="4908746" y="2811646"/>
            <a:ext cx="684470" cy="107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828F097D-F41D-47CF-82DB-E5483F3AA6E5}"/>
              </a:ext>
            </a:extLst>
          </p:cNvPr>
          <p:cNvSpPr/>
          <p:nvPr/>
        </p:nvSpPr>
        <p:spPr>
          <a:xfrm>
            <a:off x="5329380" y="3627760"/>
            <a:ext cx="810121" cy="201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316B0664-90F2-41B9-A71E-30F16054DCA0}"/>
              </a:ext>
            </a:extLst>
          </p:cNvPr>
          <p:cNvSpPr/>
          <p:nvPr/>
        </p:nvSpPr>
        <p:spPr>
          <a:xfrm>
            <a:off x="4410812" y="3636894"/>
            <a:ext cx="399992" cy="102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5A91ABCB-B9FA-4967-8EAB-157104B19114}"/>
              </a:ext>
            </a:extLst>
          </p:cNvPr>
          <p:cNvSpPr/>
          <p:nvPr/>
        </p:nvSpPr>
        <p:spPr>
          <a:xfrm>
            <a:off x="3471277" y="3657240"/>
            <a:ext cx="493775" cy="144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644" name="Picture 212">
            <a:extLst>
              <a:ext uri="{FF2B5EF4-FFF2-40B4-BE49-F238E27FC236}">
                <a16:creationId xmlns:a16="http://schemas.microsoft.com/office/drawing/2014/main" id="{88414A4B-F497-4AFB-9985-0A35ED60A297}"/>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4640"/>
          <a:stretch/>
        </p:blipFill>
        <p:spPr bwMode="auto">
          <a:xfrm>
            <a:off x="6047406" y="2056867"/>
            <a:ext cx="3378187" cy="336069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E8E982C-E19A-4045-98DA-BDC4F927C8C6}"/>
              </a:ext>
            </a:extLst>
          </p:cNvPr>
          <p:cNvSpPr txBox="1"/>
          <p:nvPr/>
        </p:nvSpPr>
        <p:spPr>
          <a:xfrm>
            <a:off x="2007221" y="3929603"/>
            <a:ext cx="4090987" cy="1631216"/>
          </a:xfrm>
          <a:prstGeom prst="rect">
            <a:avLst/>
          </a:prstGeom>
          <a:noFill/>
        </p:spPr>
        <p:txBody>
          <a:bodyPr wrap="square" rtlCol="0">
            <a:spAutoFit/>
          </a:bodyPr>
          <a:lstStyle>
            <a:defPPr>
              <a:defRPr lang="en-US"/>
            </a:defPPr>
            <a:lvl1pPr algn="just" defTabSz="1199144" fontAlgn="base">
              <a:buClr>
                <a:srgbClr val="00589B"/>
              </a:buClr>
              <a:defRPr sz="1000">
                <a:latin typeface="+mj-lt"/>
              </a:defRPr>
            </a:lvl1pPr>
          </a:lstStyle>
          <a:p>
            <a:r>
              <a:rPr lang="en-GB" dirty="0"/>
              <a:t>The electronic monitoring system is a legal solution present in many countries, which makes it possible to serve a prison sentence or a restriction of liberty outside prison. The necessity of serving the sentence in absolute prison isolation and all the resulting inconveniences has been replaced by the possibility of serving it at home or in another place indicated by the court. The convicted can lead a normal personal, professional and family life under the rigours of full control exercised through a comprehensive electronic monitoring platform by penitentiary units, probation services and authorised supervision institutions.</a:t>
            </a:r>
            <a:endParaRPr lang="pl-PL" dirty="0"/>
          </a:p>
        </p:txBody>
      </p:sp>
      <p:sp>
        <p:nvSpPr>
          <p:cNvPr id="45" name="TextBox 44">
            <a:extLst>
              <a:ext uri="{FF2B5EF4-FFF2-40B4-BE49-F238E27FC236}">
                <a16:creationId xmlns:a16="http://schemas.microsoft.com/office/drawing/2014/main" id="{A6392542-2826-4F5C-AE0B-D894E6E5B792}"/>
              </a:ext>
            </a:extLst>
          </p:cNvPr>
          <p:cNvSpPr txBox="1"/>
          <p:nvPr/>
        </p:nvSpPr>
        <p:spPr>
          <a:xfrm>
            <a:off x="5898482" y="2576091"/>
            <a:ext cx="890036" cy="369332"/>
          </a:xfrm>
          <a:prstGeom prst="rect">
            <a:avLst/>
          </a:prstGeom>
          <a:solidFill>
            <a:schemeClr val="bg1"/>
          </a:solidFill>
        </p:spPr>
        <p:txBody>
          <a:bodyPr wrap="square">
            <a:spAutoFit/>
          </a:bodyPr>
          <a:lstStyle/>
          <a:p>
            <a:pPr algn="r"/>
            <a:r>
              <a:rPr lang="en-GB" sz="600" dirty="0">
                <a:solidFill>
                  <a:srgbClr val="333333"/>
                </a:solidFill>
                <a:latin typeface="+mj-lt"/>
              </a:rPr>
              <a:t>Prohibition on attempting to approach persons</a:t>
            </a:r>
            <a:endParaRPr lang="en-GB" sz="600" dirty="0"/>
          </a:p>
        </p:txBody>
      </p:sp>
      <p:sp>
        <p:nvSpPr>
          <p:cNvPr id="46" name="TextBox 45">
            <a:extLst>
              <a:ext uri="{FF2B5EF4-FFF2-40B4-BE49-F238E27FC236}">
                <a16:creationId xmlns:a16="http://schemas.microsoft.com/office/drawing/2014/main" id="{B5D82A98-E42F-4148-A85B-D9872C1DECBC}"/>
              </a:ext>
            </a:extLst>
          </p:cNvPr>
          <p:cNvSpPr txBox="1"/>
          <p:nvPr/>
        </p:nvSpPr>
        <p:spPr>
          <a:xfrm>
            <a:off x="6038756" y="3694873"/>
            <a:ext cx="750536" cy="369332"/>
          </a:xfrm>
          <a:prstGeom prst="rect">
            <a:avLst/>
          </a:prstGeom>
          <a:solidFill>
            <a:schemeClr val="bg1"/>
          </a:solidFill>
        </p:spPr>
        <p:txBody>
          <a:bodyPr wrap="square">
            <a:spAutoFit/>
          </a:bodyPr>
          <a:lstStyle/>
          <a:p>
            <a:pPr algn="r"/>
            <a:r>
              <a:rPr lang="pl-PL" sz="600" dirty="0">
                <a:solidFill>
                  <a:srgbClr val="333333"/>
                </a:solidFill>
                <a:latin typeface="+mj-lt"/>
              </a:rPr>
              <a:t>P</a:t>
            </a:r>
            <a:r>
              <a:rPr lang="en-GB" sz="600" dirty="0">
                <a:solidFill>
                  <a:srgbClr val="333333"/>
                </a:solidFill>
                <a:latin typeface="+mj-lt"/>
              </a:rPr>
              <a:t>rohibition on approaching places</a:t>
            </a:r>
            <a:endParaRPr lang="en-GB" sz="600" dirty="0"/>
          </a:p>
        </p:txBody>
      </p:sp>
      <p:sp>
        <p:nvSpPr>
          <p:cNvPr id="47" name="TextBox 46">
            <a:extLst>
              <a:ext uri="{FF2B5EF4-FFF2-40B4-BE49-F238E27FC236}">
                <a16:creationId xmlns:a16="http://schemas.microsoft.com/office/drawing/2014/main" id="{D65B0A2B-4863-403C-BE00-157785635233}"/>
              </a:ext>
            </a:extLst>
          </p:cNvPr>
          <p:cNvSpPr txBox="1"/>
          <p:nvPr/>
        </p:nvSpPr>
        <p:spPr>
          <a:xfrm>
            <a:off x="6042780" y="4998304"/>
            <a:ext cx="750536" cy="276999"/>
          </a:xfrm>
          <a:prstGeom prst="rect">
            <a:avLst/>
          </a:prstGeom>
          <a:solidFill>
            <a:schemeClr val="bg1"/>
          </a:solidFill>
        </p:spPr>
        <p:txBody>
          <a:bodyPr wrap="square">
            <a:spAutoFit/>
          </a:bodyPr>
          <a:lstStyle/>
          <a:p>
            <a:pPr algn="r"/>
            <a:r>
              <a:rPr lang="en-GB" sz="600" dirty="0">
                <a:solidFill>
                  <a:srgbClr val="333333"/>
                </a:solidFill>
                <a:latin typeface="+mj-lt"/>
              </a:rPr>
              <a:t>Stationary surveillance</a:t>
            </a:r>
            <a:endParaRPr lang="en-GB" sz="600" dirty="0"/>
          </a:p>
        </p:txBody>
      </p:sp>
      <p:sp>
        <p:nvSpPr>
          <p:cNvPr id="48" name="TextBox 47">
            <a:extLst>
              <a:ext uri="{FF2B5EF4-FFF2-40B4-BE49-F238E27FC236}">
                <a16:creationId xmlns:a16="http://schemas.microsoft.com/office/drawing/2014/main" id="{B46820FB-3BEB-4DA0-A779-66360CC90E0B}"/>
              </a:ext>
            </a:extLst>
          </p:cNvPr>
          <p:cNvSpPr txBox="1"/>
          <p:nvPr/>
        </p:nvSpPr>
        <p:spPr>
          <a:xfrm>
            <a:off x="5891590" y="2551677"/>
            <a:ext cx="890036" cy="369332"/>
          </a:xfrm>
          <a:prstGeom prst="rect">
            <a:avLst/>
          </a:prstGeom>
          <a:solidFill>
            <a:schemeClr val="bg1"/>
          </a:solidFill>
        </p:spPr>
        <p:txBody>
          <a:bodyPr wrap="square">
            <a:spAutoFit/>
          </a:bodyPr>
          <a:lstStyle/>
          <a:p>
            <a:pPr algn="r"/>
            <a:r>
              <a:rPr lang="en-GB" sz="600" dirty="0">
                <a:solidFill>
                  <a:srgbClr val="333333"/>
                </a:solidFill>
                <a:latin typeface="+mj-lt"/>
              </a:rPr>
              <a:t>Prohibition on attempting to approach persons</a:t>
            </a:r>
            <a:endParaRPr lang="en-GB" sz="600" dirty="0"/>
          </a:p>
        </p:txBody>
      </p:sp>
      <p:sp>
        <p:nvSpPr>
          <p:cNvPr id="49" name="TextBox 48">
            <a:extLst>
              <a:ext uri="{FF2B5EF4-FFF2-40B4-BE49-F238E27FC236}">
                <a16:creationId xmlns:a16="http://schemas.microsoft.com/office/drawing/2014/main" id="{D2FBDF78-948E-40F7-B8E3-A4CAE626DCA3}"/>
              </a:ext>
            </a:extLst>
          </p:cNvPr>
          <p:cNvSpPr txBox="1"/>
          <p:nvPr/>
        </p:nvSpPr>
        <p:spPr>
          <a:xfrm>
            <a:off x="6031864" y="3670459"/>
            <a:ext cx="750536" cy="369332"/>
          </a:xfrm>
          <a:prstGeom prst="rect">
            <a:avLst/>
          </a:prstGeom>
          <a:solidFill>
            <a:schemeClr val="bg1"/>
          </a:solidFill>
        </p:spPr>
        <p:txBody>
          <a:bodyPr wrap="square">
            <a:spAutoFit/>
          </a:bodyPr>
          <a:lstStyle/>
          <a:p>
            <a:pPr algn="r"/>
            <a:r>
              <a:rPr lang="en-GB" sz="600" dirty="0">
                <a:solidFill>
                  <a:srgbClr val="333333"/>
                </a:solidFill>
                <a:latin typeface="+mj-lt"/>
              </a:rPr>
              <a:t>Prohibition on approaching places</a:t>
            </a:r>
            <a:endParaRPr lang="en-GB" sz="600" dirty="0"/>
          </a:p>
        </p:txBody>
      </p:sp>
      <p:sp>
        <p:nvSpPr>
          <p:cNvPr id="50" name="TextBox 49">
            <a:extLst>
              <a:ext uri="{FF2B5EF4-FFF2-40B4-BE49-F238E27FC236}">
                <a16:creationId xmlns:a16="http://schemas.microsoft.com/office/drawing/2014/main" id="{B8DA6A42-1B94-40AB-AAC9-BE369C3ADBB4}"/>
              </a:ext>
            </a:extLst>
          </p:cNvPr>
          <p:cNvSpPr txBox="1"/>
          <p:nvPr/>
        </p:nvSpPr>
        <p:spPr>
          <a:xfrm>
            <a:off x="6035888" y="4973890"/>
            <a:ext cx="750536" cy="276999"/>
          </a:xfrm>
          <a:prstGeom prst="rect">
            <a:avLst/>
          </a:prstGeom>
          <a:solidFill>
            <a:schemeClr val="bg1"/>
          </a:solidFill>
        </p:spPr>
        <p:txBody>
          <a:bodyPr wrap="square">
            <a:spAutoFit/>
          </a:bodyPr>
          <a:lstStyle/>
          <a:p>
            <a:pPr algn="r"/>
            <a:r>
              <a:rPr lang="en-GB" sz="600" dirty="0">
                <a:solidFill>
                  <a:srgbClr val="333333"/>
                </a:solidFill>
                <a:latin typeface="+mj-lt"/>
              </a:rPr>
              <a:t>Stationary surveillance</a:t>
            </a:r>
            <a:endParaRPr lang="en-GB" sz="600" dirty="0"/>
          </a:p>
        </p:txBody>
      </p:sp>
      <p:sp>
        <p:nvSpPr>
          <p:cNvPr id="51" name="Rectangle 50">
            <a:extLst>
              <a:ext uri="{FF2B5EF4-FFF2-40B4-BE49-F238E27FC236}">
                <a16:creationId xmlns:a16="http://schemas.microsoft.com/office/drawing/2014/main" id="{5D6F9B13-FE39-4DCE-A1B5-BC2EB52BE50F}"/>
              </a:ext>
            </a:extLst>
          </p:cNvPr>
          <p:cNvSpPr/>
          <p:nvPr/>
        </p:nvSpPr>
        <p:spPr>
          <a:xfrm>
            <a:off x="5120427" y="3765566"/>
            <a:ext cx="810121" cy="201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12664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rostokąt 6">
            <a:extLst>
              <a:ext uri="{FF2B5EF4-FFF2-40B4-BE49-F238E27FC236}">
                <a16:creationId xmlns:a16="http://schemas.microsoft.com/office/drawing/2014/main" id="{9F9E3F36-8CC5-483B-886C-C106F798F75D}"/>
              </a:ext>
            </a:extLst>
          </p:cNvPr>
          <p:cNvSpPr/>
          <p:nvPr/>
        </p:nvSpPr>
        <p:spPr>
          <a:xfrm>
            <a:off x="360978" y="5129314"/>
            <a:ext cx="11458754" cy="1169551"/>
          </a:xfrm>
          <a:prstGeom prst="rect">
            <a:avLst/>
          </a:prstGeom>
        </p:spPr>
        <p:txBody>
          <a:bodyPr wrap="square">
            <a:spAutoFit/>
          </a:bodyPr>
          <a:lstStyle/>
          <a:p>
            <a:pPr algn="just"/>
            <a:r>
              <a:rPr lang="en-GB" sz="1000" dirty="0">
                <a:latin typeface="+mj-lt"/>
              </a:rPr>
              <a:t>The Digital Archive </a:t>
            </a:r>
            <a:r>
              <a:rPr lang="pl-PL" sz="1000" dirty="0">
                <a:latin typeface="+mj-lt"/>
              </a:rPr>
              <a:t>S</a:t>
            </a:r>
            <a:r>
              <a:rPr lang="en-GB" sz="1000" dirty="0">
                <a:latin typeface="+mj-lt"/>
              </a:rPr>
              <a:t>ystem allows comprehensive management of documents in any form - document images (scanned paper documents), electronic documents (text files, e-mail, multimedia), paper documents and their flow within the organisation.</a:t>
            </a:r>
          </a:p>
          <a:p>
            <a:pPr algn="just"/>
            <a:endParaRPr lang="en-GB" sz="1000" dirty="0">
              <a:latin typeface="+mj-lt"/>
            </a:endParaRPr>
          </a:p>
          <a:p>
            <a:pPr algn="just"/>
            <a:r>
              <a:rPr lang="en-GB" sz="1000" dirty="0">
                <a:latin typeface="+mj-lt"/>
              </a:rPr>
              <a:t>The system makes it possible to record and group documents into sets, series/subseries and classify them as single objects. Thanks to its internal architecture, it enables to create links between documents and stored objects. Rights in the system are based on roles, which enables flexible creation of rights. Depending on the rights, the user interface is dynamically changed, displaying the options available to the person holding a given right.</a:t>
            </a:r>
          </a:p>
          <a:p>
            <a:pPr algn="just"/>
            <a:r>
              <a:rPr lang="en-GB" sz="1000" dirty="0">
                <a:latin typeface="+mj-lt"/>
              </a:rPr>
              <a:t>Thanks to the PKI implementation, it guarantees security and invariability of stored and shared archives, as well as full accountability of employees.</a:t>
            </a:r>
          </a:p>
        </p:txBody>
      </p:sp>
      <p:sp>
        <p:nvSpPr>
          <p:cNvPr id="2" name="Slide Number Placeholder 1">
            <a:extLst>
              <a:ext uri="{FF2B5EF4-FFF2-40B4-BE49-F238E27FC236}">
                <a16:creationId xmlns:a16="http://schemas.microsoft.com/office/drawing/2014/main" id="{18F2D27B-874F-43D7-B954-91682BC078D7}"/>
              </a:ext>
            </a:extLst>
          </p:cNvPr>
          <p:cNvSpPr>
            <a:spLocks noGrp="1"/>
          </p:cNvSpPr>
          <p:nvPr>
            <p:ph type="sldNum" sz="quarter" idx="12"/>
          </p:nvPr>
        </p:nvSpPr>
        <p:spPr/>
        <p:txBody>
          <a:bodyPr/>
          <a:lstStyle/>
          <a:p>
            <a:fld id="{757C06DB-65DA-4188-B231-CDD664637423}" type="slidenum">
              <a:rPr lang="en-GB" smtClean="0">
                <a:latin typeface="+mj-lt"/>
              </a:rPr>
              <a:pPr/>
              <a:t>19</a:t>
            </a:fld>
            <a:endParaRPr lang="en-GB" dirty="0">
              <a:latin typeface="+mj-lt"/>
            </a:endParaRPr>
          </a:p>
        </p:txBody>
      </p:sp>
      <p:cxnSp>
        <p:nvCxnSpPr>
          <p:cNvPr id="23" name="Straight Connector 22">
            <a:extLst>
              <a:ext uri="{FF2B5EF4-FFF2-40B4-BE49-F238E27FC236}">
                <a16:creationId xmlns:a16="http://schemas.microsoft.com/office/drawing/2014/main" id="{E45D01D6-35E5-4BB3-8C2B-D197786267F6}"/>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F3D06384-D30B-454C-BAAD-E6062D0D32C8}"/>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a:t>
            </a:r>
          </a:p>
        </p:txBody>
      </p:sp>
      <p:sp>
        <p:nvSpPr>
          <p:cNvPr id="32" name="Rectangle 31">
            <a:extLst>
              <a:ext uri="{FF2B5EF4-FFF2-40B4-BE49-F238E27FC236}">
                <a16:creationId xmlns:a16="http://schemas.microsoft.com/office/drawing/2014/main" id="{5E6C9CFF-F634-4370-BF62-17FE4B8326F6}"/>
              </a:ext>
            </a:extLst>
          </p:cNvPr>
          <p:cNvSpPr/>
          <p:nvPr/>
        </p:nvSpPr>
        <p:spPr>
          <a:xfrm>
            <a:off x="334966" y="1802685"/>
            <a:ext cx="11484766" cy="4602508"/>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4" name="TextBox 13">
            <a:extLst>
              <a:ext uri="{FF2B5EF4-FFF2-40B4-BE49-F238E27FC236}">
                <a16:creationId xmlns:a16="http://schemas.microsoft.com/office/drawing/2014/main" id="{DF090D3D-F5C9-44DA-9331-3FF777675DE4}"/>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sp>
        <p:nvSpPr>
          <p:cNvPr id="17" name="TextBox 16">
            <a:extLst>
              <a:ext uri="{FF2B5EF4-FFF2-40B4-BE49-F238E27FC236}">
                <a16:creationId xmlns:a16="http://schemas.microsoft.com/office/drawing/2014/main" id="{F0AE4F6A-3132-403F-9813-F55835E41C2C}"/>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SERVICES - DEDICATED SOFTWARE – DIGITAL ARCHIVE SYSTEM</a:t>
            </a:r>
          </a:p>
        </p:txBody>
      </p:sp>
      <p:sp>
        <p:nvSpPr>
          <p:cNvPr id="42" name="Rectangle: Rounded Corners 41">
            <a:extLst>
              <a:ext uri="{FF2B5EF4-FFF2-40B4-BE49-F238E27FC236}">
                <a16:creationId xmlns:a16="http://schemas.microsoft.com/office/drawing/2014/main" id="{67F969D6-1450-4E1C-BD02-F93CCF4B05F7}"/>
              </a:ext>
            </a:extLst>
          </p:cNvPr>
          <p:cNvSpPr/>
          <p:nvPr/>
        </p:nvSpPr>
        <p:spPr>
          <a:xfrm>
            <a:off x="4328120" y="1658479"/>
            <a:ext cx="3535759" cy="217673"/>
          </a:xfrm>
          <a:prstGeom prst="roundRect">
            <a:avLst>
              <a:gd name="adj" fmla="val 15887"/>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50" b="1" dirty="0">
                <a:latin typeface="+mj-lt"/>
              </a:rPr>
              <a:t>Digital Archive </a:t>
            </a:r>
            <a:r>
              <a:rPr lang="pl-PL" sz="1050" b="1" dirty="0">
                <a:latin typeface="+mj-lt"/>
              </a:rPr>
              <a:t>S</a:t>
            </a:r>
            <a:r>
              <a:rPr lang="en-GB" sz="1050" b="1" dirty="0">
                <a:latin typeface="+mj-lt"/>
              </a:rPr>
              <a:t>ystem</a:t>
            </a:r>
          </a:p>
        </p:txBody>
      </p:sp>
      <p:grpSp>
        <p:nvGrpSpPr>
          <p:cNvPr id="3" name="Group 2">
            <a:extLst>
              <a:ext uri="{FF2B5EF4-FFF2-40B4-BE49-F238E27FC236}">
                <a16:creationId xmlns:a16="http://schemas.microsoft.com/office/drawing/2014/main" id="{483D812B-A7BA-4CDD-A0C1-D3DA0D975233}"/>
              </a:ext>
            </a:extLst>
          </p:cNvPr>
          <p:cNvGrpSpPr/>
          <p:nvPr/>
        </p:nvGrpSpPr>
        <p:grpSpPr>
          <a:xfrm>
            <a:off x="1111799" y="2076294"/>
            <a:ext cx="9828165" cy="2849763"/>
            <a:chOff x="586261" y="2012447"/>
            <a:chExt cx="7584827" cy="2199287"/>
          </a:xfrm>
        </p:grpSpPr>
        <p:sp>
          <p:nvSpPr>
            <p:cNvPr id="52" name="Rectangle 51">
              <a:extLst>
                <a:ext uri="{FF2B5EF4-FFF2-40B4-BE49-F238E27FC236}">
                  <a16:creationId xmlns:a16="http://schemas.microsoft.com/office/drawing/2014/main" id="{964BAEA1-B353-4298-8D71-0A85F51C73D6}"/>
                </a:ext>
              </a:extLst>
            </p:cNvPr>
            <p:cNvSpPr/>
            <p:nvPr/>
          </p:nvSpPr>
          <p:spPr>
            <a:xfrm>
              <a:off x="586262" y="2588204"/>
              <a:ext cx="1469480" cy="80860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mj-lt"/>
                </a:rPr>
                <a:t>Sharing of archival materials</a:t>
              </a:r>
              <a:endParaRPr lang="en-GB" sz="1050" dirty="0">
                <a:solidFill>
                  <a:schemeClr val="tx1"/>
                </a:solidFill>
                <a:latin typeface="+mj-lt"/>
              </a:endParaRPr>
            </a:p>
          </p:txBody>
        </p:sp>
        <p:sp>
          <p:nvSpPr>
            <p:cNvPr id="54" name="Rectangle 53">
              <a:extLst>
                <a:ext uri="{FF2B5EF4-FFF2-40B4-BE49-F238E27FC236}">
                  <a16:creationId xmlns:a16="http://schemas.microsoft.com/office/drawing/2014/main" id="{F2200F8E-4DCB-444A-A79B-9AF94E3420B6}"/>
                </a:ext>
              </a:extLst>
            </p:cNvPr>
            <p:cNvSpPr/>
            <p:nvPr/>
          </p:nvSpPr>
          <p:spPr>
            <a:xfrm>
              <a:off x="586261" y="3468908"/>
              <a:ext cx="1469481" cy="74282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External portal - providing information via WWW</a:t>
              </a:r>
              <a:endParaRPr lang="en-GB" sz="1050" dirty="0">
                <a:solidFill>
                  <a:schemeClr val="tx1"/>
                </a:solidFill>
              </a:endParaRPr>
            </a:p>
          </p:txBody>
        </p:sp>
        <p:sp>
          <p:nvSpPr>
            <p:cNvPr id="56" name="Rectangle 55">
              <a:extLst>
                <a:ext uri="{FF2B5EF4-FFF2-40B4-BE49-F238E27FC236}">
                  <a16:creationId xmlns:a16="http://schemas.microsoft.com/office/drawing/2014/main" id="{EEC12473-8A9E-4BD0-B71A-02907DB3DB2B}"/>
                </a:ext>
              </a:extLst>
            </p:cNvPr>
            <p:cNvSpPr/>
            <p:nvPr/>
          </p:nvSpPr>
          <p:spPr>
            <a:xfrm>
              <a:off x="2223360" y="2012448"/>
              <a:ext cx="1292854" cy="48428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mj-lt"/>
                </a:rPr>
                <a:t>Data Repository</a:t>
              </a:r>
              <a:endParaRPr lang="en-GB" sz="1050" dirty="0">
                <a:solidFill>
                  <a:schemeClr val="tx1"/>
                </a:solidFill>
                <a:latin typeface="+mj-lt"/>
              </a:endParaRPr>
            </a:p>
          </p:txBody>
        </p:sp>
        <p:sp>
          <p:nvSpPr>
            <p:cNvPr id="58" name="Rectangle 57">
              <a:extLst>
                <a:ext uri="{FF2B5EF4-FFF2-40B4-BE49-F238E27FC236}">
                  <a16:creationId xmlns:a16="http://schemas.microsoft.com/office/drawing/2014/main" id="{41DAC61D-14A1-46FF-8287-5B2003D1E8FF}"/>
                </a:ext>
              </a:extLst>
            </p:cNvPr>
            <p:cNvSpPr/>
            <p:nvPr/>
          </p:nvSpPr>
          <p:spPr>
            <a:xfrm>
              <a:off x="3799351" y="2012448"/>
              <a:ext cx="1292854" cy="48428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mj-lt"/>
                </a:rPr>
                <a:t>Role management</a:t>
              </a:r>
              <a:endParaRPr lang="en-GB" sz="1050" dirty="0">
                <a:solidFill>
                  <a:schemeClr val="tx1"/>
                </a:solidFill>
                <a:latin typeface="+mj-lt"/>
              </a:endParaRPr>
            </a:p>
          </p:txBody>
        </p:sp>
        <p:sp>
          <p:nvSpPr>
            <p:cNvPr id="60" name="Rectangle 59">
              <a:extLst>
                <a:ext uri="{FF2B5EF4-FFF2-40B4-BE49-F238E27FC236}">
                  <a16:creationId xmlns:a16="http://schemas.microsoft.com/office/drawing/2014/main" id="{BC028185-2378-4CA7-920E-3847FF83A752}"/>
                </a:ext>
              </a:extLst>
            </p:cNvPr>
            <p:cNvSpPr/>
            <p:nvPr/>
          </p:nvSpPr>
          <p:spPr>
            <a:xfrm>
              <a:off x="5378426" y="2012447"/>
              <a:ext cx="1292854" cy="48428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mj-lt"/>
                </a:rPr>
                <a:t>PKI</a:t>
              </a:r>
              <a:endParaRPr lang="en-GB" sz="1050" dirty="0">
                <a:solidFill>
                  <a:schemeClr val="tx1"/>
                </a:solidFill>
                <a:latin typeface="+mj-lt"/>
              </a:endParaRPr>
            </a:p>
          </p:txBody>
        </p:sp>
        <p:sp>
          <p:nvSpPr>
            <p:cNvPr id="62" name="Rectangle 61">
              <a:extLst>
                <a:ext uri="{FF2B5EF4-FFF2-40B4-BE49-F238E27FC236}">
                  <a16:creationId xmlns:a16="http://schemas.microsoft.com/office/drawing/2014/main" id="{6018D69D-423D-49C2-8E8E-637B0E41F645}"/>
                </a:ext>
              </a:extLst>
            </p:cNvPr>
            <p:cNvSpPr/>
            <p:nvPr/>
          </p:nvSpPr>
          <p:spPr>
            <a:xfrm>
              <a:off x="6878234" y="2583526"/>
              <a:ext cx="1292854" cy="161609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mj-lt"/>
                </a:rPr>
                <a:t>Monitoring, reporting and audits</a:t>
              </a:r>
            </a:p>
            <a:p>
              <a:pPr marL="171450" indent="-171450" algn="ctr">
                <a:buFont typeface="Arial" panose="020B0604020202020204" pitchFamily="34" charset="0"/>
                <a:buChar char="•"/>
              </a:pPr>
              <a:r>
                <a:rPr lang="en-GB" sz="1050" dirty="0">
                  <a:solidFill>
                    <a:schemeClr val="tx1"/>
                  </a:solidFill>
                  <a:latin typeface="+mj-lt"/>
                </a:rPr>
                <a:t>Reports</a:t>
              </a:r>
            </a:p>
            <a:p>
              <a:pPr marL="171450" indent="-171450" algn="ctr">
                <a:buFont typeface="Arial" panose="020B0604020202020204" pitchFamily="34" charset="0"/>
                <a:buChar char="•"/>
              </a:pPr>
              <a:r>
                <a:rPr lang="en-GB" sz="1050" dirty="0">
                  <a:solidFill>
                    <a:schemeClr val="tx1"/>
                  </a:solidFill>
                  <a:latin typeface="+mj-lt"/>
                </a:rPr>
                <a:t>Monitoring</a:t>
              </a:r>
            </a:p>
            <a:p>
              <a:pPr marL="171450" indent="-171450" algn="ctr">
                <a:buFont typeface="Arial" panose="020B0604020202020204" pitchFamily="34" charset="0"/>
                <a:buChar char="•"/>
              </a:pPr>
              <a:r>
                <a:rPr lang="en-GB" sz="1050" dirty="0">
                  <a:solidFill>
                    <a:schemeClr val="tx1"/>
                  </a:solidFill>
                  <a:latin typeface="+mj-lt"/>
                </a:rPr>
                <a:t>Task execution</a:t>
              </a:r>
            </a:p>
            <a:p>
              <a:pPr marL="171450" indent="-171450" algn="ctr">
                <a:buFont typeface="Arial" panose="020B0604020202020204" pitchFamily="34" charset="0"/>
                <a:buChar char="•"/>
              </a:pPr>
              <a:r>
                <a:rPr lang="en-GB" sz="1050" dirty="0">
                  <a:solidFill>
                    <a:schemeClr val="tx1"/>
                  </a:solidFill>
                  <a:latin typeface="+mj-lt"/>
                </a:rPr>
                <a:t>Operational optimisation</a:t>
              </a:r>
            </a:p>
            <a:p>
              <a:pPr marL="171450" indent="-171450" algn="ctr">
                <a:buFont typeface="Arial" panose="020B0604020202020204" pitchFamily="34" charset="0"/>
                <a:buChar char="•"/>
              </a:pPr>
              <a:r>
                <a:rPr lang="en-GB" sz="1050" dirty="0">
                  <a:solidFill>
                    <a:schemeClr val="tx1"/>
                  </a:solidFill>
                  <a:latin typeface="+mj-lt"/>
                </a:rPr>
                <a:t>Management information</a:t>
              </a:r>
            </a:p>
            <a:p>
              <a:pPr marL="171450" indent="-171450" algn="ctr">
                <a:buFont typeface="Arial" panose="020B0604020202020204" pitchFamily="34" charset="0"/>
                <a:buChar char="•"/>
              </a:pPr>
              <a:r>
                <a:rPr lang="en-GB" sz="1050" dirty="0">
                  <a:solidFill>
                    <a:schemeClr val="tx1"/>
                  </a:solidFill>
                  <a:latin typeface="+mj-lt"/>
                </a:rPr>
                <a:t>Audits</a:t>
              </a:r>
            </a:p>
          </p:txBody>
        </p:sp>
        <p:sp>
          <p:nvSpPr>
            <p:cNvPr id="64" name="Rectangle 63">
              <a:extLst>
                <a:ext uri="{FF2B5EF4-FFF2-40B4-BE49-F238E27FC236}">
                  <a16:creationId xmlns:a16="http://schemas.microsoft.com/office/drawing/2014/main" id="{6E2C270D-75F4-43FB-A31A-271684E55447}"/>
                </a:ext>
              </a:extLst>
            </p:cNvPr>
            <p:cNvSpPr/>
            <p:nvPr/>
          </p:nvSpPr>
          <p:spPr>
            <a:xfrm>
              <a:off x="2223360" y="2595639"/>
              <a:ext cx="4447919" cy="1616095"/>
            </a:xfrm>
            <a:prstGeom prst="rect">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mj-lt"/>
                </a:rPr>
                <a:t>Archive</a:t>
              </a:r>
            </a:p>
            <a:p>
              <a:pPr marL="171450" indent="-171450" algn="ctr">
                <a:buFont typeface="Arial" panose="020B0604020202020204" pitchFamily="34" charset="0"/>
                <a:buChar char="•"/>
              </a:pPr>
              <a:r>
                <a:rPr lang="en-GB" sz="1050" dirty="0">
                  <a:solidFill>
                    <a:schemeClr val="tx1"/>
                  </a:solidFill>
                  <a:latin typeface="+mj-lt"/>
                </a:rPr>
                <a:t>Warehouse services</a:t>
              </a:r>
            </a:p>
            <a:p>
              <a:pPr marL="171450" indent="-171450" algn="ctr">
                <a:buFont typeface="Arial" panose="020B0604020202020204" pitchFamily="34" charset="0"/>
                <a:buChar char="•"/>
              </a:pPr>
              <a:r>
                <a:rPr lang="en-GB" sz="1050" dirty="0">
                  <a:solidFill>
                    <a:schemeClr val="tx1"/>
                  </a:solidFill>
                  <a:latin typeface="+mj-lt"/>
                </a:rPr>
                <a:t>Physical organisation of storage and archive documents</a:t>
              </a:r>
            </a:p>
            <a:p>
              <a:pPr marL="171450" indent="-171450" algn="ctr">
                <a:buFont typeface="Arial" panose="020B0604020202020204" pitchFamily="34" charset="0"/>
                <a:buChar char="•"/>
              </a:pPr>
              <a:r>
                <a:rPr lang="en-GB" sz="1050" dirty="0">
                  <a:solidFill>
                    <a:schemeClr val="tx1"/>
                  </a:solidFill>
                  <a:latin typeface="+mj-lt"/>
                </a:rPr>
                <a:t>Operation of the digital repository</a:t>
              </a:r>
            </a:p>
            <a:p>
              <a:pPr marL="171450" indent="-171450" algn="ctr">
                <a:buFont typeface="Arial" panose="020B0604020202020204" pitchFamily="34" charset="0"/>
                <a:buChar char="•"/>
              </a:pPr>
              <a:r>
                <a:rPr lang="en-GB" sz="1050" dirty="0">
                  <a:solidFill>
                    <a:schemeClr val="tx1"/>
                  </a:solidFill>
                  <a:latin typeface="+mj-lt"/>
                </a:rPr>
                <a:t>Archival information description process - introduction of metadata</a:t>
              </a:r>
            </a:p>
            <a:p>
              <a:pPr marL="171450" indent="-171450" algn="ctr">
                <a:buFont typeface="Arial" panose="020B0604020202020204" pitchFamily="34" charset="0"/>
                <a:buChar char="•"/>
              </a:pPr>
              <a:r>
                <a:rPr lang="en-GB" sz="1050" dirty="0">
                  <a:solidFill>
                    <a:schemeClr val="tx1"/>
                  </a:solidFill>
                  <a:latin typeface="+mj-lt"/>
                </a:rPr>
                <a:t>OCR of documents</a:t>
              </a:r>
            </a:p>
            <a:p>
              <a:pPr marL="171450" indent="-171450" algn="ctr">
                <a:buFont typeface="Arial" panose="020B0604020202020204" pitchFamily="34" charset="0"/>
                <a:buChar char="•"/>
              </a:pPr>
              <a:r>
                <a:rPr lang="en-GB" sz="1050" dirty="0">
                  <a:solidFill>
                    <a:schemeClr val="tx1"/>
                  </a:solidFill>
                  <a:latin typeface="+mj-lt"/>
                </a:rPr>
                <a:t>Processes of archival material circulation</a:t>
              </a:r>
            </a:p>
            <a:p>
              <a:pPr marL="171450" indent="-171450" algn="ctr">
                <a:buFont typeface="Arial" panose="020B0604020202020204" pitchFamily="34" charset="0"/>
                <a:buChar char="•"/>
              </a:pPr>
              <a:r>
                <a:rPr lang="en-GB" sz="1050" dirty="0">
                  <a:solidFill>
                    <a:schemeClr val="tx1"/>
                  </a:solidFill>
                  <a:latin typeface="+mj-lt"/>
                </a:rPr>
                <a:t>Recording of employee activities</a:t>
              </a:r>
            </a:p>
            <a:p>
              <a:pPr marL="171450" indent="-171450" algn="ctr">
                <a:buFont typeface="Arial" panose="020B0604020202020204" pitchFamily="34" charset="0"/>
                <a:buChar char="•"/>
              </a:pPr>
              <a:r>
                <a:rPr lang="en-GB" sz="1050" dirty="0">
                  <a:solidFill>
                    <a:schemeClr val="tx1"/>
                  </a:solidFill>
                  <a:latin typeface="+mj-lt"/>
                </a:rPr>
                <a:t>Archival digitisation processes</a:t>
              </a:r>
            </a:p>
            <a:p>
              <a:pPr marL="171450" indent="-171450" algn="ctr">
                <a:buFont typeface="Arial" panose="020B0604020202020204" pitchFamily="34" charset="0"/>
                <a:buChar char="•"/>
              </a:pPr>
              <a:r>
                <a:rPr lang="en-GB" sz="1050" dirty="0">
                  <a:solidFill>
                    <a:schemeClr val="tx1"/>
                  </a:solidFill>
                  <a:latin typeface="+mj-lt"/>
                </a:rPr>
                <a:t>Technical processing of archival materials</a:t>
              </a:r>
            </a:p>
            <a:p>
              <a:pPr marL="171450" indent="-171450" algn="ctr">
                <a:buFont typeface="Arial" panose="020B0604020202020204" pitchFamily="34" charset="0"/>
                <a:buChar char="•"/>
              </a:pPr>
              <a:r>
                <a:rPr lang="en-GB" sz="1050" dirty="0">
                  <a:solidFill>
                    <a:schemeClr val="tx1"/>
                  </a:solidFill>
                  <a:latin typeface="+mj-lt"/>
                </a:rPr>
                <a:t>Preservation work on archival materials</a:t>
              </a:r>
            </a:p>
          </p:txBody>
        </p:sp>
        <p:sp>
          <p:nvSpPr>
            <p:cNvPr id="65" name="Arrow: Up-Down 64">
              <a:extLst>
                <a:ext uri="{FF2B5EF4-FFF2-40B4-BE49-F238E27FC236}">
                  <a16:creationId xmlns:a16="http://schemas.microsoft.com/office/drawing/2014/main" id="{5037DE72-909F-436B-96BD-935970E263D7}"/>
                </a:ext>
              </a:extLst>
            </p:cNvPr>
            <p:cNvSpPr/>
            <p:nvPr/>
          </p:nvSpPr>
          <p:spPr>
            <a:xfrm rot="5400000">
              <a:off x="2074317" y="2913550"/>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6" name="Arrow: Up-Down 65">
              <a:extLst>
                <a:ext uri="{FF2B5EF4-FFF2-40B4-BE49-F238E27FC236}">
                  <a16:creationId xmlns:a16="http://schemas.microsoft.com/office/drawing/2014/main" id="{AF511764-8E3A-4E0E-9721-97991160FA3E}"/>
                </a:ext>
              </a:extLst>
            </p:cNvPr>
            <p:cNvSpPr/>
            <p:nvPr/>
          </p:nvSpPr>
          <p:spPr>
            <a:xfrm rot="5400000">
              <a:off x="2071952" y="3663490"/>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8" name="Arrow: Up-Down 67">
              <a:extLst>
                <a:ext uri="{FF2B5EF4-FFF2-40B4-BE49-F238E27FC236}">
                  <a16:creationId xmlns:a16="http://schemas.microsoft.com/office/drawing/2014/main" id="{63E8734D-666B-4F84-BFA1-80B66303C044}"/>
                </a:ext>
              </a:extLst>
            </p:cNvPr>
            <p:cNvSpPr/>
            <p:nvPr/>
          </p:nvSpPr>
          <p:spPr>
            <a:xfrm>
              <a:off x="2813674" y="2418924"/>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9" name="Arrow: Up-Down 68">
              <a:extLst>
                <a:ext uri="{FF2B5EF4-FFF2-40B4-BE49-F238E27FC236}">
                  <a16:creationId xmlns:a16="http://schemas.microsoft.com/office/drawing/2014/main" id="{98477967-227D-445C-A213-DC7BC81DE5DA}"/>
                </a:ext>
              </a:extLst>
            </p:cNvPr>
            <p:cNvSpPr/>
            <p:nvPr/>
          </p:nvSpPr>
          <p:spPr>
            <a:xfrm>
              <a:off x="3958172" y="2418924"/>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0" name="Arrow: Up-Down 69">
              <a:extLst>
                <a:ext uri="{FF2B5EF4-FFF2-40B4-BE49-F238E27FC236}">
                  <a16:creationId xmlns:a16="http://schemas.microsoft.com/office/drawing/2014/main" id="{190499D2-0F78-4EBC-9955-C635B269FD4F}"/>
                </a:ext>
              </a:extLst>
            </p:cNvPr>
            <p:cNvSpPr/>
            <p:nvPr/>
          </p:nvSpPr>
          <p:spPr>
            <a:xfrm>
              <a:off x="5966332" y="2418924"/>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4" name="Arrow: Up-Down 73">
              <a:extLst>
                <a:ext uri="{FF2B5EF4-FFF2-40B4-BE49-F238E27FC236}">
                  <a16:creationId xmlns:a16="http://schemas.microsoft.com/office/drawing/2014/main" id="{0AE35BF0-E589-4BAC-959F-79989C75E900}"/>
                </a:ext>
              </a:extLst>
            </p:cNvPr>
            <p:cNvSpPr/>
            <p:nvPr/>
          </p:nvSpPr>
          <p:spPr>
            <a:xfrm rot="16200000">
              <a:off x="6720198" y="3274885"/>
              <a:ext cx="129668" cy="28757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spTree>
    <p:extLst>
      <p:ext uri="{BB962C8B-B14F-4D97-AF65-F5344CB8AC3E}">
        <p14:creationId xmlns:p14="http://schemas.microsoft.com/office/powerpoint/2010/main" val="3358804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ole tekstowe 21">
            <a:extLst>
              <a:ext uri="{FF2B5EF4-FFF2-40B4-BE49-F238E27FC236}">
                <a16:creationId xmlns:a16="http://schemas.microsoft.com/office/drawing/2014/main" id="{68696D2B-C47A-44E5-BF86-1BC0BB320FD3}"/>
              </a:ext>
            </a:extLst>
          </p:cNvPr>
          <p:cNvSpPr txBox="1"/>
          <p:nvPr/>
        </p:nvSpPr>
        <p:spPr>
          <a:xfrm>
            <a:off x="9708687" y="690692"/>
            <a:ext cx="2801874" cy="253916"/>
          </a:xfrm>
          <a:prstGeom prst="rect">
            <a:avLst/>
          </a:prstGeom>
          <a:noFill/>
        </p:spPr>
        <p:txBody>
          <a:bodyPr wrap="square" rtlCol="0">
            <a:spAutoFit/>
          </a:bodyPr>
          <a:lstStyle/>
          <a:p>
            <a:pPr defTabSz="1199144"/>
            <a:endParaRPr lang="pl-PL" sz="1000" dirty="0">
              <a:solidFill>
                <a:srgbClr val="333333"/>
              </a:solidFill>
              <a:latin typeface="Segoe UI"/>
            </a:endParaRPr>
          </a:p>
        </p:txBody>
      </p:sp>
      <p:sp>
        <p:nvSpPr>
          <p:cNvPr id="110" name="pole tekstowe 28">
            <a:extLst>
              <a:ext uri="{FF2B5EF4-FFF2-40B4-BE49-F238E27FC236}">
                <a16:creationId xmlns:a16="http://schemas.microsoft.com/office/drawing/2014/main" id="{138C02BC-4B52-40EC-A0A0-EBFF93C8749D}"/>
              </a:ext>
            </a:extLst>
          </p:cNvPr>
          <p:cNvSpPr txBox="1"/>
          <p:nvPr/>
        </p:nvSpPr>
        <p:spPr>
          <a:xfrm>
            <a:off x="9739706" y="1330793"/>
            <a:ext cx="184731" cy="246221"/>
          </a:xfrm>
          <a:prstGeom prst="rect">
            <a:avLst/>
          </a:prstGeom>
          <a:noFill/>
        </p:spPr>
        <p:txBody>
          <a:bodyPr wrap="none" rtlCol="0">
            <a:spAutoFit/>
          </a:bodyPr>
          <a:lstStyle/>
          <a:p>
            <a:pPr defTabSz="1199144"/>
            <a:endParaRPr lang="pl-PL" sz="1000" dirty="0">
              <a:solidFill>
                <a:srgbClr val="0E0F2E"/>
              </a:solidFill>
              <a:latin typeface="Segoe UI"/>
            </a:endParaRPr>
          </a:p>
        </p:txBody>
      </p:sp>
      <p:sp>
        <p:nvSpPr>
          <p:cNvPr id="43" name="Prostokąt 1">
            <a:extLst>
              <a:ext uri="{FF2B5EF4-FFF2-40B4-BE49-F238E27FC236}">
                <a16:creationId xmlns:a16="http://schemas.microsoft.com/office/drawing/2014/main" id="{050170C0-094F-4811-99C9-8F1EC207A1ED}"/>
              </a:ext>
            </a:extLst>
          </p:cNvPr>
          <p:cNvSpPr/>
          <p:nvPr/>
        </p:nvSpPr>
        <p:spPr>
          <a:xfrm>
            <a:off x="556986" y="1033592"/>
            <a:ext cx="10441939" cy="5045869"/>
          </a:xfrm>
          <a:prstGeom prst="rect">
            <a:avLst/>
          </a:prstGeom>
        </p:spPr>
        <p:txBody>
          <a:bodyPr wrap="square" numCol="1">
            <a:spAutoFit/>
          </a:bodyPr>
          <a:lstStyle/>
          <a:p>
            <a:pPr marL="397800" indent="-228600" algn="just" defTabSz="1199144">
              <a:lnSpc>
                <a:spcPct val="150000"/>
              </a:lnSpc>
              <a:buClr>
                <a:schemeClr val="bg1"/>
              </a:buClr>
              <a:buSzPct val="100000"/>
              <a:buFont typeface="+mj-lt"/>
              <a:buAutoNum type="arabicPeriod"/>
            </a:pPr>
            <a:r>
              <a:rPr lang="en-GB" sz="1200" dirty="0">
                <a:solidFill>
                  <a:schemeClr val="bg1"/>
                </a:solidFill>
              </a:rPr>
              <a:t>Introductory information</a:t>
            </a: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Legal information</a:t>
            </a: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Group structure</a:t>
            </a:r>
            <a:endParaRPr lang="pl-PL" sz="1200" dirty="0">
              <a:solidFill>
                <a:schemeClr val="bg1"/>
              </a:solidFill>
            </a:endParaRP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Financial overview</a:t>
            </a: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Operational summary</a:t>
            </a: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Key clients</a:t>
            </a: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Product portfolio overview</a:t>
            </a:r>
            <a:endParaRPr lang="pl-PL" sz="1200" dirty="0">
              <a:solidFill>
                <a:schemeClr val="bg1"/>
              </a:solidFill>
            </a:endParaRP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History</a:t>
            </a:r>
          </a:p>
          <a:p>
            <a:pPr marL="397800"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Key products and markets</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Products and services portfolio</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Enigma SOI key sectors and segments</a:t>
            </a:r>
          </a:p>
          <a:p>
            <a:pPr marL="397800"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Intellectual Property</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Intellectual property documentary evidence</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Research &amp; Development projects</a:t>
            </a:r>
          </a:p>
          <a:p>
            <a:pPr marL="397800"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Human resources</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Management team</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Human resources, key competences &amp; experience</a:t>
            </a:r>
          </a:p>
          <a:p>
            <a:pPr marL="397800" indent="-228600" algn="just" defTabSz="1199144">
              <a:lnSpc>
                <a:spcPct val="150000"/>
              </a:lnSpc>
              <a:spcAft>
                <a:spcPts val="300"/>
              </a:spcAft>
              <a:buClr>
                <a:schemeClr val="bg1"/>
              </a:buClr>
              <a:buSzPct val="120000"/>
              <a:buFont typeface="+mj-lt"/>
              <a:buAutoNum type="arabicPeriod"/>
            </a:pPr>
            <a:endParaRPr lang="en-GB" sz="1200" dirty="0">
              <a:solidFill>
                <a:schemeClr val="bg1"/>
              </a:solidFill>
            </a:endParaRPr>
          </a:p>
        </p:txBody>
      </p:sp>
      <p:sp>
        <p:nvSpPr>
          <p:cNvPr id="7" name="TextBox 6">
            <a:extLst>
              <a:ext uri="{FF2B5EF4-FFF2-40B4-BE49-F238E27FC236}">
                <a16:creationId xmlns:a16="http://schemas.microsoft.com/office/drawing/2014/main" id="{FD421D8F-35FB-4039-8979-C72BD130DD18}"/>
              </a:ext>
            </a:extLst>
          </p:cNvPr>
          <p:cNvSpPr txBox="1"/>
          <p:nvPr/>
        </p:nvSpPr>
        <p:spPr>
          <a:xfrm>
            <a:off x="556986" y="5792405"/>
            <a:ext cx="6257108" cy="923330"/>
          </a:xfrm>
          <a:prstGeom prst="rect">
            <a:avLst/>
          </a:prstGeom>
          <a:noFill/>
        </p:spPr>
        <p:txBody>
          <a:bodyPr wrap="square">
            <a:spAutoFit/>
          </a:bodyPr>
          <a:lstStyle/>
          <a:p>
            <a:pPr marL="397800" indent="-228600" algn="just" defTabSz="1199144">
              <a:lnSpc>
                <a:spcPct val="150000"/>
              </a:lnSpc>
              <a:buClr>
                <a:schemeClr val="bg1">
                  <a:lumMod val="50000"/>
                </a:schemeClr>
              </a:buClr>
              <a:buSzPct val="100000"/>
              <a:buFont typeface="+mj-lt"/>
              <a:buAutoNum type="arabicPeriod" startAt="5"/>
            </a:pPr>
            <a:r>
              <a:rPr lang="en-GB" sz="1200" dirty="0">
                <a:solidFill>
                  <a:schemeClr val="bg1">
                    <a:lumMod val="75000"/>
                  </a:schemeClr>
                </a:solidFill>
              </a:rPr>
              <a:t>Clients and business partners</a:t>
            </a:r>
          </a:p>
          <a:p>
            <a:pPr marL="169200" algn="just" defTabSz="1199144">
              <a:lnSpc>
                <a:spcPct val="150000"/>
              </a:lnSpc>
              <a:buClr>
                <a:schemeClr val="bg1"/>
              </a:buClr>
              <a:buSzPct val="120000"/>
            </a:pPr>
            <a:endParaRPr lang="en-GB" sz="1200" dirty="0">
              <a:solidFill>
                <a:schemeClr val="bg1"/>
              </a:solidFill>
            </a:endParaRPr>
          </a:p>
          <a:p>
            <a:pPr marL="169200" algn="just" defTabSz="1199144">
              <a:lnSpc>
                <a:spcPct val="150000"/>
              </a:lnSpc>
              <a:buClr>
                <a:schemeClr val="bg1"/>
              </a:buClr>
              <a:buSzPct val="120000"/>
            </a:pPr>
            <a:endParaRPr lang="en-GB" sz="1200" dirty="0">
              <a:solidFill>
                <a:schemeClr val="bg1"/>
              </a:solidFill>
            </a:endParaRPr>
          </a:p>
        </p:txBody>
      </p:sp>
    </p:spTree>
    <p:extLst>
      <p:ext uri="{BB962C8B-B14F-4D97-AF65-F5344CB8AC3E}">
        <p14:creationId xmlns:p14="http://schemas.microsoft.com/office/powerpoint/2010/main" val="13844874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A54950-D453-44DD-A43C-DA99C90C213B}"/>
              </a:ext>
            </a:extLst>
          </p:cNvPr>
          <p:cNvSpPr>
            <a:spLocks noGrp="1"/>
          </p:cNvSpPr>
          <p:nvPr>
            <p:ph type="sldNum" sz="quarter" idx="12"/>
          </p:nvPr>
        </p:nvSpPr>
        <p:spPr/>
        <p:txBody>
          <a:bodyPr/>
          <a:lstStyle/>
          <a:p>
            <a:fld id="{757C06DB-65DA-4188-B231-CDD664637423}" type="slidenum">
              <a:rPr lang="en-GB" smtClean="0">
                <a:latin typeface="+mj-lt"/>
              </a:rPr>
              <a:pPr/>
              <a:t>20</a:t>
            </a:fld>
            <a:endParaRPr lang="en-GB" dirty="0">
              <a:latin typeface="+mj-lt"/>
            </a:endParaRPr>
          </a:p>
        </p:txBody>
      </p:sp>
      <p:cxnSp>
        <p:nvCxnSpPr>
          <p:cNvPr id="34" name="Straight Connector 33">
            <a:extLst>
              <a:ext uri="{FF2B5EF4-FFF2-40B4-BE49-F238E27FC236}">
                <a16:creationId xmlns:a16="http://schemas.microsoft.com/office/drawing/2014/main" id="{7205671A-175D-4CB0-A57A-76543F177505}"/>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E86E8435-A271-4E06-BC74-CBD36B14CFBE}"/>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a:t>
            </a:r>
          </a:p>
        </p:txBody>
      </p:sp>
      <p:sp>
        <p:nvSpPr>
          <p:cNvPr id="37" name="TextBox 36">
            <a:extLst>
              <a:ext uri="{FF2B5EF4-FFF2-40B4-BE49-F238E27FC236}">
                <a16:creationId xmlns:a16="http://schemas.microsoft.com/office/drawing/2014/main" id="{BA119E3C-FE43-4DC9-A24C-4C943CA57E84}"/>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SERVICES - DEDICATED SOFTWARE – BIOMETRIC SOLUTIONS</a:t>
            </a:r>
          </a:p>
        </p:txBody>
      </p:sp>
      <p:sp>
        <p:nvSpPr>
          <p:cNvPr id="23" name="TextBox 22">
            <a:extLst>
              <a:ext uri="{FF2B5EF4-FFF2-40B4-BE49-F238E27FC236}">
                <a16:creationId xmlns:a16="http://schemas.microsoft.com/office/drawing/2014/main" id="{A7F72C3A-55BE-4350-BB3C-CEDFFF2867D9}"/>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sp>
        <p:nvSpPr>
          <p:cNvPr id="16" name="Rectangle 15">
            <a:extLst>
              <a:ext uri="{FF2B5EF4-FFF2-40B4-BE49-F238E27FC236}">
                <a16:creationId xmlns:a16="http://schemas.microsoft.com/office/drawing/2014/main" id="{25D04D96-844E-4115-A191-A45A288DFAB8}"/>
              </a:ext>
            </a:extLst>
          </p:cNvPr>
          <p:cNvSpPr/>
          <p:nvPr/>
        </p:nvSpPr>
        <p:spPr>
          <a:xfrm>
            <a:off x="2173597" y="1783021"/>
            <a:ext cx="7350916" cy="4602508"/>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7" name="Rectangle 16">
            <a:extLst>
              <a:ext uri="{FF2B5EF4-FFF2-40B4-BE49-F238E27FC236}">
                <a16:creationId xmlns:a16="http://schemas.microsoft.com/office/drawing/2014/main" id="{2587C49E-66B6-4042-9530-E6D2128BD694}"/>
              </a:ext>
            </a:extLst>
          </p:cNvPr>
          <p:cNvSpPr/>
          <p:nvPr/>
        </p:nvSpPr>
        <p:spPr>
          <a:xfrm>
            <a:off x="3936570" y="1630632"/>
            <a:ext cx="3535759" cy="217673"/>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latin typeface="+mj-lt"/>
              </a:rPr>
              <a:t>OTHER DEDICATED SOLUTIONS</a:t>
            </a:r>
          </a:p>
        </p:txBody>
      </p:sp>
      <p:sp>
        <p:nvSpPr>
          <p:cNvPr id="19" name="TextBox 18">
            <a:extLst>
              <a:ext uri="{FF2B5EF4-FFF2-40B4-BE49-F238E27FC236}">
                <a16:creationId xmlns:a16="http://schemas.microsoft.com/office/drawing/2014/main" id="{77B906B6-019B-4B4A-8CE1-3F687C0487A6}"/>
              </a:ext>
            </a:extLst>
          </p:cNvPr>
          <p:cNvSpPr txBox="1"/>
          <p:nvPr/>
        </p:nvSpPr>
        <p:spPr>
          <a:xfrm>
            <a:off x="2351727" y="2046690"/>
            <a:ext cx="4222059" cy="4031873"/>
          </a:xfrm>
          <a:prstGeom prst="rect">
            <a:avLst/>
          </a:prstGeom>
          <a:noFill/>
        </p:spPr>
        <p:txBody>
          <a:bodyPr wrap="square">
            <a:spAutoFit/>
          </a:bodyPr>
          <a:lstStyle/>
          <a:p>
            <a:pPr marL="285750" indent="-285750">
              <a:spcBef>
                <a:spcPts val="400"/>
              </a:spcBef>
              <a:buFont typeface="Wingdings" panose="05000000000000000000" pitchFamily="2" charset="2"/>
              <a:buChar char="§"/>
            </a:pPr>
            <a:r>
              <a:rPr lang="en-GB" sz="1200" dirty="0"/>
              <a:t>ABC Airport Security Gates – development of documentation and modification of gates software by ENIGMA</a:t>
            </a:r>
          </a:p>
          <a:p>
            <a:pPr marL="285750" indent="-285750">
              <a:spcBef>
                <a:spcPts val="400"/>
              </a:spcBef>
              <a:buFont typeface="Wingdings" panose="05000000000000000000" pitchFamily="2" charset="2"/>
              <a:buChar char="§"/>
            </a:pPr>
            <a:r>
              <a:rPr lang="en-GB" sz="1200" dirty="0"/>
              <a:t>Fingerprint Scanners</a:t>
            </a:r>
          </a:p>
          <a:p>
            <a:pPr marL="285750" indent="-285750">
              <a:spcBef>
                <a:spcPts val="400"/>
              </a:spcBef>
              <a:buFont typeface="Wingdings" panose="05000000000000000000" pitchFamily="2" charset="2"/>
              <a:buChar char="§"/>
            </a:pPr>
            <a:r>
              <a:rPr lang="en-GB" sz="1200" dirty="0"/>
              <a:t>Image Analysis</a:t>
            </a:r>
          </a:p>
          <a:p>
            <a:pPr marL="285750" indent="-285750">
              <a:spcBef>
                <a:spcPts val="400"/>
              </a:spcBef>
              <a:buFont typeface="Wingdings" panose="05000000000000000000" pitchFamily="2" charset="2"/>
              <a:buChar char="§"/>
            </a:pPr>
            <a:r>
              <a:rPr lang="en-GB" sz="1200" dirty="0"/>
              <a:t>Thermovision</a:t>
            </a:r>
          </a:p>
          <a:p>
            <a:pPr marL="285750" indent="-285750">
              <a:spcBef>
                <a:spcPts val="400"/>
              </a:spcBef>
              <a:buFont typeface="Wingdings" panose="05000000000000000000" pitchFamily="2" charset="2"/>
              <a:buChar char="§"/>
            </a:pPr>
            <a:r>
              <a:rPr lang="en-GB" sz="1200" dirty="0"/>
              <a:t>Electronic surveillance system (security of company employees over large areas).</a:t>
            </a:r>
          </a:p>
          <a:p>
            <a:pPr marL="285750" indent="-285750">
              <a:spcBef>
                <a:spcPts val="400"/>
              </a:spcBef>
              <a:buFont typeface="Wingdings" panose="05000000000000000000" pitchFamily="2" charset="2"/>
              <a:buChar char="§"/>
            </a:pPr>
            <a:r>
              <a:rPr lang="en-GB" sz="1200" dirty="0"/>
              <a:t>Electric car sharing system for individual and commercial users.</a:t>
            </a:r>
          </a:p>
          <a:p>
            <a:pPr marL="285750" indent="-285750">
              <a:spcBef>
                <a:spcPts val="400"/>
              </a:spcBef>
              <a:buFont typeface="Wingdings" panose="05000000000000000000" pitchFamily="2" charset="2"/>
              <a:buChar char="§"/>
            </a:pPr>
            <a:r>
              <a:rPr lang="en-GB" sz="1200" dirty="0"/>
              <a:t>E-Classified Office.</a:t>
            </a:r>
          </a:p>
          <a:p>
            <a:pPr marL="285750" indent="-285750">
              <a:spcBef>
                <a:spcPts val="400"/>
              </a:spcBef>
              <a:buFont typeface="Wingdings" panose="05000000000000000000" pitchFamily="2" charset="2"/>
              <a:buChar char="§"/>
            </a:pPr>
            <a:r>
              <a:rPr lang="en-GB" sz="1200" dirty="0"/>
              <a:t>CentaurOne telecommunication data retention system.</a:t>
            </a:r>
          </a:p>
          <a:p>
            <a:pPr marL="285750" indent="-285750">
              <a:spcBef>
                <a:spcPts val="400"/>
              </a:spcBef>
              <a:buFont typeface="Wingdings" panose="05000000000000000000" pitchFamily="2" charset="2"/>
              <a:buChar char="§"/>
            </a:pPr>
            <a:r>
              <a:rPr lang="en-GB" sz="1200" dirty="0"/>
              <a:t>Mobile cameras (Getac).</a:t>
            </a:r>
          </a:p>
          <a:p>
            <a:pPr marL="285750" indent="-285750">
              <a:spcBef>
                <a:spcPts val="400"/>
              </a:spcBef>
              <a:buFont typeface="Wingdings" panose="05000000000000000000" pitchFamily="2" charset="2"/>
              <a:buChar char="§"/>
            </a:pPr>
            <a:r>
              <a:rPr lang="en-GB" sz="1200" dirty="0"/>
              <a:t>Special vehicles - mobile multipurpose solutions. </a:t>
            </a:r>
          </a:p>
          <a:p>
            <a:pPr marL="285750" indent="-285750">
              <a:spcBef>
                <a:spcPts val="400"/>
              </a:spcBef>
              <a:buFont typeface="Wingdings" panose="05000000000000000000" pitchFamily="2" charset="2"/>
              <a:buChar char="§"/>
            </a:pPr>
            <a:r>
              <a:rPr lang="en-GB" sz="1200" dirty="0"/>
              <a:t>Portable terminals.</a:t>
            </a:r>
          </a:p>
          <a:p>
            <a:pPr marL="285750" indent="-285750">
              <a:spcBef>
                <a:spcPts val="400"/>
              </a:spcBef>
              <a:buFont typeface="Wingdings" panose="05000000000000000000" pitchFamily="2" charset="2"/>
              <a:buChar char="§"/>
            </a:pPr>
            <a:r>
              <a:rPr lang="en-GB" sz="1200" dirty="0"/>
              <a:t>Industrial cameras and vision systems (Genetec).</a:t>
            </a:r>
          </a:p>
          <a:p>
            <a:pPr marL="285750" indent="-285750">
              <a:spcBef>
                <a:spcPts val="400"/>
              </a:spcBef>
              <a:buFont typeface="Wingdings" panose="05000000000000000000" pitchFamily="2" charset="2"/>
              <a:buChar char="§"/>
            </a:pPr>
            <a:r>
              <a:rPr lang="en-GB" sz="1200" dirty="0"/>
              <a:t>Services, training, consulting, penetration tests, audits, projects.</a:t>
            </a:r>
          </a:p>
        </p:txBody>
      </p:sp>
      <p:pic>
        <p:nvPicPr>
          <p:cNvPr id="42" name="Obraz 10">
            <a:extLst>
              <a:ext uri="{FF2B5EF4-FFF2-40B4-BE49-F238E27FC236}">
                <a16:creationId xmlns:a16="http://schemas.microsoft.com/office/drawing/2014/main" id="{46A6D272-2FA1-45D3-9775-01EC012D5E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82" t="15578" r="7832" b="78899"/>
          <a:stretch/>
        </p:blipFill>
        <p:spPr>
          <a:xfrm>
            <a:off x="7254067" y="2062984"/>
            <a:ext cx="1260458" cy="519012"/>
          </a:xfrm>
          <a:prstGeom prst="rect">
            <a:avLst/>
          </a:prstGeom>
        </p:spPr>
      </p:pic>
      <p:pic>
        <p:nvPicPr>
          <p:cNvPr id="43" name="Picture 2" descr="Hikvision Europe Colorvu Camera">
            <a:extLst>
              <a:ext uri="{FF2B5EF4-FFF2-40B4-BE49-F238E27FC236}">
                <a16:creationId xmlns:a16="http://schemas.microsoft.com/office/drawing/2014/main" id="{36A9B8B2-2E73-4D69-B60A-A593B33F6C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8254" y="2630917"/>
            <a:ext cx="758509" cy="152548"/>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47F9FA15-F471-4F45-B4F3-991B7F733B0E}"/>
              </a:ext>
            </a:extLst>
          </p:cNvPr>
          <p:cNvGrpSpPr/>
          <p:nvPr/>
        </p:nvGrpSpPr>
        <p:grpSpPr>
          <a:xfrm>
            <a:off x="7170102" y="3150086"/>
            <a:ext cx="1470284" cy="165996"/>
            <a:chOff x="9150548" y="6304212"/>
            <a:chExt cx="3880012" cy="438056"/>
          </a:xfrm>
        </p:grpSpPr>
        <p:pic>
          <p:nvPicPr>
            <p:cNvPr id="46" name="Picture 2" descr="Brainwave Science - Crime-fighting Technology for law enforcement">
              <a:extLst>
                <a:ext uri="{FF2B5EF4-FFF2-40B4-BE49-F238E27FC236}">
                  <a16:creationId xmlns:a16="http://schemas.microsoft.com/office/drawing/2014/main" id="{962BE0BA-9B3A-4C0E-86E2-75A042F57C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5673" y="6340276"/>
              <a:ext cx="2074887" cy="32726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IDEMIA">
              <a:extLst>
                <a:ext uri="{FF2B5EF4-FFF2-40B4-BE49-F238E27FC236}">
                  <a16:creationId xmlns:a16="http://schemas.microsoft.com/office/drawing/2014/main" id="{0B995DB4-FE9B-4C37-A63B-D6DDBDBCE4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0548" y="6304212"/>
              <a:ext cx="1666439" cy="4380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4BE9D864-F209-4451-9181-2E5F37AD699C}"/>
              </a:ext>
            </a:extLst>
          </p:cNvPr>
          <p:cNvGrpSpPr/>
          <p:nvPr/>
        </p:nvGrpSpPr>
        <p:grpSpPr>
          <a:xfrm>
            <a:off x="6462070" y="4451278"/>
            <a:ext cx="2844452" cy="1709478"/>
            <a:chOff x="4238213" y="1982210"/>
            <a:chExt cx="3082210" cy="1852367"/>
          </a:xfrm>
        </p:grpSpPr>
        <p:pic>
          <p:nvPicPr>
            <p:cNvPr id="18" name="Obraz 5">
              <a:extLst>
                <a:ext uri="{FF2B5EF4-FFF2-40B4-BE49-F238E27FC236}">
                  <a16:creationId xmlns:a16="http://schemas.microsoft.com/office/drawing/2014/main" id="{268F6542-7F72-4272-9FAE-F90B7675D4EF}"/>
                </a:ext>
              </a:extLst>
            </p:cNvPr>
            <p:cNvPicPr>
              <a:picLocks noChangeAspect="1"/>
            </p:cNvPicPr>
            <p:nvPr/>
          </p:nvPicPr>
          <p:blipFill rotWithShape="1">
            <a:blip r:embed="rId6"/>
            <a:srcRect b="7968"/>
            <a:stretch/>
          </p:blipFill>
          <p:spPr>
            <a:xfrm>
              <a:off x="4471486" y="1982210"/>
              <a:ext cx="2848937" cy="1852367"/>
            </a:xfrm>
            <a:prstGeom prst="rect">
              <a:avLst/>
            </a:prstGeom>
          </p:spPr>
        </p:pic>
        <p:sp>
          <p:nvSpPr>
            <p:cNvPr id="33" name="TextBox 32">
              <a:extLst>
                <a:ext uri="{FF2B5EF4-FFF2-40B4-BE49-F238E27FC236}">
                  <a16:creationId xmlns:a16="http://schemas.microsoft.com/office/drawing/2014/main" id="{297DED05-8277-4F4F-9AEA-8405719CA6DB}"/>
                </a:ext>
              </a:extLst>
            </p:cNvPr>
            <p:cNvSpPr txBox="1"/>
            <p:nvPr/>
          </p:nvSpPr>
          <p:spPr>
            <a:xfrm>
              <a:off x="4258842" y="3334237"/>
              <a:ext cx="1219200" cy="307777"/>
            </a:xfrm>
            <a:prstGeom prst="rect">
              <a:avLst/>
            </a:prstGeom>
            <a:solidFill>
              <a:schemeClr val="bg1"/>
            </a:solidFill>
          </p:spPr>
          <p:txBody>
            <a:bodyPr wrap="square">
              <a:spAutoFit/>
            </a:bodyPr>
            <a:lstStyle/>
            <a:p>
              <a:pPr algn="r"/>
              <a:r>
                <a:rPr lang="en-GB" sz="700" dirty="0"/>
                <a:t>Entrance with document reader and display</a:t>
              </a:r>
            </a:p>
          </p:txBody>
        </p:sp>
        <p:sp>
          <p:nvSpPr>
            <p:cNvPr id="49" name="TextBox 48">
              <a:extLst>
                <a:ext uri="{FF2B5EF4-FFF2-40B4-BE49-F238E27FC236}">
                  <a16:creationId xmlns:a16="http://schemas.microsoft.com/office/drawing/2014/main" id="{E988D71C-7729-448F-AC83-BE54E1E1A92D}"/>
                </a:ext>
              </a:extLst>
            </p:cNvPr>
            <p:cNvSpPr txBox="1"/>
            <p:nvPr/>
          </p:nvSpPr>
          <p:spPr>
            <a:xfrm>
              <a:off x="4258842" y="2657194"/>
              <a:ext cx="1219200" cy="630942"/>
            </a:xfrm>
            <a:prstGeom prst="rect">
              <a:avLst/>
            </a:prstGeom>
            <a:solidFill>
              <a:schemeClr val="bg1"/>
            </a:solidFill>
          </p:spPr>
          <p:txBody>
            <a:bodyPr wrap="square">
              <a:spAutoFit/>
            </a:bodyPr>
            <a:lstStyle/>
            <a:p>
              <a:pPr algn="r"/>
              <a:r>
                <a:rPr lang="en-GB" sz="700" dirty="0"/>
                <a:t>Biometric module with integrated surface display (digital mirror) mounted on the entrance door</a:t>
              </a:r>
            </a:p>
          </p:txBody>
        </p:sp>
        <p:sp>
          <p:nvSpPr>
            <p:cNvPr id="50" name="TextBox 49">
              <a:extLst>
                <a:ext uri="{FF2B5EF4-FFF2-40B4-BE49-F238E27FC236}">
                  <a16:creationId xmlns:a16="http://schemas.microsoft.com/office/drawing/2014/main" id="{0C7D43BC-5615-4A58-9F4D-AF798DFE03C6}"/>
                </a:ext>
              </a:extLst>
            </p:cNvPr>
            <p:cNvSpPr txBox="1"/>
            <p:nvPr/>
          </p:nvSpPr>
          <p:spPr>
            <a:xfrm>
              <a:off x="4258842" y="2342282"/>
              <a:ext cx="1219200" cy="307777"/>
            </a:xfrm>
            <a:prstGeom prst="rect">
              <a:avLst/>
            </a:prstGeom>
            <a:solidFill>
              <a:schemeClr val="bg1"/>
            </a:solidFill>
          </p:spPr>
          <p:txBody>
            <a:bodyPr wrap="square">
              <a:spAutoFit/>
            </a:bodyPr>
            <a:lstStyle/>
            <a:p>
              <a:pPr algn="r"/>
              <a:r>
                <a:rPr lang="en-GB" sz="700" dirty="0"/>
                <a:t>Arched doorway with display</a:t>
              </a:r>
            </a:p>
          </p:txBody>
        </p:sp>
        <p:sp>
          <p:nvSpPr>
            <p:cNvPr id="51" name="TextBox 50">
              <a:extLst>
                <a:ext uri="{FF2B5EF4-FFF2-40B4-BE49-F238E27FC236}">
                  <a16:creationId xmlns:a16="http://schemas.microsoft.com/office/drawing/2014/main" id="{3842DF29-6422-4C6A-B101-C8BB50D2EEEA}"/>
                </a:ext>
              </a:extLst>
            </p:cNvPr>
            <p:cNvSpPr txBox="1"/>
            <p:nvPr/>
          </p:nvSpPr>
          <p:spPr>
            <a:xfrm>
              <a:off x="4238213" y="2024156"/>
              <a:ext cx="1219200" cy="307777"/>
            </a:xfrm>
            <a:prstGeom prst="rect">
              <a:avLst/>
            </a:prstGeom>
            <a:solidFill>
              <a:schemeClr val="bg1"/>
            </a:solidFill>
          </p:spPr>
          <p:txBody>
            <a:bodyPr wrap="square">
              <a:spAutoFit/>
            </a:bodyPr>
            <a:lstStyle/>
            <a:p>
              <a:pPr algn="r"/>
              <a:r>
                <a:rPr lang="en-GB" sz="700" dirty="0"/>
                <a:t>Integrated video surveillance</a:t>
              </a:r>
            </a:p>
          </p:txBody>
        </p:sp>
      </p:grpSp>
      <p:grpSp>
        <p:nvGrpSpPr>
          <p:cNvPr id="6" name="Group 5">
            <a:extLst>
              <a:ext uri="{FF2B5EF4-FFF2-40B4-BE49-F238E27FC236}">
                <a16:creationId xmlns:a16="http://schemas.microsoft.com/office/drawing/2014/main" id="{148D5682-FB8F-4916-B2CD-ED6A10B3DB7D}"/>
              </a:ext>
            </a:extLst>
          </p:cNvPr>
          <p:cNvGrpSpPr/>
          <p:nvPr/>
        </p:nvGrpSpPr>
        <p:grpSpPr>
          <a:xfrm>
            <a:off x="6812017" y="3431972"/>
            <a:ext cx="2466360" cy="889370"/>
            <a:chOff x="4580001" y="2057138"/>
            <a:chExt cx="2848937" cy="1004489"/>
          </a:xfrm>
          <a:solidFill>
            <a:schemeClr val="bg1"/>
          </a:solidFill>
        </p:grpSpPr>
        <p:grpSp>
          <p:nvGrpSpPr>
            <p:cNvPr id="5" name="Group 4">
              <a:extLst>
                <a:ext uri="{FF2B5EF4-FFF2-40B4-BE49-F238E27FC236}">
                  <a16:creationId xmlns:a16="http://schemas.microsoft.com/office/drawing/2014/main" id="{52C1B1BF-01D9-4251-ACC6-9E81DA4E4CB3}"/>
                </a:ext>
              </a:extLst>
            </p:cNvPr>
            <p:cNvGrpSpPr/>
            <p:nvPr/>
          </p:nvGrpSpPr>
          <p:grpSpPr>
            <a:xfrm>
              <a:off x="4580001" y="2057138"/>
              <a:ext cx="2848937" cy="1004489"/>
              <a:chOff x="4580001" y="2057138"/>
              <a:chExt cx="2848937" cy="1004489"/>
            </a:xfrm>
            <a:grpFill/>
          </p:grpSpPr>
          <p:grpSp>
            <p:nvGrpSpPr>
              <p:cNvPr id="21" name="Group 20">
                <a:extLst>
                  <a:ext uri="{FF2B5EF4-FFF2-40B4-BE49-F238E27FC236}">
                    <a16:creationId xmlns:a16="http://schemas.microsoft.com/office/drawing/2014/main" id="{63EDF922-AF4F-4C6E-89C9-296DEBCD6490}"/>
                  </a:ext>
                </a:extLst>
              </p:cNvPr>
              <p:cNvGrpSpPr/>
              <p:nvPr/>
            </p:nvGrpSpPr>
            <p:grpSpPr>
              <a:xfrm>
                <a:off x="4580001" y="2057138"/>
                <a:ext cx="2848937" cy="1004489"/>
                <a:chOff x="608215" y="2099536"/>
                <a:chExt cx="4902779" cy="1728640"/>
              </a:xfrm>
              <a:grpFill/>
            </p:grpSpPr>
            <p:pic>
              <p:nvPicPr>
                <p:cNvPr id="24" name="Obraz 8">
                  <a:extLst>
                    <a:ext uri="{FF2B5EF4-FFF2-40B4-BE49-F238E27FC236}">
                      <a16:creationId xmlns:a16="http://schemas.microsoft.com/office/drawing/2014/main" id="{7242D11D-EF39-4F6C-9F4E-BE471C8D15A4}"/>
                    </a:ext>
                  </a:extLst>
                </p:cNvPr>
                <p:cNvPicPr>
                  <a:picLocks noChangeAspect="1"/>
                </p:cNvPicPr>
                <p:nvPr/>
              </p:nvPicPr>
              <p:blipFill>
                <a:blip r:embed="rId7"/>
                <a:stretch>
                  <a:fillRect/>
                </a:stretch>
              </p:blipFill>
              <p:spPr>
                <a:xfrm>
                  <a:off x="608215" y="2466804"/>
                  <a:ext cx="854332" cy="1163826"/>
                </a:xfrm>
                <a:prstGeom prst="rect">
                  <a:avLst/>
                </a:prstGeom>
                <a:grpFill/>
              </p:spPr>
            </p:pic>
            <p:grpSp>
              <p:nvGrpSpPr>
                <p:cNvPr id="25" name="Grupa 11">
                  <a:extLst>
                    <a:ext uri="{FF2B5EF4-FFF2-40B4-BE49-F238E27FC236}">
                      <a16:creationId xmlns:a16="http://schemas.microsoft.com/office/drawing/2014/main" id="{1E9D981E-B6C3-4F42-8F78-DBB1AEEA5C22}"/>
                    </a:ext>
                  </a:extLst>
                </p:cNvPr>
                <p:cNvGrpSpPr/>
                <p:nvPr/>
              </p:nvGrpSpPr>
              <p:grpSpPr>
                <a:xfrm>
                  <a:off x="1597850" y="2507837"/>
                  <a:ext cx="954107" cy="1109568"/>
                  <a:chOff x="1777689" y="3950602"/>
                  <a:chExt cx="954107" cy="1109568"/>
                </a:xfrm>
                <a:grpFill/>
              </p:grpSpPr>
              <p:pic>
                <p:nvPicPr>
                  <p:cNvPr id="40" name="Obraz 9">
                    <a:extLst>
                      <a:ext uri="{FF2B5EF4-FFF2-40B4-BE49-F238E27FC236}">
                        <a16:creationId xmlns:a16="http://schemas.microsoft.com/office/drawing/2014/main" id="{6B30CA75-00E5-471E-9BFA-42F817F3D4E7}"/>
                      </a:ext>
                    </a:extLst>
                  </p:cNvPr>
                  <p:cNvPicPr>
                    <a:picLocks noChangeAspect="1"/>
                  </p:cNvPicPr>
                  <p:nvPr/>
                </p:nvPicPr>
                <p:blipFill>
                  <a:blip r:embed="rId8"/>
                  <a:stretch>
                    <a:fillRect/>
                  </a:stretch>
                </p:blipFill>
                <p:spPr>
                  <a:xfrm>
                    <a:off x="1777689" y="3950602"/>
                    <a:ext cx="954107" cy="1109568"/>
                  </a:xfrm>
                  <a:prstGeom prst="rect">
                    <a:avLst/>
                  </a:prstGeom>
                  <a:grpFill/>
                </p:spPr>
              </p:pic>
              <p:sp>
                <p:nvSpPr>
                  <p:cNvPr id="41" name="Prostokąt 10">
                    <a:extLst>
                      <a:ext uri="{FF2B5EF4-FFF2-40B4-BE49-F238E27FC236}">
                        <a16:creationId xmlns:a16="http://schemas.microsoft.com/office/drawing/2014/main" id="{3327E53B-1DB3-40F5-8747-2DBA4AE4D810}"/>
                      </a:ext>
                    </a:extLst>
                  </p:cNvPr>
                  <p:cNvSpPr/>
                  <p:nvPr/>
                </p:nvSpPr>
                <p:spPr>
                  <a:xfrm>
                    <a:off x="2339752" y="4897756"/>
                    <a:ext cx="268033" cy="1271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pic>
              <p:nvPicPr>
                <p:cNvPr id="27" name="Obraz 12">
                  <a:extLst>
                    <a:ext uri="{FF2B5EF4-FFF2-40B4-BE49-F238E27FC236}">
                      <a16:creationId xmlns:a16="http://schemas.microsoft.com/office/drawing/2014/main" id="{87AD6682-F3CA-4536-937D-A54DAFAAC88C}"/>
                    </a:ext>
                  </a:extLst>
                </p:cNvPr>
                <p:cNvPicPr>
                  <a:picLocks noChangeAspect="1"/>
                </p:cNvPicPr>
                <p:nvPr/>
              </p:nvPicPr>
              <p:blipFill>
                <a:blip r:embed="rId9"/>
                <a:stretch>
                  <a:fillRect/>
                </a:stretch>
              </p:blipFill>
              <p:spPr>
                <a:xfrm>
                  <a:off x="2739755" y="2503408"/>
                  <a:ext cx="882986" cy="1127217"/>
                </a:xfrm>
                <a:prstGeom prst="rect">
                  <a:avLst/>
                </a:prstGeom>
                <a:grpFill/>
              </p:spPr>
            </p:pic>
            <p:pic>
              <p:nvPicPr>
                <p:cNvPr id="28" name="Obraz 13">
                  <a:extLst>
                    <a:ext uri="{FF2B5EF4-FFF2-40B4-BE49-F238E27FC236}">
                      <a16:creationId xmlns:a16="http://schemas.microsoft.com/office/drawing/2014/main" id="{4937D5CC-A80E-4B2A-BCAE-F44DC4164254}"/>
                    </a:ext>
                  </a:extLst>
                </p:cNvPr>
                <p:cNvPicPr>
                  <a:picLocks noChangeAspect="1"/>
                </p:cNvPicPr>
                <p:nvPr/>
              </p:nvPicPr>
              <p:blipFill>
                <a:blip r:embed="rId10"/>
                <a:stretch>
                  <a:fillRect/>
                </a:stretch>
              </p:blipFill>
              <p:spPr>
                <a:xfrm>
                  <a:off x="3922118" y="2099536"/>
                  <a:ext cx="1588876" cy="1728640"/>
                </a:xfrm>
                <a:prstGeom prst="rect">
                  <a:avLst/>
                </a:prstGeom>
                <a:grpFill/>
              </p:spPr>
            </p:pic>
            <p:sp>
              <p:nvSpPr>
                <p:cNvPr id="29" name="Arrow: Pentagon 28">
                  <a:extLst>
                    <a:ext uri="{FF2B5EF4-FFF2-40B4-BE49-F238E27FC236}">
                      <a16:creationId xmlns:a16="http://schemas.microsoft.com/office/drawing/2014/main" id="{D4C06EE6-0B50-48EC-A808-0D90F3047FFA}"/>
                    </a:ext>
                  </a:extLst>
                </p:cNvPr>
                <p:cNvSpPr/>
                <p:nvPr/>
              </p:nvSpPr>
              <p:spPr>
                <a:xfrm>
                  <a:off x="1516936" y="2499202"/>
                  <a:ext cx="80914" cy="867471"/>
                </a:xfrm>
                <a:prstGeom prst="homePlate">
                  <a:avLst>
                    <a:gd name="adj" fmla="val 88281"/>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Arrow: Pentagon 29">
                  <a:extLst>
                    <a:ext uri="{FF2B5EF4-FFF2-40B4-BE49-F238E27FC236}">
                      <a16:creationId xmlns:a16="http://schemas.microsoft.com/office/drawing/2014/main" id="{CF8E7141-C196-413C-A209-4DC16E1B24EB}"/>
                    </a:ext>
                  </a:extLst>
                </p:cNvPr>
                <p:cNvSpPr/>
                <p:nvPr/>
              </p:nvSpPr>
              <p:spPr>
                <a:xfrm>
                  <a:off x="2563995" y="2499202"/>
                  <a:ext cx="80914" cy="867471"/>
                </a:xfrm>
                <a:prstGeom prst="homePlate">
                  <a:avLst>
                    <a:gd name="adj" fmla="val 88281"/>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Arrow: Pentagon 38">
                  <a:extLst>
                    <a:ext uri="{FF2B5EF4-FFF2-40B4-BE49-F238E27FC236}">
                      <a16:creationId xmlns:a16="http://schemas.microsoft.com/office/drawing/2014/main" id="{29354DC6-3A55-4E75-9727-0C4456CB7FE9}"/>
                    </a:ext>
                  </a:extLst>
                </p:cNvPr>
                <p:cNvSpPr/>
                <p:nvPr/>
              </p:nvSpPr>
              <p:spPr>
                <a:xfrm>
                  <a:off x="3677130" y="2499202"/>
                  <a:ext cx="80914" cy="867471"/>
                </a:xfrm>
                <a:prstGeom prst="homePlate">
                  <a:avLst>
                    <a:gd name="adj" fmla="val 88281"/>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3" name="TextBox 52">
                <a:extLst>
                  <a:ext uri="{FF2B5EF4-FFF2-40B4-BE49-F238E27FC236}">
                    <a16:creationId xmlns:a16="http://schemas.microsoft.com/office/drawing/2014/main" id="{A09C7584-EC26-46EE-A23D-B83555E031DD}"/>
                  </a:ext>
                </a:extLst>
              </p:cNvPr>
              <p:cNvSpPr txBox="1"/>
              <p:nvPr/>
            </p:nvSpPr>
            <p:spPr>
              <a:xfrm>
                <a:off x="5235931" y="2794149"/>
                <a:ext cx="351524" cy="175147"/>
              </a:xfrm>
              <a:prstGeom prst="rect">
                <a:avLst/>
              </a:prstGeom>
              <a:grpFill/>
            </p:spPr>
            <p:txBody>
              <a:bodyPr wrap="square">
                <a:spAutoFit/>
              </a:bodyPr>
              <a:lstStyle/>
              <a:p>
                <a:pPr algn="r"/>
                <a:endParaRPr lang="en-GB" sz="700" dirty="0"/>
              </a:p>
            </p:txBody>
          </p:sp>
          <p:sp>
            <p:nvSpPr>
              <p:cNvPr id="54" name="TextBox 53">
                <a:extLst>
                  <a:ext uri="{FF2B5EF4-FFF2-40B4-BE49-F238E27FC236}">
                    <a16:creationId xmlns:a16="http://schemas.microsoft.com/office/drawing/2014/main" id="{AD405351-E0EC-4805-84CF-5605A9882B26}"/>
                  </a:ext>
                </a:extLst>
              </p:cNvPr>
              <p:cNvSpPr txBox="1"/>
              <p:nvPr/>
            </p:nvSpPr>
            <p:spPr>
              <a:xfrm>
                <a:off x="5862639" y="2803344"/>
                <a:ext cx="386081" cy="175147"/>
              </a:xfrm>
              <a:prstGeom prst="rect">
                <a:avLst/>
              </a:prstGeom>
              <a:grpFill/>
            </p:spPr>
            <p:txBody>
              <a:bodyPr wrap="square">
                <a:spAutoFit/>
              </a:bodyPr>
              <a:lstStyle/>
              <a:p>
                <a:pPr algn="r"/>
                <a:endParaRPr lang="en-GB" sz="700" dirty="0"/>
              </a:p>
            </p:txBody>
          </p:sp>
          <p:sp>
            <p:nvSpPr>
              <p:cNvPr id="55" name="TextBox 54">
                <a:extLst>
                  <a:ext uri="{FF2B5EF4-FFF2-40B4-BE49-F238E27FC236}">
                    <a16:creationId xmlns:a16="http://schemas.microsoft.com/office/drawing/2014/main" id="{EB22D131-A588-414C-BF4B-75BF6726D942}"/>
                  </a:ext>
                </a:extLst>
              </p:cNvPr>
              <p:cNvSpPr txBox="1"/>
              <p:nvPr/>
            </p:nvSpPr>
            <p:spPr>
              <a:xfrm>
                <a:off x="7035489" y="2239086"/>
                <a:ext cx="365576" cy="175147"/>
              </a:xfrm>
              <a:prstGeom prst="rect">
                <a:avLst/>
              </a:prstGeom>
              <a:grpFill/>
            </p:spPr>
            <p:txBody>
              <a:bodyPr wrap="square">
                <a:spAutoFit/>
              </a:bodyPr>
              <a:lstStyle/>
              <a:p>
                <a:pPr algn="r"/>
                <a:endParaRPr lang="en-GB" sz="700" dirty="0"/>
              </a:p>
            </p:txBody>
          </p:sp>
        </p:grpSp>
        <p:sp>
          <p:nvSpPr>
            <p:cNvPr id="57" name="TextBox 56">
              <a:extLst>
                <a:ext uri="{FF2B5EF4-FFF2-40B4-BE49-F238E27FC236}">
                  <a16:creationId xmlns:a16="http://schemas.microsoft.com/office/drawing/2014/main" id="{84CEEE11-2F61-4A43-9A32-98F7B2F84EEA}"/>
                </a:ext>
              </a:extLst>
            </p:cNvPr>
            <p:cNvSpPr txBox="1"/>
            <p:nvPr/>
          </p:nvSpPr>
          <p:spPr>
            <a:xfrm>
              <a:off x="4626379" y="2803343"/>
              <a:ext cx="378397" cy="175147"/>
            </a:xfrm>
            <a:prstGeom prst="rect">
              <a:avLst/>
            </a:prstGeom>
            <a:grpFill/>
          </p:spPr>
          <p:txBody>
            <a:bodyPr wrap="square">
              <a:spAutoFit/>
            </a:bodyPr>
            <a:lstStyle/>
            <a:p>
              <a:pPr algn="r"/>
              <a:endParaRPr lang="en-GB" sz="700" dirty="0"/>
            </a:p>
          </p:txBody>
        </p:sp>
      </p:grpSp>
      <p:pic>
        <p:nvPicPr>
          <p:cNvPr id="8" name="Picture 7" descr="Text, logo&#10;&#10;Description automatically generated">
            <a:extLst>
              <a:ext uri="{FF2B5EF4-FFF2-40B4-BE49-F238E27FC236}">
                <a16:creationId xmlns:a16="http://schemas.microsoft.com/office/drawing/2014/main" id="{693E38F1-FDA6-4241-8BD8-CD66AC0B56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80279" y="2769113"/>
            <a:ext cx="686161" cy="380973"/>
          </a:xfrm>
          <a:prstGeom prst="rect">
            <a:avLst/>
          </a:prstGeom>
        </p:spPr>
      </p:pic>
      <p:pic>
        <p:nvPicPr>
          <p:cNvPr id="26626" name="Picture 2" descr="Hitachi Logo, history, meaning, symbol, PNG">
            <a:extLst>
              <a:ext uri="{FF2B5EF4-FFF2-40B4-BE49-F238E27FC236}">
                <a16:creationId xmlns:a16="http://schemas.microsoft.com/office/drawing/2014/main" id="{2C3077A5-FE50-4FFA-A11A-A93CD05C3DE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77961" y="2737768"/>
            <a:ext cx="788737" cy="44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Obraz 2">
            <a:extLst>
              <a:ext uri="{FF2B5EF4-FFF2-40B4-BE49-F238E27FC236}">
                <a16:creationId xmlns:a16="http://schemas.microsoft.com/office/drawing/2014/main" id="{28EE2BBC-FC0A-4A7A-AEF2-DE1E9E733F84}"/>
              </a:ext>
            </a:extLst>
          </p:cNvPr>
          <p:cNvPicPr>
            <a:picLocks noChangeAspect="1"/>
          </p:cNvPicPr>
          <p:nvPr/>
        </p:nvPicPr>
        <p:blipFill>
          <a:blip r:embed="rId2"/>
          <a:stretch>
            <a:fillRect/>
          </a:stretch>
        </p:blipFill>
        <p:spPr>
          <a:xfrm>
            <a:off x="3176280" y="2361911"/>
            <a:ext cx="1323439" cy="1323439"/>
          </a:xfrm>
          <a:prstGeom prst="rect">
            <a:avLst/>
          </a:prstGeom>
        </p:spPr>
      </p:pic>
      <p:sp>
        <p:nvSpPr>
          <p:cNvPr id="29" name="Prostokąt 6">
            <a:extLst>
              <a:ext uri="{FF2B5EF4-FFF2-40B4-BE49-F238E27FC236}">
                <a16:creationId xmlns:a16="http://schemas.microsoft.com/office/drawing/2014/main" id="{9F9E3F36-8CC5-483B-886C-C106F798F75D}"/>
              </a:ext>
            </a:extLst>
          </p:cNvPr>
          <p:cNvSpPr/>
          <p:nvPr/>
        </p:nvSpPr>
        <p:spPr>
          <a:xfrm>
            <a:off x="2271712" y="3447251"/>
            <a:ext cx="7963668" cy="707886"/>
          </a:xfrm>
          <a:prstGeom prst="rect">
            <a:avLst/>
          </a:prstGeom>
        </p:spPr>
        <p:txBody>
          <a:bodyPr wrap="square">
            <a:spAutoFit/>
          </a:bodyPr>
          <a:lstStyle/>
          <a:p>
            <a:pPr algn="just"/>
            <a:r>
              <a:rPr lang="en-GB" sz="1000" dirty="0">
                <a:solidFill>
                  <a:srgbClr val="333333"/>
                </a:solidFill>
                <a:latin typeface="+mj-lt"/>
              </a:rPr>
              <a:t>Upon employment in the company, each employee obtains a virtual identity which includes appropriate entitlements in IT systems, related to the position occupied, tasks and competencies in the organisation. The Identity Management solutions in relation to users allow to perform routine monitoring of user’s entitlements in all systems of the institution, which translates not only into the increased data safety, but also into the ordered and simplified processes related to user’s entitlements.</a:t>
            </a:r>
            <a:endParaRPr lang="pl-PL" sz="1000" dirty="0">
              <a:solidFill>
                <a:srgbClr val="333333"/>
              </a:solidFill>
              <a:latin typeface="+mj-lt"/>
            </a:endParaRPr>
          </a:p>
        </p:txBody>
      </p:sp>
      <p:sp>
        <p:nvSpPr>
          <p:cNvPr id="2" name="Slide Number Placeholder 1">
            <a:extLst>
              <a:ext uri="{FF2B5EF4-FFF2-40B4-BE49-F238E27FC236}">
                <a16:creationId xmlns:a16="http://schemas.microsoft.com/office/drawing/2014/main" id="{18F2D27B-874F-43D7-B954-91682BC078D7}"/>
              </a:ext>
            </a:extLst>
          </p:cNvPr>
          <p:cNvSpPr>
            <a:spLocks noGrp="1"/>
          </p:cNvSpPr>
          <p:nvPr>
            <p:ph type="sldNum" sz="quarter" idx="12"/>
          </p:nvPr>
        </p:nvSpPr>
        <p:spPr/>
        <p:txBody>
          <a:bodyPr/>
          <a:lstStyle/>
          <a:p>
            <a:fld id="{757C06DB-65DA-4188-B231-CDD664637423}" type="slidenum">
              <a:rPr lang="en-GB" smtClean="0">
                <a:latin typeface="+mj-lt"/>
              </a:rPr>
              <a:pPr/>
              <a:t>21</a:t>
            </a:fld>
            <a:endParaRPr lang="en-GB" dirty="0">
              <a:latin typeface="+mj-lt"/>
            </a:endParaRPr>
          </a:p>
        </p:txBody>
      </p:sp>
      <p:cxnSp>
        <p:nvCxnSpPr>
          <p:cNvPr id="23" name="Straight Connector 22">
            <a:extLst>
              <a:ext uri="{FF2B5EF4-FFF2-40B4-BE49-F238E27FC236}">
                <a16:creationId xmlns:a16="http://schemas.microsoft.com/office/drawing/2014/main" id="{E45D01D6-35E5-4BB3-8C2B-D197786267F6}"/>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F3D06384-D30B-454C-BAAD-E6062D0D32C8}"/>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a:t>
            </a:r>
          </a:p>
        </p:txBody>
      </p:sp>
      <p:sp>
        <p:nvSpPr>
          <p:cNvPr id="26" name="TextBox 25">
            <a:extLst>
              <a:ext uri="{FF2B5EF4-FFF2-40B4-BE49-F238E27FC236}">
                <a16:creationId xmlns:a16="http://schemas.microsoft.com/office/drawing/2014/main" id="{4E34E23F-A7FD-4038-BEE8-A77682492C8B}"/>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THIRD-PARTY LICENCES - ACCESS SECURITY – IDM</a:t>
            </a:r>
          </a:p>
        </p:txBody>
      </p:sp>
      <p:sp>
        <p:nvSpPr>
          <p:cNvPr id="33" name="pole tekstowe 8">
            <a:extLst>
              <a:ext uri="{FF2B5EF4-FFF2-40B4-BE49-F238E27FC236}">
                <a16:creationId xmlns:a16="http://schemas.microsoft.com/office/drawing/2014/main" id="{0AEFE64D-0C2D-4F11-9C50-A386B85B7889}"/>
              </a:ext>
            </a:extLst>
          </p:cNvPr>
          <p:cNvSpPr txBox="1"/>
          <p:nvPr/>
        </p:nvSpPr>
        <p:spPr>
          <a:xfrm>
            <a:off x="2271712" y="4535017"/>
            <a:ext cx="7855513" cy="1477328"/>
          </a:xfrm>
          <a:prstGeom prst="rect">
            <a:avLst/>
          </a:prstGeom>
          <a:noFill/>
        </p:spPr>
        <p:txBody>
          <a:bodyPr wrap="square" rtlCol="0">
            <a:spAutoFit/>
          </a:bodyPr>
          <a:lstStyle/>
          <a:p>
            <a:pPr algn="just" defTabSz="1199144" fontAlgn="base"/>
            <a:r>
              <a:rPr lang="pl-PL" sz="1000" b="1" cap="all" dirty="0">
                <a:latin typeface="+mj-lt"/>
              </a:rPr>
              <a:t>BENEFITS</a:t>
            </a:r>
          </a:p>
          <a:p>
            <a:pPr marL="285750" indent="-285750" algn="just" defTabSz="1199144" fontAlgn="base">
              <a:buClr>
                <a:srgbClr val="00589B"/>
              </a:buClr>
              <a:buFont typeface="Wingdings" panose="05000000000000000000" pitchFamily="2" charset="2"/>
              <a:buChar char="§"/>
            </a:pPr>
            <a:r>
              <a:rPr lang="en-GB" sz="1000" dirty="0">
                <a:latin typeface="+mj-lt"/>
              </a:rPr>
              <a:t>routine monitoring of user’s entitlements at all levels</a:t>
            </a:r>
          </a:p>
          <a:p>
            <a:pPr marL="285750" indent="-285750" algn="just" defTabSz="1199144" fontAlgn="base">
              <a:buClr>
                <a:srgbClr val="00589B"/>
              </a:buClr>
              <a:buFont typeface="Wingdings" panose="05000000000000000000" pitchFamily="2" charset="2"/>
              <a:buChar char="§"/>
            </a:pPr>
            <a:r>
              <a:rPr lang="en-GB" sz="1000" dirty="0">
                <a:latin typeface="+mj-lt"/>
              </a:rPr>
              <a:t>centralisation of user’s accounts in all applications and systems – simplified procedures</a:t>
            </a:r>
          </a:p>
          <a:p>
            <a:pPr marL="285750" indent="-285750" algn="just" defTabSz="1199144" fontAlgn="base">
              <a:buClr>
                <a:srgbClr val="00589B"/>
              </a:buClr>
              <a:buFont typeface="Wingdings" panose="05000000000000000000" pitchFamily="2" charset="2"/>
              <a:buChar char="§"/>
            </a:pPr>
            <a:r>
              <a:rPr lang="en-GB" sz="1000" dirty="0">
                <a:latin typeface="+mj-lt"/>
              </a:rPr>
              <a:t>management </a:t>
            </a:r>
            <a:r>
              <a:rPr lang="en-GB" sz="1000" dirty="0">
                <a:solidFill>
                  <a:srgbClr val="333333"/>
                </a:solidFill>
                <a:latin typeface="+mj-lt"/>
              </a:rPr>
              <a:t>of user’s roles in systems</a:t>
            </a:r>
          </a:p>
          <a:p>
            <a:pPr marL="285750" indent="-285750" algn="just" defTabSz="1199144" fontAlgn="base">
              <a:buClr>
                <a:srgbClr val="00589B"/>
              </a:buClr>
              <a:buFont typeface="Wingdings" panose="05000000000000000000" pitchFamily="2" charset="2"/>
              <a:buChar char="§"/>
            </a:pPr>
            <a:r>
              <a:rPr lang="en-GB" sz="1000" dirty="0">
                <a:solidFill>
                  <a:srgbClr val="333333"/>
                </a:solidFill>
                <a:latin typeface="+mj-lt"/>
              </a:rPr>
              <a:t>defining an official path in the scope of confirmation of entitlements by superiors</a:t>
            </a:r>
          </a:p>
          <a:p>
            <a:pPr marL="285750" indent="-285750" algn="just" defTabSz="1199144" fontAlgn="base">
              <a:buClr>
                <a:srgbClr val="00589B"/>
              </a:buClr>
              <a:buFont typeface="Wingdings" panose="05000000000000000000" pitchFamily="2" charset="2"/>
              <a:buChar char="§"/>
            </a:pPr>
            <a:r>
              <a:rPr lang="en-GB" sz="1000" dirty="0">
                <a:solidFill>
                  <a:srgbClr val="333333"/>
                </a:solidFill>
                <a:latin typeface="+mj-lt"/>
              </a:rPr>
              <a:t>possibility to automatically and preliminarily grant entitlements based on the method of comparison with a group of employees from the same process</a:t>
            </a:r>
          </a:p>
          <a:p>
            <a:pPr marL="285750" indent="-285750" algn="just" defTabSz="1199144" fontAlgn="base">
              <a:buClr>
                <a:srgbClr val="00589B"/>
              </a:buClr>
              <a:buFont typeface="Wingdings" panose="05000000000000000000" pitchFamily="2" charset="2"/>
              <a:buChar char="§"/>
            </a:pPr>
            <a:r>
              <a:rPr lang="en-GB" sz="1000" dirty="0">
                <a:solidFill>
                  <a:srgbClr val="333333"/>
                </a:solidFill>
                <a:latin typeface="+mj-lt"/>
              </a:rPr>
              <a:t>wide analytical and reporting opportunities</a:t>
            </a:r>
          </a:p>
          <a:p>
            <a:pPr marL="285750" indent="-285750" algn="just" defTabSz="1199144" fontAlgn="base">
              <a:buClr>
                <a:srgbClr val="00589B"/>
              </a:buClr>
              <a:buFont typeface="Wingdings" panose="05000000000000000000" pitchFamily="2" charset="2"/>
              <a:buChar char="§"/>
            </a:pPr>
            <a:r>
              <a:rPr lang="en-GB" sz="1000" dirty="0">
                <a:solidFill>
                  <a:srgbClr val="333333"/>
                </a:solidFill>
                <a:latin typeface="+mj-lt"/>
              </a:rPr>
              <a:t>management of privileged accounts</a:t>
            </a:r>
            <a:endParaRPr lang="pl-PL" sz="1000" dirty="0">
              <a:solidFill>
                <a:srgbClr val="333333"/>
              </a:solidFill>
              <a:latin typeface="+mj-lt"/>
            </a:endParaRPr>
          </a:p>
        </p:txBody>
      </p:sp>
      <p:pic>
        <p:nvPicPr>
          <p:cNvPr id="40" name="Picture 2" descr="File:Logo oracle.jpg - Wikimedia Commons">
            <a:extLst>
              <a:ext uri="{FF2B5EF4-FFF2-40B4-BE49-F238E27FC236}">
                <a16:creationId xmlns:a16="http://schemas.microsoft.com/office/drawing/2014/main" id="{9C85C693-6F05-4607-837D-702EB7949D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99" t="36910" r="4977" b="42090"/>
          <a:stretch/>
        </p:blipFill>
        <p:spPr bwMode="auto">
          <a:xfrm>
            <a:off x="3574706" y="2301165"/>
            <a:ext cx="1382142" cy="25129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ido alliance">
            <a:extLst>
              <a:ext uri="{FF2B5EF4-FFF2-40B4-BE49-F238E27FC236}">
                <a16:creationId xmlns:a16="http://schemas.microsoft.com/office/drawing/2014/main" id="{C6198E39-D7C0-4CD9-901F-5065C36D797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03" t="5128" r="15298" b="7691"/>
          <a:stretch/>
        </p:blipFill>
        <p:spPr bwMode="auto">
          <a:xfrm>
            <a:off x="6959503" y="2224496"/>
            <a:ext cx="758244" cy="429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Plik:Thales Logo.svg – Wikipedia, wolna encyklopedia">
            <a:extLst>
              <a:ext uri="{FF2B5EF4-FFF2-40B4-BE49-F238E27FC236}">
                <a16:creationId xmlns:a16="http://schemas.microsoft.com/office/drawing/2014/main" id="{15BAC7C7-07FD-46A0-894A-F83F481F48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0767" y="2316650"/>
            <a:ext cx="1449810" cy="251300"/>
          </a:xfrm>
          <a:prstGeom prst="rect">
            <a:avLst/>
          </a:prstGeom>
          <a:noFill/>
          <a:extLst>
            <a:ext uri="{909E8E84-426E-40DD-AFC4-6F175D3DCCD1}">
              <a14:hiddenFill xmlns:a14="http://schemas.microsoft.com/office/drawing/2010/main">
                <a:solidFill>
                  <a:srgbClr val="FFFFFF"/>
                </a:solidFill>
              </a14:hiddenFill>
            </a:ext>
          </a:extLst>
        </p:spPr>
      </p:pic>
      <p:pic>
        <p:nvPicPr>
          <p:cNvPr id="46" name="Obraz 9">
            <a:extLst>
              <a:ext uri="{FF2B5EF4-FFF2-40B4-BE49-F238E27FC236}">
                <a16:creationId xmlns:a16="http://schemas.microsoft.com/office/drawing/2014/main" id="{79CD1AB2-564B-4433-9AD0-A99E6BD49A17}"/>
              </a:ext>
            </a:extLst>
          </p:cNvPr>
          <p:cNvPicPr>
            <a:picLocks noChangeAspect="1"/>
          </p:cNvPicPr>
          <p:nvPr/>
        </p:nvPicPr>
        <p:blipFill rotWithShape="1">
          <a:blip r:embed="rId6"/>
          <a:srcRect t="31788" b="32186"/>
          <a:stretch/>
        </p:blipFill>
        <p:spPr>
          <a:xfrm>
            <a:off x="6282558" y="2840751"/>
            <a:ext cx="998346" cy="359664"/>
          </a:xfrm>
          <a:prstGeom prst="rect">
            <a:avLst/>
          </a:prstGeom>
        </p:spPr>
      </p:pic>
      <p:pic>
        <p:nvPicPr>
          <p:cNvPr id="47" name="Obraz 10">
            <a:extLst>
              <a:ext uri="{FF2B5EF4-FFF2-40B4-BE49-F238E27FC236}">
                <a16:creationId xmlns:a16="http://schemas.microsoft.com/office/drawing/2014/main" id="{E210A314-3D31-4744-8AA4-6CA4D7013FDA}"/>
              </a:ext>
            </a:extLst>
          </p:cNvPr>
          <p:cNvPicPr>
            <a:picLocks noChangeAspect="1"/>
          </p:cNvPicPr>
          <p:nvPr/>
        </p:nvPicPr>
        <p:blipFill>
          <a:blip r:embed="rId7"/>
          <a:stretch>
            <a:fillRect/>
          </a:stretch>
        </p:blipFill>
        <p:spPr>
          <a:xfrm>
            <a:off x="4693371" y="2894361"/>
            <a:ext cx="1332159" cy="258089"/>
          </a:xfrm>
          <a:prstGeom prst="rect">
            <a:avLst/>
          </a:prstGeom>
        </p:spPr>
      </p:pic>
      <p:sp>
        <p:nvSpPr>
          <p:cNvPr id="27" name="TextBox 26">
            <a:extLst>
              <a:ext uri="{FF2B5EF4-FFF2-40B4-BE49-F238E27FC236}">
                <a16:creationId xmlns:a16="http://schemas.microsoft.com/office/drawing/2014/main" id="{034F3125-E265-45EB-B738-5262D29053B1}"/>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sp>
        <p:nvSpPr>
          <p:cNvPr id="30" name="Rectangle 29">
            <a:extLst>
              <a:ext uri="{FF2B5EF4-FFF2-40B4-BE49-F238E27FC236}">
                <a16:creationId xmlns:a16="http://schemas.microsoft.com/office/drawing/2014/main" id="{68AE51EE-D024-4A8B-A5B4-C0A2993FFD1F}"/>
              </a:ext>
            </a:extLst>
          </p:cNvPr>
          <p:cNvSpPr/>
          <p:nvPr/>
        </p:nvSpPr>
        <p:spPr>
          <a:xfrm>
            <a:off x="2163763" y="1773188"/>
            <a:ext cx="8356752" cy="4602508"/>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36" name="Rectangle 35">
            <a:extLst>
              <a:ext uri="{FF2B5EF4-FFF2-40B4-BE49-F238E27FC236}">
                <a16:creationId xmlns:a16="http://schemas.microsoft.com/office/drawing/2014/main" id="{8ADA8D4F-F792-48CB-93AC-CC4DBBC45349}"/>
              </a:ext>
            </a:extLst>
          </p:cNvPr>
          <p:cNvSpPr/>
          <p:nvPr/>
        </p:nvSpPr>
        <p:spPr>
          <a:xfrm>
            <a:off x="4181988" y="1679088"/>
            <a:ext cx="3535759" cy="217673"/>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latin typeface="+mj-lt"/>
              </a:rPr>
              <a:t>IDM – </a:t>
            </a:r>
            <a:r>
              <a:rPr lang="pl-PL" sz="1050" b="1" dirty="0">
                <a:solidFill>
                  <a:schemeClr val="bg1"/>
                </a:solidFill>
                <a:latin typeface="+mj-lt"/>
              </a:rPr>
              <a:t>IDENTITY MANAGEMENT SYSTEMS</a:t>
            </a:r>
          </a:p>
        </p:txBody>
      </p:sp>
      <p:pic>
        <p:nvPicPr>
          <p:cNvPr id="21" name="Picture 6" descr="Cisco Systems – Wikipedia, wolna encyklopedia">
            <a:extLst>
              <a:ext uri="{FF2B5EF4-FFF2-40B4-BE49-F238E27FC236}">
                <a16:creationId xmlns:a16="http://schemas.microsoft.com/office/drawing/2014/main" id="{24B0C5BA-2567-4925-8325-B737AF2F89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09446" y="2775229"/>
            <a:ext cx="812847" cy="42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6889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Box 89">
            <a:extLst>
              <a:ext uri="{FF2B5EF4-FFF2-40B4-BE49-F238E27FC236}">
                <a16:creationId xmlns:a16="http://schemas.microsoft.com/office/drawing/2014/main" id="{317EAC18-74B9-4543-9092-2C83C80F6BCF}"/>
              </a:ext>
            </a:extLst>
          </p:cNvPr>
          <p:cNvSpPr txBox="1"/>
          <p:nvPr/>
        </p:nvSpPr>
        <p:spPr>
          <a:xfrm>
            <a:off x="334963" y="1733647"/>
            <a:ext cx="9713605" cy="3477875"/>
          </a:xfrm>
          <a:prstGeom prst="rect">
            <a:avLst/>
          </a:prstGeom>
          <a:noFill/>
        </p:spPr>
        <p:txBody>
          <a:bodyPr wrap="square">
            <a:spAutoFit/>
          </a:bodyPr>
          <a:lstStyle/>
          <a:p>
            <a:pPr>
              <a:spcBef>
                <a:spcPts val="200"/>
              </a:spcBef>
            </a:pPr>
            <a:r>
              <a:rPr lang="pl-PL" sz="1000" b="1" dirty="0"/>
              <a:t>		</a:t>
            </a:r>
            <a:r>
              <a:rPr lang="pl-PL" sz="1000" b="1" dirty="0" smtClean="0"/>
              <a:t>   </a:t>
            </a:r>
            <a:r>
              <a:rPr lang="en-GB" sz="1000" b="1" dirty="0" smtClean="0"/>
              <a:t>Name </a:t>
            </a:r>
            <a:r>
              <a:rPr lang="en-GB" sz="1000" b="1" dirty="0"/>
              <a:t>of the entity: </a:t>
            </a:r>
            <a:r>
              <a:rPr lang="en-GB" sz="1000" dirty="0"/>
              <a:t>Ministry of Justice</a:t>
            </a:r>
          </a:p>
          <a:p>
            <a:pPr>
              <a:spcBef>
                <a:spcPts val="200"/>
              </a:spcBef>
            </a:pPr>
            <a:r>
              <a:rPr lang="pl-PL" sz="1000" b="1" dirty="0"/>
              <a:t>		</a:t>
            </a:r>
            <a:r>
              <a:rPr lang="pl-PL" sz="1000" b="1" dirty="0" smtClean="0"/>
              <a:t>   </a:t>
            </a:r>
            <a:r>
              <a:rPr lang="en-GB" sz="1000" b="1" dirty="0" smtClean="0"/>
              <a:t>Subject </a:t>
            </a:r>
            <a:r>
              <a:rPr lang="en-GB" sz="1000" b="1" dirty="0"/>
              <a:t>of the project:</a:t>
            </a:r>
            <a:r>
              <a:rPr lang="pl-PL" sz="1000" b="1" dirty="0"/>
              <a:t> </a:t>
            </a:r>
            <a:r>
              <a:rPr lang="en-GB" sz="1000" dirty="0"/>
              <a:t>Maintenance and development of the </a:t>
            </a:r>
            <a:r>
              <a:rPr lang="en-GB" sz="1000" dirty="0" smtClean="0"/>
              <a:t>Electronic </a:t>
            </a:r>
            <a:r>
              <a:rPr lang="en-GB" sz="1000" dirty="0"/>
              <a:t>Surveillance System</a:t>
            </a:r>
          </a:p>
          <a:p>
            <a:pPr>
              <a:spcBef>
                <a:spcPts val="200"/>
              </a:spcBef>
            </a:pPr>
            <a:r>
              <a:rPr lang="pl-PL" sz="1000" b="1" dirty="0"/>
              <a:t>		</a:t>
            </a:r>
            <a:r>
              <a:rPr lang="pl-PL" sz="1000" b="1" dirty="0" smtClean="0"/>
              <a:t>   </a:t>
            </a:r>
            <a:r>
              <a:rPr lang="en-GB" sz="1000" b="1" dirty="0" smtClean="0"/>
              <a:t>Year</a:t>
            </a:r>
            <a:r>
              <a:rPr lang="en-GB" sz="1000" b="1" dirty="0"/>
              <a:t>: </a:t>
            </a:r>
            <a:r>
              <a:rPr lang="en-GB" sz="1000" dirty="0"/>
              <a:t>2018</a:t>
            </a:r>
            <a:r>
              <a:rPr lang="pl-PL" sz="1000" dirty="0"/>
              <a:t>-2022</a:t>
            </a:r>
            <a:endParaRPr lang="en-GB" sz="1000" dirty="0"/>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96.6 PLNm gross</a:t>
            </a:r>
            <a:endParaRPr lang="en-GB" sz="1000" dirty="0"/>
          </a:p>
          <a:p>
            <a:pPr>
              <a:spcBef>
                <a:spcPts val="200"/>
              </a:spcBef>
            </a:pPr>
            <a:r>
              <a:rPr lang="en-GB" sz="1000" b="1" dirty="0"/>
              <a:t>Brief description:</a:t>
            </a:r>
            <a:r>
              <a:rPr lang="pl-PL" sz="1000" b="1" dirty="0"/>
              <a:t> </a:t>
            </a:r>
            <a:r>
              <a:rPr lang="en-GB" sz="1000" dirty="0"/>
              <a:t>Under the contract obtained as a result of winning a public tender, </a:t>
            </a:r>
            <a:r>
              <a:rPr lang="pl-PL" sz="1000" dirty="0"/>
              <a:t>Enigma</a:t>
            </a:r>
            <a:r>
              <a:rPr lang="en-GB" sz="1000" dirty="0"/>
              <a:t> delivered and launched a comprehensive ICT system for conducting electronic supervision of persons sentenced to imprisonment at home. The scope of the project included: start-up of a dedicated datacenter, modification and servicing of software managing the system, delivery and servicing of devices used for monitoring of convicts, training and consultancy. The Electronic Supervision System, together with the Central Database of Persons Imprisoned, constitute the entire penitentiary system in Poland.</a:t>
            </a:r>
            <a:r>
              <a:rPr lang="pl-PL" sz="1000" dirty="0"/>
              <a:t> </a:t>
            </a:r>
            <a:r>
              <a:rPr lang="en-GB" sz="1000" dirty="0"/>
              <a:t>The project is implemented by a consortium of companies: Enigma - consortium leader, EBS, ITM Poland, Impel Monitoring.</a:t>
            </a:r>
            <a:endParaRPr lang="pl-PL" sz="1000" dirty="0"/>
          </a:p>
          <a:p>
            <a:pPr>
              <a:spcBef>
                <a:spcPts val="200"/>
              </a:spcBef>
            </a:pPr>
            <a:endParaRPr lang="pl-PL" sz="1000" dirty="0"/>
          </a:p>
          <a:p>
            <a:pPr>
              <a:spcBef>
                <a:spcPts val="200"/>
              </a:spcBef>
            </a:pPr>
            <a:endParaRPr lang="pl-PL" sz="1000" dirty="0"/>
          </a:p>
          <a:p>
            <a:pPr>
              <a:spcBef>
                <a:spcPts val="200"/>
              </a:spcBef>
            </a:pPr>
            <a:endParaRPr lang="en-GB" sz="1000" dirty="0"/>
          </a:p>
          <a:p>
            <a:pPr>
              <a:spcBef>
                <a:spcPts val="200"/>
              </a:spcBef>
            </a:pPr>
            <a:r>
              <a:rPr lang="pl-PL" sz="1000" b="1" dirty="0"/>
              <a:t>		</a:t>
            </a:r>
            <a:r>
              <a:rPr lang="pl-PL" sz="1000" b="1" dirty="0" smtClean="0"/>
              <a:t>   </a:t>
            </a:r>
            <a:r>
              <a:rPr lang="en-GB" sz="1000" b="1" dirty="0" smtClean="0"/>
              <a:t>Name </a:t>
            </a:r>
            <a:r>
              <a:rPr lang="en-GB" sz="1000" b="1" dirty="0"/>
              <a:t>of entity: </a:t>
            </a:r>
            <a:r>
              <a:rPr lang="en-GB" sz="1000" dirty="0"/>
              <a:t>Ministry of </a:t>
            </a:r>
            <a:r>
              <a:rPr lang="pl-PL" sz="1000" dirty="0"/>
              <a:t>Finance</a:t>
            </a:r>
            <a:endParaRPr lang="en-GB" sz="1000" dirty="0"/>
          </a:p>
          <a:p>
            <a:pPr>
              <a:spcBef>
                <a:spcPts val="200"/>
              </a:spcBef>
            </a:pPr>
            <a:r>
              <a:rPr lang="pl-PL" sz="1000" b="1" dirty="0"/>
              <a:t>		</a:t>
            </a:r>
            <a:r>
              <a:rPr lang="pl-PL" sz="1000" b="1" dirty="0" smtClean="0"/>
              <a:t>   </a:t>
            </a:r>
            <a:r>
              <a:rPr lang="en-GB" sz="1000" b="1" dirty="0" smtClean="0"/>
              <a:t>Subject </a:t>
            </a:r>
            <a:r>
              <a:rPr lang="en-GB" sz="1000" b="1" dirty="0"/>
              <a:t>of the project: </a:t>
            </a:r>
            <a:r>
              <a:rPr lang="en-GB" sz="1000" dirty="0"/>
              <a:t>Infrastructure for Etoll - supply of hardware and </a:t>
            </a:r>
            <a:r>
              <a:rPr lang="en-GB" sz="1000" dirty="0" smtClean="0"/>
              <a:t>software </a:t>
            </a:r>
            <a:r>
              <a:rPr lang="en-GB" sz="1000" dirty="0"/>
              <a:t>together with technical support for the SPOE solution </a:t>
            </a:r>
            <a:r>
              <a:rPr lang="pl-PL" sz="1000" dirty="0" smtClean="0"/>
              <a:t>		   </a:t>
            </a:r>
            <a:r>
              <a:rPr lang="en-GB" sz="1000" dirty="0" smtClean="0"/>
              <a:t>(</a:t>
            </a:r>
            <a:r>
              <a:rPr lang="en-GB" sz="1000" dirty="0"/>
              <a:t>Electronic Toll Collection System - Etoll)</a:t>
            </a:r>
            <a:endParaRPr lang="pl-PL" sz="1000" dirty="0"/>
          </a:p>
          <a:p>
            <a:pPr>
              <a:spcBef>
                <a:spcPts val="200"/>
              </a:spcBef>
            </a:pPr>
            <a:r>
              <a:rPr lang="pl-PL" sz="1000" b="1" dirty="0" smtClean="0"/>
              <a:t>		   </a:t>
            </a:r>
            <a:r>
              <a:rPr lang="en-GB" sz="1000" b="1" dirty="0" smtClean="0"/>
              <a:t>Year</a:t>
            </a:r>
            <a:r>
              <a:rPr lang="en-GB" sz="1000" b="1" dirty="0"/>
              <a:t>: </a:t>
            </a:r>
            <a:r>
              <a:rPr lang="pl-PL" sz="1000" dirty="0"/>
              <a:t>2020-2022</a:t>
            </a:r>
            <a:endParaRPr lang="en-GB" sz="1000" dirty="0"/>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70 PLNm gross</a:t>
            </a:r>
            <a:endParaRPr lang="en-GB" sz="1000" b="1" dirty="0"/>
          </a:p>
          <a:p>
            <a:pPr>
              <a:spcBef>
                <a:spcPts val="200"/>
              </a:spcBef>
            </a:pPr>
            <a:r>
              <a:rPr lang="en-GB" sz="1000" b="1" dirty="0"/>
              <a:t>Brief description: </a:t>
            </a:r>
            <a:r>
              <a:rPr lang="en-GB" sz="1000" dirty="0"/>
              <a:t>Deliveries of over 70 servers, deliveries and expansion of Hitachi F1500 and H800 arrays, deliveries of 20 LAN switches including 100Gbit class LAN switches, deliveries of 100Gbit line cards, deliveries of SAN switches. The subject of the contract includes deliveries of Enterprise-class security systems including: LAN and WAN firewalls, WAF and load balancers.</a:t>
            </a:r>
          </a:p>
        </p:txBody>
      </p:sp>
      <p:sp>
        <p:nvSpPr>
          <p:cNvPr id="2" name="Slide Number Placeholder 1">
            <a:extLst>
              <a:ext uri="{FF2B5EF4-FFF2-40B4-BE49-F238E27FC236}">
                <a16:creationId xmlns:a16="http://schemas.microsoft.com/office/drawing/2014/main" id="{29D03BF9-E524-494C-B640-7603C306EC8E}"/>
              </a:ext>
            </a:extLst>
          </p:cNvPr>
          <p:cNvSpPr>
            <a:spLocks noGrp="1"/>
          </p:cNvSpPr>
          <p:nvPr>
            <p:ph type="sldNum" sz="quarter" idx="12"/>
          </p:nvPr>
        </p:nvSpPr>
        <p:spPr/>
        <p:txBody>
          <a:bodyPr/>
          <a:lstStyle/>
          <a:p>
            <a:fld id="{757C06DB-65DA-4188-B231-CDD664637423}" type="slidenum">
              <a:rPr lang="en-GB" smtClean="0"/>
              <a:pPr/>
              <a:t>22</a:t>
            </a:fld>
            <a:endParaRPr lang="en-GB" dirty="0"/>
          </a:p>
        </p:txBody>
      </p:sp>
      <p:cxnSp>
        <p:nvCxnSpPr>
          <p:cNvPr id="11" name="Straight Connector 10">
            <a:extLst>
              <a:ext uri="{FF2B5EF4-FFF2-40B4-BE49-F238E27FC236}">
                <a16:creationId xmlns:a16="http://schemas.microsoft.com/office/drawing/2014/main" id="{0B661272-7692-48F4-9DA7-4C965096D1B6}"/>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B72AC5F-43B3-4A2D-9173-4EFE57B85F0E}"/>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4" name="TextBox 13">
            <a:extLst>
              <a:ext uri="{FF2B5EF4-FFF2-40B4-BE49-F238E27FC236}">
                <a16:creationId xmlns:a16="http://schemas.microsoft.com/office/drawing/2014/main" id="{B21A4E2D-8214-4A0F-9137-8461D45177D1}"/>
              </a:ext>
            </a:extLst>
          </p:cNvPr>
          <p:cNvSpPr txBox="1"/>
          <p:nvPr/>
        </p:nvSpPr>
        <p:spPr>
          <a:xfrm>
            <a:off x="337820" y="841095"/>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PUBLIC ADMINISTRATION</a:t>
            </a:r>
          </a:p>
        </p:txBody>
      </p:sp>
      <p:sp>
        <p:nvSpPr>
          <p:cNvPr id="10" name="TextBox 9">
            <a:extLst>
              <a:ext uri="{FF2B5EF4-FFF2-40B4-BE49-F238E27FC236}">
                <a16:creationId xmlns:a16="http://schemas.microsoft.com/office/drawing/2014/main" id="{04947554-69DC-4ABE-A507-FDAC5A21BE29}"/>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19458" name="Picture 2" descr="Zmiany w kierownictwie Ministerstwa Finansów : aleBank.pl – Portal  ekonomiczny – Najbliżej Finansów">
            <a:extLst>
              <a:ext uri="{FF2B5EF4-FFF2-40B4-BE49-F238E27FC236}">
                <a16:creationId xmlns:a16="http://schemas.microsoft.com/office/drawing/2014/main" id="{702F1B27-99CA-40F7-ACAA-BF27864FF4B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022" b="24057"/>
          <a:stretch/>
        </p:blipFill>
        <p:spPr bwMode="auto">
          <a:xfrm>
            <a:off x="486037" y="3693230"/>
            <a:ext cx="1579691" cy="47073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Oświadczenie w sprawie wyroku Sądu Apelacyjnego w Warszawie - Ministerstwo  Sprawiedliwości - Portal Gov.pl">
            <a:extLst>
              <a:ext uri="{FF2B5EF4-FFF2-40B4-BE49-F238E27FC236}">
                <a16:creationId xmlns:a16="http://schemas.microsoft.com/office/drawing/2014/main" id="{E2E6F5D0-F4F9-4BDD-A53A-43CD069380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31" b="21043"/>
          <a:stretch/>
        </p:blipFill>
        <p:spPr bwMode="auto">
          <a:xfrm>
            <a:off x="437853" y="1806723"/>
            <a:ext cx="1627875" cy="38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5293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Box 89">
            <a:extLst>
              <a:ext uri="{FF2B5EF4-FFF2-40B4-BE49-F238E27FC236}">
                <a16:creationId xmlns:a16="http://schemas.microsoft.com/office/drawing/2014/main" id="{317EAC18-74B9-4543-9092-2C83C80F6BCF}"/>
              </a:ext>
            </a:extLst>
          </p:cNvPr>
          <p:cNvSpPr txBox="1"/>
          <p:nvPr/>
        </p:nvSpPr>
        <p:spPr>
          <a:xfrm>
            <a:off x="334963" y="1570102"/>
            <a:ext cx="10565720" cy="4888518"/>
          </a:xfrm>
          <a:prstGeom prst="rect">
            <a:avLst/>
          </a:prstGeom>
          <a:noFill/>
        </p:spPr>
        <p:txBody>
          <a:bodyPr wrap="square">
            <a:spAutoFit/>
          </a:bodyPr>
          <a:lstStyle/>
          <a:p>
            <a:pPr defTabSz="720000">
              <a:spcBef>
                <a:spcPts val="200"/>
              </a:spcBef>
            </a:pPr>
            <a:r>
              <a:rPr lang="pl-PL" sz="1000" b="1" dirty="0"/>
              <a:t>			</a:t>
            </a:r>
            <a:r>
              <a:rPr lang="en-GB" sz="1000" b="1" dirty="0"/>
              <a:t>Name of the entity: </a:t>
            </a:r>
            <a:r>
              <a:rPr lang="en-GB" sz="1000" dirty="0"/>
              <a:t>Social Insurance Institution (ZUS)</a:t>
            </a:r>
          </a:p>
          <a:p>
            <a:pPr defTabSz="720000">
              <a:spcBef>
                <a:spcPts val="200"/>
              </a:spcBef>
            </a:pPr>
            <a:r>
              <a:rPr lang="pl-PL" sz="1000" b="1" dirty="0"/>
              <a:t>			</a:t>
            </a:r>
            <a:r>
              <a:rPr lang="en-GB" sz="1000" b="1" dirty="0"/>
              <a:t>Subject of the project:</a:t>
            </a:r>
            <a:r>
              <a:rPr lang="pl-PL" sz="1000" b="1" dirty="0"/>
              <a:t> </a:t>
            </a:r>
            <a:r>
              <a:rPr lang="en-GB" sz="1000" dirty="0"/>
              <a:t>Migration of digital identity management system - ZTC </a:t>
            </a:r>
          </a:p>
          <a:p>
            <a:pPr defTabSz="720000">
              <a:spcBef>
                <a:spcPts val="200"/>
              </a:spcBef>
            </a:pPr>
            <a:r>
              <a:rPr lang="pl-PL" sz="1000" b="1" dirty="0"/>
              <a:t>			</a:t>
            </a:r>
            <a:r>
              <a:rPr lang="en-GB" sz="1000" b="1" dirty="0"/>
              <a:t>Year: </a:t>
            </a:r>
            <a:r>
              <a:rPr lang="en-GB" sz="1000" dirty="0"/>
              <a:t>20</a:t>
            </a:r>
            <a:r>
              <a:rPr lang="pl-PL" sz="1000" dirty="0"/>
              <a:t>20-2021</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26.8 PLNm gross</a:t>
            </a:r>
            <a:endParaRPr lang="en-GB" sz="1000" dirty="0"/>
          </a:p>
          <a:p>
            <a:pPr>
              <a:spcBef>
                <a:spcPts val="200"/>
              </a:spcBef>
            </a:pPr>
            <a:r>
              <a:rPr lang="en-GB" sz="1000" b="1" dirty="0"/>
              <a:t>Brief description:</a:t>
            </a:r>
            <a:r>
              <a:rPr lang="pl-PL" sz="1000" b="1" dirty="0"/>
              <a:t> </a:t>
            </a:r>
            <a:r>
              <a:rPr lang="en-GB" sz="1000" dirty="0"/>
              <a:t>The project includes the delivery of Hardware and licenses as part of the CMS Migration and the execution of the CMS Migration. As part of the Identity Management System Migration, Enigma implemented Single Sign On (SSO) tools from Microfocus. Additionally, Enigma implemented a PKI system for the Identity Management System. The project covers over 50,000 users. Consortium of companies Comp, Enigma.</a:t>
            </a:r>
            <a:endParaRPr lang="pl-PL" sz="1000" dirty="0"/>
          </a:p>
          <a:p>
            <a:pPr>
              <a:spcBef>
                <a:spcPts val="200"/>
              </a:spcBef>
            </a:pPr>
            <a:r>
              <a:rPr lang="pl-PL" sz="1000" b="1" dirty="0"/>
              <a:t>		</a:t>
            </a:r>
          </a:p>
          <a:p>
            <a:pPr defTabSz="720000">
              <a:spcBef>
                <a:spcPts val="200"/>
              </a:spcBef>
            </a:pPr>
            <a:r>
              <a:rPr lang="pl-PL" sz="1000" b="1" dirty="0"/>
              <a:t>			</a:t>
            </a:r>
            <a:r>
              <a:rPr lang="en-GB" sz="1000" b="1" dirty="0"/>
              <a:t>Name of the entity: </a:t>
            </a:r>
            <a:r>
              <a:rPr lang="en-GB" sz="1000" dirty="0"/>
              <a:t>Court of Appeal, Wrocław</a:t>
            </a:r>
            <a:endParaRPr lang="pl-PL" sz="1000" dirty="0"/>
          </a:p>
          <a:p>
            <a:pPr defTabSz="720000">
              <a:spcBef>
                <a:spcPts val="200"/>
              </a:spcBef>
            </a:pPr>
            <a:r>
              <a:rPr lang="pl-PL" sz="1000" b="1" dirty="0"/>
              <a:t>			</a:t>
            </a:r>
            <a:r>
              <a:rPr lang="en-GB" sz="1000" b="1" dirty="0"/>
              <a:t>Subject of the project:</a:t>
            </a:r>
            <a:r>
              <a:rPr lang="pl-PL" sz="1000" b="1" dirty="0"/>
              <a:t> </a:t>
            </a:r>
            <a:r>
              <a:rPr lang="en-GB" sz="1000" dirty="0"/>
              <a:t>Common Courts Information Portal</a:t>
            </a:r>
          </a:p>
          <a:p>
            <a:pPr defTabSz="720000">
              <a:spcBef>
                <a:spcPts val="200"/>
              </a:spcBef>
            </a:pPr>
            <a:r>
              <a:rPr lang="pl-PL" sz="1000" b="1" dirty="0"/>
              <a:t>			</a:t>
            </a:r>
            <a:r>
              <a:rPr lang="en-GB" sz="1000" b="1" dirty="0"/>
              <a:t>Year: </a:t>
            </a:r>
            <a:r>
              <a:rPr lang="pl-PL" sz="1000" dirty="0"/>
              <a:t>2018-2022</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10 PLNm gross</a:t>
            </a:r>
            <a:endParaRPr lang="en-GB" sz="1000" b="1" dirty="0"/>
          </a:p>
          <a:p>
            <a:pPr>
              <a:spcBef>
                <a:spcPts val="200"/>
              </a:spcBef>
            </a:pPr>
            <a:r>
              <a:rPr lang="en-GB" sz="1000" b="1" dirty="0"/>
              <a:t>Brief description:</a:t>
            </a:r>
            <a:r>
              <a:rPr lang="pl-PL" sz="1000" b="1" dirty="0"/>
              <a:t> </a:t>
            </a:r>
            <a:r>
              <a:rPr lang="en-GB" sz="1000" dirty="0"/>
              <a:t>Implementation of the Common Courts Information Portal within the project "implementation of electronic protocol in common courts (civil and misdemeanour cases)". The Common Courts Information Portal is a service of access to information on the status of cases and actions taken in a case, which is contained in the software supporting the court office in cases heard before common courts. As part of the project, an Electronic Submission Office will be created, enabling common court users to submit documents in electronic form.</a:t>
            </a:r>
          </a:p>
          <a:p>
            <a:pPr>
              <a:spcBef>
                <a:spcPts val="200"/>
              </a:spcBef>
            </a:pPr>
            <a:r>
              <a:rPr lang="en-GB" sz="1000" dirty="0"/>
              <a:t>The aim of launching the portal was to facilitate access to information for authorised and entitled entities, in particular parties to proceedings and their attorneys as well as judges and prosecutors. 374 Common Courts serviced, 30,000 external users daily, 10,000 internal users daily, 4 months - time of taking over the service from the previous Contractor and building a new solution, 3 mobile applications for Android, iOS and Windows systems.</a:t>
            </a:r>
          </a:p>
          <a:p>
            <a:pPr>
              <a:spcBef>
                <a:spcPts val="200"/>
              </a:spcBef>
            </a:pPr>
            <a:r>
              <a:rPr lang="en-GB" sz="1000" dirty="0"/>
              <a:t>During the contract, the Court commissioned more than 15,000 hours of portal development work. (e.g. the e-Delivery module).</a:t>
            </a:r>
            <a:r>
              <a:rPr lang="pl-PL" sz="1000" dirty="0"/>
              <a:t> </a:t>
            </a:r>
            <a:r>
              <a:rPr lang="en-GB" sz="1000" dirty="0"/>
              <a:t>Consortium of Enigma and S&amp;T Services Polska Sp. </a:t>
            </a:r>
            <a:r>
              <a:rPr lang="pl-PL" sz="1000" dirty="0"/>
              <a:t>z </a:t>
            </a:r>
            <a:r>
              <a:rPr lang="en-GB" sz="1000" dirty="0"/>
              <a:t>o.o.</a:t>
            </a:r>
            <a:endParaRPr lang="pl-PL" sz="1000" dirty="0"/>
          </a:p>
          <a:p>
            <a:pPr>
              <a:spcBef>
                <a:spcPts val="200"/>
              </a:spcBef>
            </a:pPr>
            <a:endParaRPr lang="pl-PL" sz="1000" dirty="0"/>
          </a:p>
          <a:p>
            <a:pPr defTabSz="720000">
              <a:spcBef>
                <a:spcPts val="200"/>
              </a:spcBef>
            </a:pPr>
            <a:r>
              <a:rPr lang="pl-PL" sz="1000" b="1" dirty="0"/>
              <a:t>			</a:t>
            </a:r>
            <a:r>
              <a:rPr lang="en-GB" sz="1000" b="1" dirty="0"/>
              <a:t>Name of the entity: </a:t>
            </a:r>
            <a:r>
              <a:rPr lang="en-GB" sz="1000" dirty="0"/>
              <a:t>Government Strategic Reserve Agency</a:t>
            </a:r>
            <a:endParaRPr lang="pl-PL" sz="1000" dirty="0"/>
          </a:p>
          <a:p>
            <a:pPr defTabSz="720000">
              <a:spcBef>
                <a:spcPts val="200"/>
              </a:spcBef>
            </a:pPr>
            <a:r>
              <a:rPr lang="pl-PL" sz="1000" b="1" dirty="0"/>
              <a:t>			</a:t>
            </a:r>
            <a:r>
              <a:rPr lang="en-GB" sz="1000" b="1" dirty="0"/>
              <a:t>Subject of the project:</a:t>
            </a:r>
            <a:r>
              <a:rPr lang="pl-PL" sz="1000" b="1" dirty="0"/>
              <a:t> </a:t>
            </a:r>
            <a:r>
              <a:rPr lang="en-GB" sz="1000" dirty="0"/>
              <a:t>Building a secure information transmission system</a:t>
            </a:r>
          </a:p>
          <a:p>
            <a:pPr defTabSz="720000">
              <a:spcBef>
                <a:spcPts val="200"/>
              </a:spcBef>
            </a:pPr>
            <a:r>
              <a:rPr lang="pl-PL" sz="1000" b="1" dirty="0"/>
              <a:t>			</a:t>
            </a:r>
            <a:r>
              <a:rPr lang="en-GB" sz="1000" b="1" dirty="0"/>
              <a:t>Year: </a:t>
            </a:r>
            <a:r>
              <a:rPr lang="en-GB" sz="1000" dirty="0"/>
              <a:t>20</a:t>
            </a:r>
            <a:r>
              <a:rPr lang="pl-PL" sz="1000" dirty="0"/>
              <a:t>21-now</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&gt;1 PLNm net</a:t>
            </a:r>
            <a:endParaRPr lang="en-GB" sz="1000" dirty="0"/>
          </a:p>
          <a:p>
            <a:pPr>
              <a:spcBef>
                <a:spcPts val="200"/>
              </a:spcBef>
            </a:pPr>
            <a:r>
              <a:rPr lang="en-GB" sz="1000" b="1" dirty="0"/>
              <a:t>Brief description:</a:t>
            </a:r>
            <a:r>
              <a:rPr lang="pl-PL" sz="1000" b="1" dirty="0"/>
              <a:t> </a:t>
            </a:r>
            <a:r>
              <a:rPr lang="en-GB" sz="1000" dirty="0"/>
              <a:t>The project included the supply of IP encryptors, hardware and software for the construction of a system for secure transmission of "confidential" information.</a:t>
            </a:r>
            <a:r>
              <a:rPr lang="pl-PL" sz="1000" dirty="0"/>
              <a:t> </a:t>
            </a:r>
            <a:r>
              <a:rPr lang="en-GB" sz="1000" dirty="0"/>
              <a:t>The project </a:t>
            </a:r>
            <a:r>
              <a:rPr lang="pl-PL" sz="1000" dirty="0"/>
              <a:t>also </a:t>
            </a:r>
            <a:r>
              <a:rPr lang="en-GB" sz="1000" dirty="0"/>
              <a:t>included a complete service of supply and implementation of IP encryption devices in RARS facilities in Poland.</a:t>
            </a:r>
          </a:p>
          <a:p>
            <a:pPr>
              <a:spcBef>
                <a:spcPts val="200"/>
              </a:spcBef>
            </a:pPr>
            <a:r>
              <a:rPr lang="en-GB" sz="1000" dirty="0"/>
              <a:t>The implemented equipment and software were covered by support and maintenance services for a period of 60 months. </a:t>
            </a:r>
          </a:p>
        </p:txBody>
      </p:sp>
      <p:sp>
        <p:nvSpPr>
          <p:cNvPr id="2" name="Slide Number Placeholder 1">
            <a:extLst>
              <a:ext uri="{FF2B5EF4-FFF2-40B4-BE49-F238E27FC236}">
                <a16:creationId xmlns:a16="http://schemas.microsoft.com/office/drawing/2014/main" id="{29D03BF9-E524-494C-B640-7603C306EC8E}"/>
              </a:ext>
            </a:extLst>
          </p:cNvPr>
          <p:cNvSpPr>
            <a:spLocks noGrp="1"/>
          </p:cNvSpPr>
          <p:nvPr>
            <p:ph type="sldNum" sz="quarter" idx="12"/>
          </p:nvPr>
        </p:nvSpPr>
        <p:spPr/>
        <p:txBody>
          <a:bodyPr/>
          <a:lstStyle/>
          <a:p>
            <a:fld id="{757C06DB-65DA-4188-B231-CDD664637423}" type="slidenum">
              <a:rPr lang="en-GB" smtClean="0"/>
              <a:pPr/>
              <a:t>23</a:t>
            </a:fld>
            <a:endParaRPr lang="en-GB" dirty="0"/>
          </a:p>
        </p:txBody>
      </p:sp>
      <p:cxnSp>
        <p:nvCxnSpPr>
          <p:cNvPr id="11" name="Straight Connector 10">
            <a:extLst>
              <a:ext uri="{FF2B5EF4-FFF2-40B4-BE49-F238E27FC236}">
                <a16:creationId xmlns:a16="http://schemas.microsoft.com/office/drawing/2014/main" id="{0B661272-7692-48F4-9DA7-4C965096D1B6}"/>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B72AC5F-43B3-4A2D-9173-4EFE57B85F0E}"/>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4" name="TextBox 13">
            <a:extLst>
              <a:ext uri="{FF2B5EF4-FFF2-40B4-BE49-F238E27FC236}">
                <a16:creationId xmlns:a16="http://schemas.microsoft.com/office/drawing/2014/main" id="{B21A4E2D-8214-4A0F-9137-8461D45177D1}"/>
              </a:ext>
            </a:extLst>
          </p:cNvPr>
          <p:cNvSpPr txBox="1"/>
          <p:nvPr/>
        </p:nvSpPr>
        <p:spPr>
          <a:xfrm>
            <a:off x="337820" y="841095"/>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PUBLIC ADMINISTRATION - PROJECTS</a:t>
            </a:r>
          </a:p>
        </p:txBody>
      </p:sp>
      <p:sp>
        <p:nvSpPr>
          <p:cNvPr id="10" name="TextBox 9">
            <a:extLst>
              <a:ext uri="{FF2B5EF4-FFF2-40B4-BE49-F238E27FC236}">
                <a16:creationId xmlns:a16="http://schemas.microsoft.com/office/drawing/2014/main" id="{04947554-69DC-4ABE-A507-FDAC5A21BE29}"/>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26626" name="Picture 2">
            <a:extLst>
              <a:ext uri="{FF2B5EF4-FFF2-40B4-BE49-F238E27FC236}">
                <a16:creationId xmlns:a16="http://schemas.microsoft.com/office/drawing/2014/main" id="{E10B4558-2362-4715-A9A2-CB4CCE050B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735" y="1791660"/>
            <a:ext cx="700815" cy="38661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Międzynarodowa Konferencja - Legal Innovation&amp;quot;">
            <a:extLst>
              <a:ext uri="{FF2B5EF4-FFF2-40B4-BE49-F238E27FC236}">
                <a16:creationId xmlns:a16="http://schemas.microsoft.com/office/drawing/2014/main" id="{9559C823-13E2-4318-BFA9-26CFC506B7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956" y="3154377"/>
            <a:ext cx="1712119" cy="286913"/>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Rządowa Agencja Rezerw Strategicznych - Home | Facebook">
            <a:extLst>
              <a:ext uri="{FF2B5EF4-FFF2-40B4-BE49-F238E27FC236}">
                <a16:creationId xmlns:a16="http://schemas.microsoft.com/office/drawing/2014/main" id="{2B95B810-0B78-41E2-A73B-CE1C41904D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836" b="31703"/>
          <a:stretch/>
        </p:blipFill>
        <p:spPr bwMode="auto">
          <a:xfrm>
            <a:off x="530777" y="5061693"/>
            <a:ext cx="1724982" cy="54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926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ED1E9D3D-4264-4F33-B394-B4C5B14944C1}"/>
              </a:ext>
            </a:extLst>
          </p:cNvPr>
          <p:cNvSpPr txBox="1"/>
          <p:nvPr/>
        </p:nvSpPr>
        <p:spPr>
          <a:xfrm>
            <a:off x="334964" y="1733647"/>
            <a:ext cx="10565719" cy="3361048"/>
          </a:xfrm>
          <a:prstGeom prst="rect">
            <a:avLst/>
          </a:prstGeom>
          <a:noFill/>
        </p:spPr>
        <p:txBody>
          <a:bodyPr wrap="square">
            <a:spAutoFit/>
          </a:bodyPr>
          <a:lstStyle/>
          <a:p>
            <a:pPr algn="just" defTabSz="828000">
              <a:lnSpc>
                <a:spcPts val="1400"/>
              </a:lnSpc>
              <a:spcBef>
                <a:spcPts val="300"/>
              </a:spcBef>
            </a:pPr>
            <a:r>
              <a:rPr lang="pl-PL" sz="1000" b="1" dirty="0"/>
              <a:t>		</a:t>
            </a:r>
            <a:r>
              <a:rPr lang="en-GB" sz="1000" b="1" dirty="0"/>
              <a:t>Name of the entity: </a:t>
            </a:r>
            <a:r>
              <a:rPr lang="pl-PL" sz="1000" dirty="0"/>
              <a:t>NASK National Research Institute</a:t>
            </a:r>
            <a:endParaRPr lang="en-GB" sz="1000" dirty="0"/>
          </a:p>
          <a:p>
            <a:pPr algn="just" defTabSz="828000">
              <a:lnSpc>
                <a:spcPts val="1400"/>
              </a:lnSpc>
              <a:spcBef>
                <a:spcPts val="300"/>
              </a:spcBef>
            </a:pPr>
            <a:r>
              <a:rPr lang="pl-PL" sz="1000" b="1" dirty="0"/>
              <a:t>		</a:t>
            </a:r>
            <a:r>
              <a:rPr lang="en-GB" sz="1000" b="1" dirty="0"/>
              <a:t>Subject of the project:</a:t>
            </a:r>
            <a:r>
              <a:rPr lang="pl-PL" sz="1000" b="1" dirty="0"/>
              <a:t> </a:t>
            </a:r>
            <a:r>
              <a:rPr lang="en-GB" sz="1000" dirty="0"/>
              <a:t>NASK OSE: Network behaviour monitoring system called System B3</a:t>
            </a:r>
          </a:p>
          <a:p>
            <a:pPr algn="just" defTabSz="828000">
              <a:lnSpc>
                <a:spcPts val="1400"/>
              </a:lnSpc>
              <a:spcBef>
                <a:spcPts val="300"/>
              </a:spcBef>
            </a:pPr>
            <a:r>
              <a:rPr lang="pl-PL" sz="1000" b="1" dirty="0"/>
              <a:t>		</a:t>
            </a:r>
            <a:r>
              <a:rPr lang="en-GB" sz="1000" b="1" dirty="0"/>
              <a:t>Year: </a:t>
            </a:r>
            <a:r>
              <a:rPr lang="pl-PL" sz="1000" dirty="0"/>
              <a:t>I</a:t>
            </a:r>
            <a:r>
              <a:rPr lang="en-GB" sz="1000" dirty="0"/>
              <a:t>mplem</a:t>
            </a:r>
            <a:r>
              <a:rPr lang="pl-PL" sz="1000" dirty="0"/>
              <a:t>entation</a:t>
            </a:r>
            <a:r>
              <a:rPr lang="en-GB" sz="1000" dirty="0"/>
              <a:t> 02</a:t>
            </a:r>
            <a:r>
              <a:rPr lang="pl-PL" sz="1000" dirty="0"/>
              <a:t>-</a:t>
            </a:r>
            <a:r>
              <a:rPr lang="en-GB" sz="1000" dirty="0"/>
              <a:t>09.2021, until 2026 guarantee and development </a:t>
            </a:r>
            <a:endParaRPr lang="pl-PL" sz="1000" dirty="0"/>
          </a:p>
          <a:p>
            <a:pPr algn="just">
              <a:lnSpc>
                <a:spcPts val="1400"/>
              </a:lnSpc>
              <a:spcBef>
                <a:spcPts val="300"/>
              </a:spcBef>
            </a:pPr>
            <a:r>
              <a:rPr lang="pl-PL" sz="1000" b="1" dirty="0" smtClean="0"/>
              <a:t>	                     </a:t>
            </a:r>
            <a:r>
              <a:rPr lang="en-GB" sz="1000" b="1" dirty="0" smtClean="0"/>
              <a:t>Value </a:t>
            </a:r>
            <a:r>
              <a:rPr lang="en-GB" sz="1000" b="1" dirty="0"/>
              <a:t>of the project:</a:t>
            </a:r>
            <a:r>
              <a:rPr lang="pl-PL" sz="1000" b="1" dirty="0"/>
              <a:t> </a:t>
            </a:r>
            <a:r>
              <a:rPr lang="pl-PL" sz="1000" dirty="0"/>
              <a:t>&gt;20 PLNm net</a:t>
            </a:r>
          </a:p>
          <a:p>
            <a:pPr algn="just">
              <a:lnSpc>
                <a:spcPts val="1400"/>
              </a:lnSpc>
              <a:spcBef>
                <a:spcPts val="300"/>
              </a:spcBef>
            </a:pPr>
            <a:r>
              <a:rPr lang="en-GB" sz="1000" b="1" dirty="0"/>
              <a:t>Brief description:</a:t>
            </a:r>
            <a:r>
              <a:rPr lang="pl-PL" sz="1000" b="1" dirty="0"/>
              <a:t> </a:t>
            </a:r>
            <a:r>
              <a:rPr lang="en-GB" sz="1000" dirty="0"/>
              <a:t>The contract is implemented by Enigma with the participation of subcontractors AiSECLAB and Freeconstruction.  According to the provisions of the Act on the National Educational Network of 27 October 2017, as amended, the primary task of OSE is to provide educational units in Poland with the possibility of protected access to secure Internet and educational resources. In order to ensure the highest possible level of security in the use of OSE resources and the Internet, Enigma launched the Network Behaviour Monitoring System in 17 nodes of the OSE network, aimed at detecting threats related to cyberbullying (stalking, harassment, aggression, humiliation), access to harmful content (pornography, violence, content inciting self-harm or suicide, discriminatory content), sexting, etc.</a:t>
            </a:r>
            <a:r>
              <a:rPr lang="pl-PL" sz="1000" dirty="0"/>
              <a:t> </a:t>
            </a:r>
            <a:r>
              <a:rPr lang="en-GB" sz="1000" dirty="0"/>
              <a:t>The system makes it possible to monitor and analyse children and young people's online behaviour and to identify the school from which a given transmission is made. This means monitoring traffic passing through Regional Security Nodes.</a:t>
            </a:r>
          </a:p>
          <a:p>
            <a:pPr algn="just">
              <a:lnSpc>
                <a:spcPts val="1400"/>
              </a:lnSpc>
              <a:spcBef>
                <a:spcPts val="300"/>
              </a:spcBef>
            </a:pPr>
            <a:r>
              <a:rPr lang="en-GB" sz="1000" dirty="0"/>
              <a:t>The system is built from a central analytical system and probes that collect network traffic at the RWB level. The data collected from the probes are then pre-processed, additionally annotated with system metadata and sent in an encrypted form to the central analytical system, whose task is to automatically analyse the collected data, monitor events and notify in real time in the event of detecting threats related to the use of the Internet. A scoring analysis was used to detect words and expressions with negative emotional overtones, based on pre-prepared dictionaries of terms related to</a:t>
            </a:r>
            <a:r>
              <a:rPr lang="pl-PL" sz="1000" dirty="0"/>
              <a:t> p</a:t>
            </a:r>
            <a:r>
              <a:rPr lang="en-GB" sz="1000" dirty="0"/>
              <a:t>ornography,</a:t>
            </a:r>
            <a:r>
              <a:rPr lang="pl-PL" sz="1000" dirty="0"/>
              <a:t> </a:t>
            </a:r>
            <a:r>
              <a:rPr lang="en-GB" sz="1000" dirty="0"/>
              <a:t>cyberbullying,</a:t>
            </a:r>
            <a:r>
              <a:rPr lang="pl-PL" sz="1000" dirty="0"/>
              <a:t> </a:t>
            </a:r>
            <a:r>
              <a:rPr lang="en-GB" sz="1000" dirty="0"/>
              <a:t>self-aggression,</a:t>
            </a:r>
            <a:r>
              <a:rPr lang="pl-PL" sz="1000" dirty="0"/>
              <a:t> </a:t>
            </a:r>
            <a:r>
              <a:rPr lang="en-GB" sz="1000" dirty="0"/>
              <a:t>sexting,</a:t>
            </a:r>
            <a:r>
              <a:rPr lang="pl-PL" sz="1000" dirty="0"/>
              <a:t> </a:t>
            </a:r>
            <a:r>
              <a:rPr lang="en-GB" sz="1000" dirty="0"/>
              <a:t>sextortion,</a:t>
            </a:r>
            <a:r>
              <a:rPr lang="pl-PL" sz="1000" dirty="0"/>
              <a:t> </a:t>
            </a:r>
            <a:r>
              <a:rPr lang="en-GB" sz="1000" dirty="0"/>
              <a:t>child grooming,</a:t>
            </a:r>
            <a:r>
              <a:rPr lang="pl-PL" sz="1000" dirty="0"/>
              <a:t> </a:t>
            </a:r>
            <a:r>
              <a:rPr lang="en-GB" sz="1000" dirty="0"/>
              <a:t>hate speech,</a:t>
            </a:r>
            <a:r>
              <a:rPr lang="pl-PL" sz="1000" dirty="0"/>
              <a:t> </a:t>
            </a:r>
            <a:r>
              <a:rPr lang="en-GB" sz="1000" dirty="0"/>
              <a:t>with other harmful content.</a:t>
            </a:r>
            <a:r>
              <a:rPr lang="pl-PL" sz="1000" dirty="0"/>
              <a:t> </a:t>
            </a:r>
            <a:r>
              <a:rPr lang="en-GB" sz="1000" dirty="0"/>
              <a:t>Advanced artificial intelligence methods using self-learning algorithms are used to recognise the content of the images.</a:t>
            </a:r>
          </a:p>
          <a:p>
            <a:pPr algn="just">
              <a:lnSpc>
                <a:spcPts val="1400"/>
              </a:lnSpc>
              <a:spcBef>
                <a:spcPts val="300"/>
              </a:spcBef>
            </a:pPr>
            <a:r>
              <a:rPr lang="en-GB" sz="1000" dirty="0"/>
              <a:t>The System collects information including addresses of visited websites; however, no personal data is collected that would allow for identification of the student subject to the analysis, but only information allowing for identification of the school to which notification of a potential threat will be sent.</a:t>
            </a:r>
          </a:p>
        </p:txBody>
      </p:sp>
      <p:pic>
        <p:nvPicPr>
          <p:cNvPr id="21506" name="Picture 2" descr="NASK - Państwowy Instytut Badawczy">
            <a:extLst>
              <a:ext uri="{FF2B5EF4-FFF2-40B4-BE49-F238E27FC236}">
                <a16:creationId xmlns:a16="http://schemas.microsoft.com/office/drawing/2014/main" id="{BF95793A-E366-4BCA-8CFD-6B0782A9DB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963" y="1834930"/>
            <a:ext cx="1765495" cy="75677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8B6039A-09C0-4BF9-B809-FFAFA847E79F}"/>
              </a:ext>
            </a:extLst>
          </p:cNvPr>
          <p:cNvSpPr>
            <a:spLocks noGrp="1"/>
          </p:cNvSpPr>
          <p:nvPr>
            <p:ph type="sldNum" sz="quarter" idx="12"/>
          </p:nvPr>
        </p:nvSpPr>
        <p:spPr/>
        <p:txBody>
          <a:bodyPr/>
          <a:lstStyle/>
          <a:p>
            <a:fld id="{757C06DB-65DA-4188-B231-CDD664637423}" type="slidenum">
              <a:rPr lang="en-GB" smtClean="0"/>
              <a:pPr/>
              <a:t>24</a:t>
            </a:fld>
            <a:endParaRPr lang="en-GB" dirty="0"/>
          </a:p>
        </p:txBody>
      </p:sp>
      <p:cxnSp>
        <p:nvCxnSpPr>
          <p:cNvPr id="11" name="Straight Connector 10">
            <a:extLst>
              <a:ext uri="{FF2B5EF4-FFF2-40B4-BE49-F238E27FC236}">
                <a16:creationId xmlns:a16="http://schemas.microsoft.com/office/drawing/2014/main" id="{F5ED21CD-D1D0-42BF-BE64-FE23508CED7C}"/>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78EA9A72-A1E9-4C8A-B5B7-899BE43EAEE2}"/>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0" name="TextBox 9">
            <a:extLst>
              <a:ext uri="{FF2B5EF4-FFF2-40B4-BE49-F238E27FC236}">
                <a16:creationId xmlns:a16="http://schemas.microsoft.com/office/drawing/2014/main" id="{2FED6590-0639-40CB-A7EE-FC59D582F75D}"/>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sp>
        <p:nvSpPr>
          <p:cNvPr id="20" name="TextBox 19">
            <a:extLst>
              <a:ext uri="{FF2B5EF4-FFF2-40B4-BE49-F238E27FC236}">
                <a16:creationId xmlns:a16="http://schemas.microsoft.com/office/drawing/2014/main" id="{5B4F3B97-AFB1-451D-8804-B1B23EC4780B}"/>
              </a:ext>
            </a:extLst>
          </p:cNvPr>
          <p:cNvSpPr txBox="1"/>
          <p:nvPr/>
        </p:nvSpPr>
        <p:spPr>
          <a:xfrm>
            <a:off x="337820" y="841095"/>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PUBLIC ADMINISTRATION - PROJECTS</a:t>
            </a:r>
          </a:p>
        </p:txBody>
      </p:sp>
    </p:spTree>
    <p:extLst>
      <p:ext uri="{BB962C8B-B14F-4D97-AF65-F5344CB8AC3E}">
        <p14:creationId xmlns:p14="http://schemas.microsoft.com/office/powerpoint/2010/main" val="23852510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308242C-C58D-445D-A085-A6ABA35EB25C}"/>
              </a:ext>
            </a:extLst>
          </p:cNvPr>
          <p:cNvSpPr txBox="1"/>
          <p:nvPr/>
        </p:nvSpPr>
        <p:spPr>
          <a:xfrm>
            <a:off x="334963" y="1733647"/>
            <a:ext cx="10565720" cy="3195747"/>
          </a:xfrm>
          <a:prstGeom prst="rect">
            <a:avLst/>
          </a:prstGeom>
          <a:noFill/>
        </p:spPr>
        <p:txBody>
          <a:bodyPr wrap="square">
            <a:spAutoFit/>
          </a:bodyPr>
          <a:lstStyle/>
          <a:p>
            <a:pPr defTabSz="720000">
              <a:spcBef>
                <a:spcPts val="200"/>
              </a:spcBef>
            </a:pPr>
            <a:r>
              <a:rPr lang="pl-PL" sz="1000" b="1" dirty="0"/>
              <a:t>		</a:t>
            </a:r>
            <a:r>
              <a:rPr lang="en-GB" sz="1000" b="1" dirty="0"/>
              <a:t>Name of the entity: </a:t>
            </a:r>
            <a:r>
              <a:rPr lang="pl-PL" sz="1000" dirty="0"/>
              <a:t>Police</a:t>
            </a:r>
            <a:endParaRPr lang="en-GB" sz="1000" dirty="0"/>
          </a:p>
          <a:p>
            <a:pPr defTabSz="720000">
              <a:spcBef>
                <a:spcPts val="200"/>
              </a:spcBef>
            </a:pPr>
            <a:r>
              <a:rPr lang="pl-PL" sz="1000" b="1" dirty="0"/>
              <a:t>		</a:t>
            </a:r>
            <a:r>
              <a:rPr lang="en-GB" sz="1000" b="1" dirty="0"/>
              <a:t>Subject of the project:</a:t>
            </a:r>
            <a:r>
              <a:rPr lang="pl-PL" sz="1000" b="1" dirty="0"/>
              <a:t> </a:t>
            </a:r>
            <a:r>
              <a:rPr lang="en-GB" sz="1000" dirty="0"/>
              <a:t>Supply of a body-worn camera system for police </a:t>
            </a:r>
            <a:r>
              <a:rPr lang="en-GB" sz="1000" dirty="0" smtClean="0"/>
              <a:t>units</a:t>
            </a:r>
            <a:endParaRPr lang="en-GB" sz="1000" dirty="0"/>
          </a:p>
          <a:p>
            <a:pPr defTabSz="720000">
              <a:spcBef>
                <a:spcPts val="200"/>
              </a:spcBef>
            </a:pPr>
            <a:r>
              <a:rPr lang="pl-PL" sz="1000" b="1" dirty="0"/>
              <a:t>		</a:t>
            </a:r>
            <a:r>
              <a:rPr lang="en-GB" sz="1000" b="1" dirty="0"/>
              <a:t>Year: </a:t>
            </a:r>
            <a:r>
              <a:rPr lang="en-GB" sz="1000" dirty="0"/>
              <a:t>2018</a:t>
            </a:r>
            <a:r>
              <a:rPr lang="pl-PL" sz="1000" dirty="0"/>
              <a:t>, 2020</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11.4 PLNm net (2018), 19.5 PLNm net (2020) </a:t>
            </a:r>
            <a:endParaRPr lang="en-GB" sz="1000" dirty="0"/>
          </a:p>
          <a:p>
            <a:pPr>
              <a:spcBef>
                <a:spcPts val="200"/>
              </a:spcBef>
            </a:pPr>
            <a:r>
              <a:rPr lang="en-GB" sz="1000" b="1" dirty="0"/>
              <a:t>Brief description:</a:t>
            </a:r>
            <a:r>
              <a:rPr lang="pl-PL" sz="1000" b="1" dirty="0"/>
              <a:t> </a:t>
            </a:r>
            <a:r>
              <a:rPr lang="en-GB" sz="1000" dirty="0"/>
              <a:t>Supply of 2110</a:t>
            </a:r>
            <a:r>
              <a:rPr lang="pl-PL" sz="1000" dirty="0"/>
              <a:t> (in 2018) and additional 3100 (in 2020)</a:t>
            </a:r>
            <a:r>
              <a:rPr lang="en-GB" sz="1000" dirty="0"/>
              <a:t> body-worn cameras along with software and IT equipment (PC stations, servers, matrices, switches) for 31 Police units</a:t>
            </a:r>
            <a:r>
              <a:rPr lang="pl-PL" sz="1000" dirty="0"/>
              <a:t> in 2018, and 70 units in 2020</a:t>
            </a:r>
            <a:r>
              <a:rPr lang="en-GB" sz="1000" dirty="0"/>
              <a:t>.</a:t>
            </a:r>
          </a:p>
          <a:p>
            <a:pPr>
              <a:spcBef>
                <a:spcPts val="200"/>
              </a:spcBef>
            </a:pPr>
            <a:r>
              <a:rPr lang="en-GB" sz="1000" dirty="0"/>
              <a:t>The project included a complete service of implementation of the system in designated locations together with training for users. The implemented system was covered by support and maintenance services for 36 months.</a:t>
            </a:r>
            <a:endParaRPr lang="pl-PL" sz="1000" dirty="0"/>
          </a:p>
          <a:p>
            <a:pPr>
              <a:spcBef>
                <a:spcPts val="200"/>
              </a:spcBef>
            </a:pPr>
            <a:endParaRPr lang="pl-PL" sz="1000" dirty="0"/>
          </a:p>
          <a:p>
            <a:pPr>
              <a:spcBef>
                <a:spcPts val="200"/>
              </a:spcBef>
            </a:pPr>
            <a:endParaRPr lang="pl-PL" sz="1000" dirty="0"/>
          </a:p>
          <a:p>
            <a:pPr>
              <a:spcBef>
                <a:spcPts val="200"/>
              </a:spcBef>
            </a:pPr>
            <a:endParaRPr lang="en-GB" sz="1000" dirty="0"/>
          </a:p>
          <a:p>
            <a:pPr defTabSz="468000">
              <a:spcBef>
                <a:spcPts val="200"/>
              </a:spcBef>
            </a:pPr>
            <a:r>
              <a:rPr lang="pl-PL" sz="1000" b="1" dirty="0"/>
              <a:t>		</a:t>
            </a:r>
            <a:r>
              <a:rPr lang="pl-PL" sz="1000" b="1" dirty="0" smtClean="0"/>
              <a:t>	</a:t>
            </a:r>
            <a:r>
              <a:rPr lang="en-GB" sz="1000" b="1" dirty="0" smtClean="0"/>
              <a:t>Name </a:t>
            </a:r>
            <a:r>
              <a:rPr lang="en-GB" sz="1000" b="1" dirty="0"/>
              <a:t>of entity: </a:t>
            </a:r>
            <a:r>
              <a:rPr lang="en-GB" sz="1000" dirty="0"/>
              <a:t> Border Guard</a:t>
            </a:r>
            <a:endParaRPr lang="pl-PL" sz="1000" dirty="0"/>
          </a:p>
          <a:p>
            <a:pPr defTabSz="468000">
              <a:spcBef>
                <a:spcPts val="200"/>
              </a:spcBef>
            </a:pPr>
            <a:r>
              <a:rPr lang="pl-PL" sz="1000" b="1" dirty="0"/>
              <a:t>		</a:t>
            </a:r>
            <a:r>
              <a:rPr lang="pl-PL" sz="1000" b="1" dirty="0" smtClean="0"/>
              <a:t>	</a:t>
            </a:r>
            <a:r>
              <a:rPr lang="en-GB" sz="1000" b="1" dirty="0" smtClean="0"/>
              <a:t>Subject </a:t>
            </a:r>
            <a:r>
              <a:rPr lang="en-GB" sz="1000" b="1" dirty="0"/>
              <a:t>of the project: </a:t>
            </a:r>
            <a:r>
              <a:rPr lang="en-GB" sz="1000" dirty="0"/>
              <a:t>Entry/Exit System (EES)</a:t>
            </a:r>
            <a:r>
              <a:rPr lang="pl-PL" sz="1000" dirty="0"/>
              <a:t> - Biometric identification for </a:t>
            </a:r>
            <a:r>
              <a:rPr lang="pl-PL" sz="1000" dirty="0" err="1" smtClean="0"/>
              <a:t>foreigners</a:t>
            </a:r>
            <a:r>
              <a:rPr lang="pl-PL" sz="1000" dirty="0" smtClean="0"/>
              <a:t> </a:t>
            </a:r>
            <a:endParaRPr lang="pl-PL" sz="1000" dirty="0"/>
          </a:p>
          <a:p>
            <a:pPr defTabSz="468000">
              <a:spcBef>
                <a:spcPts val="200"/>
              </a:spcBef>
            </a:pPr>
            <a:r>
              <a:rPr lang="pl-PL" sz="1000" b="1" dirty="0"/>
              <a:t>		</a:t>
            </a:r>
            <a:r>
              <a:rPr lang="pl-PL" sz="1000" b="1" dirty="0" smtClean="0"/>
              <a:t>	</a:t>
            </a:r>
            <a:r>
              <a:rPr lang="en-GB" sz="1000" b="1" dirty="0" smtClean="0"/>
              <a:t>Year</a:t>
            </a:r>
            <a:r>
              <a:rPr lang="en-GB" sz="1000" b="1" dirty="0"/>
              <a:t>: </a:t>
            </a:r>
            <a:r>
              <a:rPr lang="pl-PL" sz="1000" dirty="0"/>
              <a:t>2021</a:t>
            </a:r>
            <a:endParaRPr lang="en-GB" sz="1000" dirty="0"/>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16.5 PLNm net</a:t>
            </a:r>
            <a:endParaRPr lang="en-GB" sz="1000" b="1" dirty="0"/>
          </a:p>
          <a:p>
            <a:pPr>
              <a:spcBef>
                <a:spcPts val="200"/>
              </a:spcBef>
            </a:pPr>
            <a:r>
              <a:rPr lang="en-GB" sz="1000" b="1" dirty="0"/>
              <a:t>Brief description:</a:t>
            </a:r>
            <a:r>
              <a:rPr lang="pl-PL" sz="1000" b="1" dirty="0"/>
              <a:t> </a:t>
            </a:r>
            <a:r>
              <a:rPr lang="en-GB" sz="1000" dirty="0"/>
              <a:t>Delivery of 108 biometric registration devices for foreigners (persons arriving from outside the Schengen area) - basic order with option right and extension of the order by another 108 devices.</a:t>
            </a:r>
            <a:r>
              <a:rPr lang="pl-PL" sz="1000" dirty="0"/>
              <a:t> </a:t>
            </a:r>
            <a:r>
              <a:rPr lang="en-GB" sz="1000" dirty="0"/>
              <a:t>The project included the delivery of ready-made biometric registration devices for the Entry/Exit System with documentation and software for sending biometric data to the Border Guard border clearance system.</a:t>
            </a:r>
            <a:r>
              <a:rPr lang="pl-PL" sz="1000" dirty="0"/>
              <a:t> </a:t>
            </a:r>
            <a:r>
              <a:rPr lang="en-GB" sz="1000" dirty="0"/>
              <a:t>The supplied equipment was covered by support and maintenance services for a period of 62 months.</a:t>
            </a:r>
          </a:p>
        </p:txBody>
      </p:sp>
      <p:sp>
        <p:nvSpPr>
          <p:cNvPr id="2" name="Slide Number Placeholder 1">
            <a:extLst>
              <a:ext uri="{FF2B5EF4-FFF2-40B4-BE49-F238E27FC236}">
                <a16:creationId xmlns:a16="http://schemas.microsoft.com/office/drawing/2014/main" id="{A369E9AF-5175-4C22-920A-45818119A831}"/>
              </a:ext>
            </a:extLst>
          </p:cNvPr>
          <p:cNvSpPr>
            <a:spLocks noGrp="1"/>
          </p:cNvSpPr>
          <p:nvPr>
            <p:ph type="sldNum" sz="quarter" idx="12"/>
          </p:nvPr>
        </p:nvSpPr>
        <p:spPr/>
        <p:txBody>
          <a:bodyPr/>
          <a:lstStyle/>
          <a:p>
            <a:fld id="{757C06DB-65DA-4188-B231-CDD664637423}" type="slidenum">
              <a:rPr lang="en-GB" smtClean="0"/>
              <a:pPr/>
              <a:t>25</a:t>
            </a:fld>
            <a:endParaRPr lang="en-GB" dirty="0"/>
          </a:p>
        </p:txBody>
      </p:sp>
      <p:cxnSp>
        <p:nvCxnSpPr>
          <p:cNvPr id="12" name="Straight Connector 11">
            <a:extLst>
              <a:ext uri="{FF2B5EF4-FFF2-40B4-BE49-F238E27FC236}">
                <a16:creationId xmlns:a16="http://schemas.microsoft.com/office/drawing/2014/main" id="{9308E847-4C75-4038-A74E-10713C13B47F}"/>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49DA257-85F3-478B-BD96-5A31D8409E9A}"/>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0" name="TextBox 9">
            <a:extLst>
              <a:ext uri="{FF2B5EF4-FFF2-40B4-BE49-F238E27FC236}">
                <a16:creationId xmlns:a16="http://schemas.microsoft.com/office/drawing/2014/main" id="{F26B81F7-3569-49C8-BC9F-DA72BF93B779}"/>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19" name="Picture 18" descr="Logo&#10;&#10;Description automatically generated">
            <a:extLst>
              <a:ext uri="{FF2B5EF4-FFF2-40B4-BE49-F238E27FC236}">
                <a16:creationId xmlns:a16="http://schemas.microsoft.com/office/drawing/2014/main" id="{8DD6E12A-2EE6-40A6-AE5C-702C7209D6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258" y="1733647"/>
            <a:ext cx="1204577" cy="722746"/>
          </a:xfrm>
          <a:prstGeom prst="rect">
            <a:avLst/>
          </a:prstGeom>
        </p:spPr>
      </p:pic>
      <p:pic>
        <p:nvPicPr>
          <p:cNvPr id="19458" name="Picture 2" descr="upload.wikimedia.org/wikipedia/commons/thumb/2/...">
            <a:extLst>
              <a:ext uri="{FF2B5EF4-FFF2-40B4-BE49-F238E27FC236}">
                <a16:creationId xmlns:a16="http://schemas.microsoft.com/office/drawing/2014/main" id="{BB0C577A-C76A-46F7-B646-F183DC3B4D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575" y="3534623"/>
            <a:ext cx="619731" cy="78794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C1010BD-7A4F-48EA-876E-596E0C261DF2}"/>
              </a:ext>
            </a:extLst>
          </p:cNvPr>
          <p:cNvSpPr txBox="1"/>
          <p:nvPr/>
        </p:nvSpPr>
        <p:spPr>
          <a:xfrm>
            <a:off x="337820" y="841095"/>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UNIFORMED SERVICES</a:t>
            </a:r>
          </a:p>
        </p:txBody>
      </p:sp>
    </p:spTree>
    <p:extLst>
      <p:ext uri="{BB962C8B-B14F-4D97-AF65-F5344CB8AC3E}">
        <p14:creationId xmlns:p14="http://schemas.microsoft.com/office/powerpoint/2010/main" val="20221114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Box 89">
            <a:extLst>
              <a:ext uri="{FF2B5EF4-FFF2-40B4-BE49-F238E27FC236}">
                <a16:creationId xmlns:a16="http://schemas.microsoft.com/office/drawing/2014/main" id="{317EAC18-74B9-4543-9092-2C83C80F6BCF}"/>
              </a:ext>
            </a:extLst>
          </p:cNvPr>
          <p:cNvSpPr txBox="1"/>
          <p:nvPr/>
        </p:nvSpPr>
        <p:spPr>
          <a:xfrm>
            <a:off x="334963" y="1733647"/>
            <a:ext cx="10565720" cy="3939540"/>
          </a:xfrm>
          <a:prstGeom prst="rect">
            <a:avLst/>
          </a:prstGeom>
          <a:noFill/>
        </p:spPr>
        <p:txBody>
          <a:bodyPr wrap="square">
            <a:spAutoFit/>
          </a:bodyPr>
          <a:lstStyle/>
          <a:p>
            <a:pPr defTabSz="720000">
              <a:spcBef>
                <a:spcPts val="200"/>
              </a:spcBef>
            </a:pPr>
            <a:r>
              <a:rPr lang="pl-PL" sz="1000" b="1" dirty="0"/>
              <a:t>		</a:t>
            </a:r>
            <a:r>
              <a:rPr lang="en-GB" sz="1000" b="1" dirty="0"/>
              <a:t>Name of the entity: </a:t>
            </a:r>
            <a:r>
              <a:rPr lang="fr-FR" sz="1000" dirty="0"/>
              <a:t>Armed Forces Cyber Resource Centre</a:t>
            </a:r>
            <a:r>
              <a:rPr lang="pl-PL" sz="1000" dirty="0"/>
              <a:t> (Centrum Zasobów Cyberprzestrzeni Sił Zbrojnych)</a:t>
            </a:r>
            <a:endParaRPr lang="en-GB" sz="1000" dirty="0"/>
          </a:p>
          <a:p>
            <a:pPr defTabSz="720000">
              <a:spcBef>
                <a:spcPts val="200"/>
              </a:spcBef>
            </a:pPr>
            <a:r>
              <a:rPr lang="pl-PL" sz="1000" b="1" dirty="0"/>
              <a:t>		</a:t>
            </a:r>
            <a:r>
              <a:rPr lang="en-GB" sz="1000" b="1" dirty="0"/>
              <a:t>Subject of the project:</a:t>
            </a:r>
            <a:r>
              <a:rPr lang="pl-PL" sz="1000" b="1" dirty="0"/>
              <a:t> </a:t>
            </a:r>
            <a:r>
              <a:rPr lang="en-GB" sz="1000" dirty="0"/>
              <a:t>Extension of the cryptographic system </a:t>
            </a:r>
          </a:p>
          <a:p>
            <a:pPr defTabSz="720000">
              <a:spcBef>
                <a:spcPts val="200"/>
              </a:spcBef>
            </a:pPr>
            <a:r>
              <a:rPr lang="pl-PL" sz="1000" b="1" dirty="0"/>
              <a:t>		</a:t>
            </a:r>
            <a:r>
              <a:rPr lang="en-GB" sz="1000" b="1" dirty="0"/>
              <a:t>Year: </a:t>
            </a:r>
            <a:r>
              <a:rPr lang="pl-PL" sz="1000" dirty="0"/>
              <a:t>2018-now</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45.8 PLNm net</a:t>
            </a:r>
            <a:endParaRPr lang="en-GB" sz="1000" dirty="0"/>
          </a:p>
          <a:p>
            <a:pPr>
              <a:spcBef>
                <a:spcPts val="200"/>
              </a:spcBef>
            </a:pPr>
            <a:r>
              <a:rPr lang="en-GB" sz="1000" b="1" dirty="0"/>
              <a:t>Brief description:</a:t>
            </a:r>
            <a:r>
              <a:rPr lang="pl-PL" sz="1000" b="1" dirty="0"/>
              <a:t> </a:t>
            </a:r>
            <a:r>
              <a:rPr lang="en-GB" sz="1000" dirty="0"/>
              <a:t>The project covered the supply of IP encryption devices as well as equipment and software for the expansion of the PKI infrastructure.</a:t>
            </a:r>
          </a:p>
          <a:p>
            <a:pPr>
              <a:spcBef>
                <a:spcPts val="200"/>
              </a:spcBef>
            </a:pPr>
            <a:r>
              <a:rPr lang="en-GB" sz="1000" dirty="0"/>
              <a:t>The project included a complete service of supply and implementation of IP encryption devices in the cryptographic system of MON, as well as the supply and implementation of devices and software for the expansion of the PKI MON system.</a:t>
            </a:r>
          </a:p>
          <a:p>
            <a:pPr>
              <a:spcBef>
                <a:spcPts val="200"/>
              </a:spcBef>
            </a:pPr>
            <a:r>
              <a:rPr lang="en-GB" sz="1000" dirty="0"/>
              <a:t>The implemented equipment and software were covered by support and maintenance services for a period of 48 months.</a:t>
            </a:r>
            <a:r>
              <a:rPr lang="pl-PL" sz="1000" dirty="0"/>
              <a:t> </a:t>
            </a:r>
            <a:r>
              <a:rPr lang="en-GB" sz="1000" dirty="0"/>
              <a:t>The system was realised on the basis of products: Enigma - ciphers and software, Thales - HSM devices, F5 - traffic balancing system, CISCO - network elements</a:t>
            </a:r>
            <a:r>
              <a:rPr lang="pl-PL" sz="1000" dirty="0"/>
              <a:t> </a:t>
            </a:r>
            <a:r>
              <a:rPr lang="en-GB" sz="1000" dirty="0"/>
              <a:t>The project was implemented by a consortium of companies: Enigma - consortium leader, </a:t>
            </a:r>
            <a:r>
              <a:rPr lang="en-GB" sz="1000" dirty="0" smtClean="0"/>
              <a:t>COMP</a:t>
            </a:r>
            <a:endParaRPr lang="pl-PL" sz="1000" dirty="0" smtClean="0"/>
          </a:p>
          <a:p>
            <a:pPr>
              <a:spcBef>
                <a:spcPts val="200"/>
              </a:spcBef>
            </a:pPr>
            <a:r>
              <a:rPr lang="en-GB" sz="1000" dirty="0" smtClean="0"/>
              <a:t> </a:t>
            </a:r>
            <a:r>
              <a:rPr lang="pl-PL" sz="1000" b="1" dirty="0"/>
              <a:t>	</a:t>
            </a:r>
          </a:p>
          <a:p>
            <a:pPr>
              <a:spcBef>
                <a:spcPts val="200"/>
              </a:spcBef>
            </a:pPr>
            <a:endParaRPr lang="pl-PL" sz="1000" b="1" dirty="0"/>
          </a:p>
          <a:p>
            <a:pPr defTabSz="720000">
              <a:spcBef>
                <a:spcPts val="200"/>
              </a:spcBef>
            </a:pPr>
            <a:r>
              <a:rPr lang="pl-PL" sz="1000" b="1" dirty="0"/>
              <a:t>		</a:t>
            </a:r>
            <a:r>
              <a:rPr lang="en-GB" sz="1000" b="1" dirty="0"/>
              <a:t>Name of the entity: </a:t>
            </a:r>
            <a:r>
              <a:rPr lang="pl-PL" sz="1000" dirty="0"/>
              <a:t>Police</a:t>
            </a:r>
            <a:endParaRPr lang="en-GB" sz="1000" dirty="0"/>
          </a:p>
          <a:p>
            <a:pPr defTabSz="720000">
              <a:spcBef>
                <a:spcPts val="200"/>
              </a:spcBef>
            </a:pPr>
            <a:r>
              <a:rPr lang="pl-PL" sz="1000" b="1" dirty="0"/>
              <a:t>		</a:t>
            </a:r>
            <a:r>
              <a:rPr lang="en-GB" sz="1000" b="1" dirty="0"/>
              <a:t>Subject of the project:</a:t>
            </a:r>
            <a:r>
              <a:rPr lang="pl-PL" sz="1000" b="1" dirty="0"/>
              <a:t> </a:t>
            </a:r>
            <a:r>
              <a:rPr lang="en-GB" sz="1000" dirty="0"/>
              <a:t>Delivery of mobile terminals</a:t>
            </a:r>
          </a:p>
          <a:p>
            <a:pPr defTabSz="720000">
              <a:spcBef>
                <a:spcPts val="200"/>
              </a:spcBef>
            </a:pPr>
            <a:r>
              <a:rPr lang="pl-PL" sz="1000" b="1" dirty="0"/>
              <a:t>		</a:t>
            </a:r>
            <a:r>
              <a:rPr lang="en-GB" sz="1000" b="1" dirty="0"/>
              <a:t>Year: </a:t>
            </a:r>
            <a:r>
              <a:rPr lang="pl-PL" sz="1000" dirty="0"/>
              <a:t>2021</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2 PLNm net</a:t>
            </a:r>
            <a:endParaRPr lang="en-GB" sz="1000" dirty="0"/>
          </a:p>
          <a:p>
            <a:pPr>
              <a:spcBef>
                <a:spcPts val="200"/>
              </a:spcBef>
            </a:pPr>
            <a:r>
              <a:rPr lang="en-GB" sz="1000" b="1" dirty="0"/>
              <a:t>Brief description:</a:t>
            </a:r>
            <a:r>
              <a:rPr lang="pl-PL" sz="1000" b="1" dirty="0"/>
              <a:t> </a:t>
            </a:r>
            <a:r>
              <a:rPr lang="en-GB" sz="1000" dirty="0"/>
              <a:t>Supply of specialised mobile devices acting as Mobile Wearable Terminals.</a:t>
            </a:r>
          </a:p>
          <a:p>
            <a:pPr>
              <a:spcBef>
                <a:spcPts val="200"/>
              </a:spcBef>
            </a:pPr>
            <a:r>
              <a:rPr lang="en-GB" sz="1000" dirty="0"/>
              <a:t>The project included the delivery of devices together with management software (MDM). The devices were covered by support and maintenance services for a period of 60 months.</a:t>
            </a:r>
            <a:endParaRPr lang="pl-PL" sz="1000" dirty="0"/>
          </a:p>
          <a:p>
            <a:pPr>
              <a:spcBef>
                <a:spcPts val="200"/>
              </a:spcBef>
            </a:pPr>
            <a:endParaRPr lang="pl-PL" sz="1000" b="1" dirty="0"/>
          </a:p>
          <a:p>
            <a:pPr>
              <a:spcBef>
                <a:spcPts val="200"/>
              </a:spcBef>
            </a:pPr>
            <a:endParaRPr lang="pl-PL" sz="1000" b="1" dirty="0"/>
          </a:p>
          <a:p>
            <a:pPr defTabSz="720000">
              <a:spcBef>
                <a:spcPts val="200"/>
              </a:spcBef>
            </a:pPr>
            <a:r>
              <a:rPr lang="pl-PL" sz="1000" b="1" dirty="0"/>
              <a:t>				</a:t>
            </a:r>
          </a:p>
          <a:p>
            <a:pPr defTabSz="720000">
              <a:spcBef>
                <a:spcPts val="200"/>
              </a:spcBef>
            </a:pPr>
            <a:r>
              <a:rPr lang="pl-PL" sz="1000" b="1" dirty="0"/>
              <a:t>			</a:t>
            </a:r>
            <a:endParaRPr lang="en-GB" sz="1000" dirty="0"/>
          </a:p>
        </p:txBody>
      </p:sp>
      <p:sp>
        <p:nvSpPr>
          <p:cNvPr id="2" name="Slide Number Placeholder 1">
            <a:extLst>
              <a:ext uri="{FF2B5EF4-FFF2-40B4-BE49-F238E27FC236}">
                <a16:creationId xmlns:a16="http://schemas.microsoft.com/office/drawing/2014/main" id="{29D03BF9-E524-494C-B640-7603C306EC8E}"/>
              </a:ext>
            </a:extLst>
          </p:cNvPr>
          <p:cNvSpPr>
            <a:spLocks noGrp="1"/>
          </p:cNvSpPr>
          <p:nvPr>
            <p:ph type="sldNum" sz="quarter" idx="12"/>
          </p:nvPr>
        </p:nvSpPr>
        <p:spPr/>
        <p:txBody>
          <a:bodyPr/>
          <a:lstStyle/>
          <a:p>
            <a:fld id="{757C06DB-65DA-4188-B231-CDD664637423}" type="slidenum">
              <a:rPr lang="en-GB" smtClean="0"/>
              <a:pPr/>
              <a:t>26</a:t>
            </a:fld>
            <a:endParaRPr lang="en-GB" dirty="0"/>
          </a:p>
        </p:txBody>
      </p:sp>
      <p:cxnSp>
        <p:nvCxnSpPr>
          <p:cNvPr id="11" name="Straight Connector 10">
            <a:extLst>
              <a:ext uri="{FF2B5EF4-FFF2-40B4-BE49-F238E27FC236}">
                <a16:creationId xmlns:a16="http://schemas.microsoft.com/office/drawing/2014/main" id="{0B661272-7692-48F4-9DA7-4C965096D1B6}"/>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B72AC5F-43B3-4A2D-9173-4EFE57B85F0E}"/>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0" name="TextBox 9">
            <a:extLst>
              <a:ext uri="{FF2B5EF4-FFF2-40B4-BE49-F238E27FC236}">
                <a16:creationId xmlns:a16="http://schemas.microsoft.com/office/drawing/2014/main" id="{04947554-69DC-4ABE-A507-FDAC5A21BE29}"/>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13" name="Picture 12" descr="Logo&#10;&#10;Description automatically generated">
            <a:extLst>
              <a:ext uri="{FF2B5EF4-FFF2-40B4-BE49-F238E27FC236}">
                <a16:creationId xmlns:a16="http://schemas.microsoft.com/office/drawing/2014/main" id="{7F60FC04-040A-442F-BA00-4F10845CD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911" y="3665948"/>
            <a:ext cx="1204577" cy="722746"/>
          </a:xfrm>
          <a:prstGeom prst="rect">
            <a:avLst/>
          </a:prstGeom>
        </p:spPr>
      </p:pic>
      <p:pic>
        <p:nvPicPr>
          <p:cNvPr id="27650" name="Picture 2" descr="Centrum Zasobów Cyberprzestrzeni Sił Zbrojnych">
            <a:extLst>
              <a:ext uri="{FF2B5EF4-FFF2-40B4-BE49-F238E27FC236}">
                <a16:creationId xmlns:a16="http://schemas.microsoft.com/office/drawing/2014/main" id="{86E5C23A-E0D7-4580-9329-FF46D02B5E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736" y="1745592"/>
            <a:ext cx="535288" cy="5285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4E1E3E2-425D-4F26-9B6A-E0AF0E1877ED}"/>
              </a:ext>
            </a:extLst>
          </p:cNvPr>
          <p:cNvSpPr txBox="1"/>
          <p:nvPr/>
        </p:nvSpPr>
        <p:spPr>
          <a:xfrm>
            <a:off x="337820" y="841095"/>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UNIFORMED SERVICES - PROJECTS</a:t>
            </a:r>
          </a:p>
        </p:txBody>
      </p:sp>
    </p:spTree>
    <p:extLst>
      <p:ext uri="{BB962C8B-B14F-4D97-AF65-F5344CB8AC3E}">
        <p14:creationId xmlns:p14="http://schemas.microsoft.com/office/powerpoint/2010/main" val="2017811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Box 89">
            <a:extLst>
              <a:ext uri="{FF2B5EF4-FFF2-40B4-BE49-F238E27FC236}">
                <a16:creationId xmlns:a16="http://schemas.microsoft.com/office/drawing/2014/main" id="{317EAC18-74B9-4543-9092-2C83C80F6BCF}"/>
              </a:ext>
            </a:extLst>
          </p:cNvPr>
          <p:cNvSpPr txBox="1"/>
          <p:nvPr/>
        </p:nvSpPr>
        <p:spPr>
          <a:xfrm>
            <a:off x="334963" y="1733647"/>
            <a:ext cx="10565720" cy="3760004"/>
          </a:xfrm>
          <a:prstGeom prst="rect">
            <a:avLst/>
          </a:prstGeom>
          <a:noFill/>
        </p:spPr>
        <p:txBody>
          <a:bodyPr wrap="square">
            <a:spAutoFit/>
          </a:bodyPr>
          <a:lstStyle/>
          <a:p>
            <a:pPr defTabSz="720000">
              <a:spcBef>
                <a:spcPts val="200"/>
              </a:spcBef>
            </a:pPr>
            <a:r>
              <a:rPr lang="pl-PL" sz="1000" b="1" dirty="0"/>
              <a:t>		</a:t>
            </a:r>
            <a:r>
              <a:rPr lang="en-GB" sz="1000" b="1" dirty="0"/>
              <a:t>Name of the entity: </a:t>
            </a:r>
            <a:r>
              <a:rPr lang="pl-PL" sz="1000" dirty="0"/>
              <a:t>Military Historical Office </a:t>
            </a:r>
            <a:endParaRPr lang="en-GB" sz="1000" dirty="0"/>
          </a:p>
          <a:p>
            <a:pPr defTabSz="720000">
              <a:spcBef>
                <a:spcPts val="200"/>
              </a:spcBef>
            </a:pPr>
            <a:r>
              <a:rPr lang="pl-PL" sz="1000" b="1" dirty="0"/>
              <a:t>		</a:t>
            </a:r>
            <a:r>
              <a:rPr lang="en-GB" sz="1000" b="1" dirty="0"/>
              <a:t>Subject of the project:</a:t>
            </a:r>
            <a:r>
              <a:rPr lang="pl-PL" sz="1000" b="1" dirty="0"/>
              <a:t> </a:t>
            </a:r>
            <a:r>
              <a:rPr lang="en-GB" sz="1000" dirty="0"/>
              <a:t>Construction of a digital archive for the Central Military Archives</a:t>
            </a:r>
          </a:p>
          <a:p>
            <a:pPr defTabSz="720000">
              <a:spcBef>
                <a:spcPts val="200"/>
              </a:spcBef>
            </a:pPr>
            <a:r>
              <a:rPr lang="pl-PL" sz="1000" b="1" dirty="0"/>
              <a:t>		</a:t>
            </a:r>
            <a:r>
              <a:rPr lang="en-GB" sz="1000" b="1" dirty="0"/>
              <a:t>Year: </a:t>
            </a:r>
            <a:r>
              <a:rPr lang="pl-PL" sz="1000" dirty="0"/>
              <a:t>2018-now</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&gt;7 PLNm gross</a:t>
            </a:r>
            <a:endParaRPr lang="en-GB" sz="1000" dirty="0"/>
          </a:p>
          <a:p>
            <a:pPr>
              <a:spcBef>
                <a:spcPts val="200"/>
              </a:spcBef>
            </a:pPr>
            <a:r>
              <a:rPr lang="en-GB" sz="1000" b="1" dirty="0"/>
              <a:t>Brief description:</a:t>
            </a:r>
            <a:r>
              <a:rPr lang="pl-PL" sz="1000" b="1" dirty="0"/>
              <a:t> </a:t>
            </a:r>
            <a:r>
              <a:rPr lang="en-GB" sz="1000" dirty="0"/>
              <a:t>Supply of specialised mobile devices acting as Mobile Wearable Terminals.</a:t>
            </a:r>
          </a:p>
          <a:p>
            <a:pPr>
              <a:spcBef>
                <a:spcPts val="200"/>
              </a:spcBef>
            </a:pPr>
            <a:r>
              <a:rPr lang="en-GB" sz="1000" dirty="0"/>
              <a:t>The project included the delivery of devices together with management software (MDM). The devices were covered by support and maintenance services for a period of 60 months</a:t>
            </a:r>
            <a:r>
              <a:rPr lang="en-GB" sz="1000" dirty="0" smtClean="0"/>
              <a:t>.</a:t>
            </a:r>
            <a:endParaRPr lang="pl-PL" sz="1000" dirty="0" smtClean="0"/>
          </a:p>
          <a:p>
            <a:pPr>
              <a:spcBef>
                <a:spcPts val="200"/>
              </a:spcBef>
            </a:pPr>
            <a:endParaRPr lang="pl-PL" sz="1000" dirty="0"/>
          </a:p>
          <a:p>
            <a:pPr>
              <a:spcBef>
                <a:spcPts val="200"/>
              </a:spcBef>
            </a:pPr>
            <a:endParaRPr lang="pl-PL" sz="1000" dirty="0"/>
          </a:p>
          <a:p>
            <a:pPr>
              <a:spcBef>
                <a:spcPts val="200"/>
              </a:spcBef>
            </a:pPr>
            <a:endParaRPr lang="pl-PL" sz="1000" dirty="0" smtClean="0"/>
          </a:p>
          <a:p>
            <a:pPr defTabSz="720000">
              <a:spcBef>
                <a:spcPts val="200"/>
              </a:spcBef>
            </a:pPr>
            <a:r>
              <a:rPr lang="pl-PL" sz="1000" b="1" dirty="0" smtClean="0"/>
              <a:t>		</a:t>
            </a:r>
            <a:r>
              <a:rPr lang="en-GB" sz="1000" b="1" dirty="0" smtClean="0"/>
              <a:t>Name </a:t>
            </a:r>
            <a:r>
              <a:rPr lang="en-GB" sz="1000" b="1" dirty="0"/>
              <a:t>of the entity: </a:t>
            </a:r>
            <a:r>
              <a:rPr lang="fr-FR" sz="1000" dirty="0"/>
              <a:t>Armed Forces Cyber Resource Centre</a:t>
            </a:r>
            <a:r>
              <a:rPr lang="pl-PL" sz="1000" dirty="0"/>
              <a:t> (Centrum Zasobów Cyberprzestrzeni Sił Zbrojnych)</a:t>
            </a:r>
            <a:endParaRPr lang="en-GB" sz="1000" dirty="0"/>
          </a:p>
          <a:p>
            <a:pPr defTabSz="720000">
              <a:spcBef>
                <a:spcPts val="200"/>
              </a:spcBef>
            </a:pPr>
            <a:r>
              <a:rPr lang="pl-PL" sz="1000" b="1" dirty="0"/>
              <a:t>		</a:t>
            </a:r>
            <a:r>
              <a:rPr lang="en-GB" sz="1000" b="1" dirty="0"/>
              <a:t>Subject of the project:</a:t>
            </a:r>
            <a:r>
              <a:rPr lang="pl-PL" sz="1000" b="1" dirty="0"/>
              <a:t> </a:t>
            </a:r>
            <a:r>
              <a:rPr lang="en-GB" sz="1000" dirty="0"/>
              <a:t>Delivery and development of 3DC system (three-centre reliability cluster)</a:t>
            </a:r>
          </a:p>
          <a:p>
            <a:pPr defTabSz="720000">
              <a:spcBef>
                <a:spcPts val="200"/>
              </a:spcBef>
            </a:pPr>
            <a:r>
              <a:rPr lang="pl-PL" sz="1000" b="1" dirty="0"/>
              <a:t>		</a:t>
            </a:r>
            <a:r>
              <a:rPr lang="en-GB" sz="1000" b="1" dirty="0"/>
              <a:t>Year: </a:t>
            </a:r>
            <a:r>
              <a:rPr lang="pl-PL" sz="1000" dirty="0"/>
              <a:t>2020-obecnie</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&gt;15 </a:t>
            </a:r>
            <a:r>
              <a:rPr lang="pl-PL" sz="1000" dirty="0" err="1"/>
              <a:t>PLNm</a:t>
            </a:r>
            <a:r>
              <a:rPr lang="pl-PL" sz="1000" dirty="0"/>
              <a:t> net</a:t>
            </a:r>
            <a:endParaRPr lang="en-GB" sz="1000" dirty="0"/>
          </a:p>
          <a:p>
            <a:pPr>
              <a:spcBef>
                <a:spcPts val="200"/>
              </a:spcBef>
            </a:pPr>
            <a:r>
              <a:rPr lang="en-GB" sz="1000" b="1" dirty="0"/>
              <a:t>Brief description:</a:t>
            </a:r>
            <a:r>
              <a:rPr lang="pl-PL" sz="1000" b="1" dirty="0"/>
              <a:t> </a:t>
            </a:r>
            <a:r>
              <a:rPr lang="en-GB" sz="1000" dirty="0"/>
              <a:t>The project included the delivery and expansion of the existing 3DC system to a Private Cloud Computing system.</a:t>
            </a:r>
            <a:r>
              <a:rPr lang="pl-PL" sz="1000" dirty="0"/>
              <a:t> </a:t>
            </a:r>
            <a:r>
              <a:rPr lang="en-GB" sz="1000" dirty="0"/>
              <a:t>The project included a complete delivery and</a:t>
            </a:r>
            <a:r>
              <a:rPr lang="pl-PL" sz="1000" dirty="0"/>
              <a:t> </a:t>
            </a:r>
            <a:r>
              <a:rPr lang="en-GB" sz="1000" dirty="0"/>
              <a:t>implementation service of hardware and software to extend the 3DC system into a PRO form. As part of the project, design and technical documentation was developed on the basis of which a full implementation of the supplied solutions was carried out, ensuring operation of the system in the PRO form. The implemented equipment and software within the system were covered by support and maintenance services until September 2022.</a:t>
            </a:r>
            <a:endParaRPr lang="pl-PL" sz="1000" b="1" dirty="0"/>
          </a:p>
          <a:p>
            <a:pPr>
              <a:spcBef>
                <a:spcPts val="200"/>
              </a:spcBef>
            </a:pPr>
            <a:endParaRPr lang="pl-PL" sz="1000" dirty="0"/>
          </a:p>
          <a:p>
            <a:pPr>
              <a:spcBef>
                <a:spcPts val="200"/>
              </a:spcBef>
            </a:pPr>
            <a:endParaRPr lang="pl-PL" sz="1000" b="1" dirty="0"/>
          </a:p>
          <a:p>
            <a:pPr>
              <a:spcBef>
                <a:spcPts val="200"/>
              </a:spcBef>
            </a:pPr>
            <a:r>
              <a:rPr lang="pl-PL" sz="1000" b="1" dirty="0"/>
              <a:t>		</a:t>
            </a:r>
          </a:p>
          <a:p>
            <a:pPr defTabSz="720000">
              <a:spcBef>
                <a:spcPts val="200"/>
              </a:spcBef>
            </a:pPr>
            <a:r>
              <a:rPr lang="pl-PL" sz="1000" b="1" dirty="0"/>
              <a:t>			</a:t>
            </a:r>
            <a:endParaRPr lang="en-GB" sz="1000" dirty="0"/>
          </a:p>
        </p:txBody>
      </p:sp>
      <p:sp>
        <p:nvSpPr>
          <p:cNvPr id="2" name="Slide Number Placeholder 1">
            <a:extLst>
              <a:ext uri="{FF2B5EF4-FFF2-40B4-BE49-F238E27FC236}">
                <a16:creationId xmlns:a16="http://schemas.microsoft.com/office/drawing/2014/main" id="{29D03BF9-E524-494C-B640-7603C306EC8E}"/>
              </a:ext>
            </a:extLst>
          </p:cNvPr>
          <p:cNvSpPr>
            <a:spLocks noGrp="1"/>
          </p:cNvSpPr>
          <p:nvPr>
            <p:ph type="sldNum" sz="quarter" idx="12"/>
          </p:nvPr>
        </p:nvSpPr>
        <p:spPr/>
        <p:txBody>
          <a:bodyPr/>
          <a:lstStyle/>
          <a:p>
            <a:fld id="{757C06DB-65DA-4188-B231-CDD664637423}" type="slidenum">
              <a:rPr lang="en-GB" smtClean="0"/>
              <a:pPr/>
              <a:t>27</a:t>
            </a:fld>
            <a:endParaRPr lang="en-GB" dirty="0"/>
          </a:p>
        </p:txBody>
      </p:sp>
      <p:cxnSp>
        <p:nvCxnSpPr>
          <p:cNvPr id="11" name="Straight Connector 10">
            <a:extLst>
              <a:ext uri="{FF2B5EF4-FFF2-40B4-BE49-F238E27FC236}">
                <a16:creationId xmlns:a16="http://schemas.microsoft.com/office/drawing/2014/main" id="{0B661272-7692-48F4-9DA7-4C965096D1B6}"/>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B72AC5F-43B3-4A2D-9173-4EFE57B85F0E}"/>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0" name="TextBox 9">
            <a:extLst>
              <a:ext uri="{FF2B5EF4-FFF2-40B4-BE49-F238E27FC236}">
                <a16:creationId xmlns:a16="http://schemas.microsoft.com/office/drawing/2014/main" id="{04947554-69DC-4ABE-A507-FDAC5A21BE29}"/>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27652" name="Picture 4" descr="Wojskowe Biuro Historyczne | Facebook">
            <a:extLst>
              <a:ext uri="{FF2B5EF4-FFF2-40B4-BE49-F238E27FC236}">
                <a16:creationId xmlns:a16="http://schemas.microsoft.com/office/drawing/2014/main" id="{B513D7E0-0A1E-46F8-8228-242909DA0B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409" y="1692024"/>
            <a:ext cx="750042" cy="7500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4E1E3E2-425D-4F26-9B6A-E0AF0E1877ED}"/>
              </a:ext>
            </a:extLst>
          </p:cNvPr>
          <p:cNvSpPr txBox="1"/>
          <p:nvPr/>
        </p:nvSpPr>
        <p:spPr>
          <a:xfrm>
            <a:off x="337820" y="841095"/>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UNIFORMED SERVICES - PROJECTS</a:t>
            </a:r>
          </a:p>
        </p:txBody>
      </p:sp>
      <p:pic>
        <p:nvPicPr>
          <p:cNvPr id="14" name="Picture 2" descr="Centrum Zasobów Cyberprzestrzeni Sił Zbrojnych">
            <a:extLst>
              <a:ext uri="{FF2B5EF4-FFF2-40B4-BE49-F238E27FC236}">
                <a16:creationId xmlns:a16="http://schemas.microsoft.com/office/drawing/2014/main" id="{86E5C23A-E0D7-4580-9329-FF46D02B5E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409" y="3342968"/>
            <a:ext cx="750042" cy="74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9354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Box 89">
            <a:extLst>
              <a:ext uri="{FF2B5EF4-FFF2-40B4-BE49-F238E27FC236}">
                <a16:creationId xmlns:a16="http://schemas.microsoft.com/office/drawing/2014/main" id="{317EAC18-74B9-4543-9092-2C83C80F6BCF}"/>
              </a:ext>
            </a:extLst>
          </p:cNvPr>
          <p:cNvSpPr txBox="1"/>
          <p:nvPr/>
        </p:nvSpPr>
        <p:spPr>
          <a:xfrm>
            <a:off x="334963" y="1733647"/>
            <a:ext cx="10565720" cy="3785652"/>
          </a:xfrm>
          <a:prstGeom prst="rect">
            <a:avLst/>
          </a:prstGeom>
          <a:noFill/>
        </p:spPr>
        <p:txBody>
          <a:bodyPr wrap="square">
            <a:spAutoFit/>
          </a:bodyPr>
          <a:lstStyle/>
          <a:p>
            <a:pPr defTabSz="720000">
              <a:spcBef>
                <a:spcPts val="200"/>
              </a:spcBef>
            </a:pPr>
            <a:r>
              <a:rPr lang="pl-PL" sz="1000" b="1" dirty="0"/>
              <a:t>		</a:t>
            </a:r>
            <a:r>
              <a:rPr lang="en-GB" sz="1000" b="1" dirty="0"/>
              <a:t>Name of the entity: </a:t>
            </a:r>
            <a:r>
              <a:rPr lang="en-GB" sz="1000" dirty="0"/>
              <a:t>Border Guard</a:t>
            </a:r>
          </a:p>
          <a:p>
            <a:pPr defTabSz="720000">
              <a:spcBef>
                <a:spcPts val="200"/>
              </a:spcBef>
            </a:pPr>
            <a:r>
              <a:rPr lang="pl-PL" sz="1000" b="1" dirty="0"/>
              <a:t>		</a:t>
            </a:r>
            <a:r>
              <a:rPr lang="en-GB" sz="1000" b="1" dirty="0"/>
              <a:t>Subject of the project:</a:t>
            </a:r>
            <a:r>
              <a:rPr lang="pl-PL" sz="1000" b="1" dirty="0"/>
              <a:t> </a:t>
            </a:r>
            <a:r>
              <a:rPr lang="en-GB" sz="1000" dirty="0"/>
              <a:t>Equipment for automated border/passport control, so-called "ABC gates".</a:t>
            </a:r>
          </a:p>
          <a:p>
            <a:pPr defTabSz="720000">
              <a:spcBef>
                <a:spcPts val="200"/>
              </a:spcBef>
            </a:pPr>
            <a:r>
              <a:rPr lang="pl-PL" sz="1000" b="1" dirty="0"/>
              <a:t>		</a:t>
            </a:r>
            <a:r>
              <a:rPr lang="en-GB" sz="1000" b="1" dirty="0"/>
              <a:t>Year: </a:t>
            </a:r>
            <a:r>
              <a:rPr lang="pl-PL" sz="1000" dirty="0"/>
              <a:t>2018</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5.5 PLNm net</a:t>
            </a:r>
            <a:endParaRPr lang="en-GB" sz="1000" dirty="0"/>
          </a:p>
          <a:p>
            <a:pPr>
              <a:spcBef>
                <a:spcPts val="200"/>
              </a:spcBef>
            </a:pPr>
            <a:r>
              <a:rPr lang="en-GB" sz="1000" b="1" dirty="0"/>
              <a:t>Brief description:</a:t>
            </a:r>
            <a:r>
              <a:rPr lang="pl-PL" sz="1000" b="1" dirty="0"/>
              <a:t> </a:t>
            </a:r>
            <a:r>
              <a:rPr lang="en-GB" sz="1000" dirty="0"/>
              <a:t>Delivery of 20 ABC Gates at Okęcie Airport and 5 ABC Gates at Modlin Airport.</a:t>
            </a:r>
          </a:p>
          <a:p>
            <a:pPr>
              <a:spcBef>
                <a:spcPts val="200"/>
              </a:spcBef>
            </a:pPr>
            <a:r>
              <a:rPr lang="en-GB" sz="1000" dirty="0"/>
              <a:t>The project included a complete service of implementation of ABC Gates at Okęcie and Modlin airports along with development of documentation and adjustment of ABC </a:t>
            </a:r>
            <a:r>
              <a:rPr lang="pl-PL" sz="1000" dirty="0"/>
              <a:t>gates </a:t>
            </a:r>
            <a:r>
              <a:rPr lang="en-GB" sz="1000" dirty="0"/>
              <a:t>software to connect with the Border Guard border clearance system.</a:t>
            </a:r>
          </a:p>
          <a:p>
            <a:pPr>
              <a:spcBef>
                <a:spcPts val="200"/>
              </a:spcBef>
            </a:pPr>
            <a:r>
              <a:rPr lang="en-GB" sz="1000" dirty="0"/>
              <a:t>The implemented ABC Gates were covered by a support and maintenance service for a period of 62 months.</a:t>
            </a:r>
            <a:r>
              <a:rPr lang="pl-PL" sz="1000" dirty="0"/>
              <a:t> </a:t>
            </a:r>
            <a:r>
              <a:rPr lang="en-GB" sz="1000" dirty="0"/>
              <a:t>In 2019-2021, </a:t>
            </a:r>
            <a:r>
              <a:rPr lang="pl-PL" sz="1000" dirty="0"/>
              <a:t>Enigma</a:t>
            </a:r>
            <a:r>
              <a:rPr lang="en-GB" sz="1000" dirty="0"/>
              <a:t> delivered further ABC Gates in the number of 25 units for airports located in the cities of: Poznan, Wroclaw, Krakow. The total value of the deliveries amounted to over 20 </a:t>
            </a:r>
            <a:r>
              <a:rPr lang="pl-PL" sz="1000" dirty="0"/>
              <a:t>PLNm</a:t>
            </a:r>
            <a:r>
              <a:rPr lang="en-GB" sz="1000" dirty="0"/>
              <a:t> gross</a:t>
            </a:r>
            <a:r>
              <a:rPr lang="en-GB" sz="1000" dirty="0" smtClean="0"/>
              <a:t>.</a:t>
            </a:r>
            <a:endParaRPr lang="pl-PL" sz="1000" dirty="0" smtClean="0"/>
          </a:p>
          <a:p>
            <a:pPr>
              <a:spcBef>
                <a:spcPts val="200"/>
              </a:spcBef>
            </a:pPr>
            <a:endParaRPr lang="pl-PL" sz="1000" dirty="0"/>
          </a:p>
          <a:p>
            <a:pPr>
              <a:spcBef>
                <a:spcPts val="200"/>
              </a:spcBef>
            </a:pPr>
            <a:endParaRPr lang="pl-PL" sz="1000" b="1" dirty="0"/>
          </a:p>
          <a:p>
            <a:pPr>
              <a:spcBef>
                <a:spcPts val="200"/>
              </a:spcBef>
            </a:pPr>
            <a:endParaRPr lang="pl-PL" sz="1000" b="1" dirty="0"/>
          </a:p>
          <a:p>
            <a:pPr defTabSz="720000">
              <a:spcBef>
                <a:spcPts val="200"/>
              </a:spcBef>
            </a:pPr>
            <a:r>
              <a:rPr lang="pl-PL" sz="1000" b="1" dirty="0"/>
              <a:t>		</a:t>
            </a:r>
            <a:r>
              <a:rPr lang="en-GB" sz="1000" b="1" dirty="0"/>
              <a:t>Name of the entity: </a:t>
            </a:r>
            <a:r>
              <a:rPr lang="fr-FR" sz="1000" dirty="0"/>
              <a:t>Armed Forces Cyber Resource Centre</a:t>
            </a:r>
            <a:r>
              <a:rPr lang="pl-PL" sz="1000" dirty="0"/>
              <a:t> (Centrum Zasobów Cyberprzestrzeni Sił Zbrojnych)</a:t>
            </a:r>
            <a:endParaRPr lang="en-GB" sz="1000" dirty="0"/>
          </a:p>
          <a:p>
            <a:pPr defTabSz="720000">
              <a:spcBef>
                <a:spcPts val="200"/>
              </a:spcBef>
            </a:pPr>
            <a:r>
              <a:rPr lang="pl-PL" sz="1000" b="1" dirty="0"/>
              <a:t>		</a:t>
            </a:r>
            <a:r>
              <a:rPr lang="en-GB" sz="1000" b="1" dirty="0"/>
              <a:t>Subject of the project:</a:t>
            </a:r>
            <a:r>
              <a:rPr lang="pl-PL" sz="1000" b="1" dirty="0"/>
              <a:t> </a:t>
            </a:r>
            <a:r>
              <a:rPr lang="en-GB" sz="1000" dirty="0"/>
              <a:t>Support for Central Backup System</a:t>
            </a:r>
          </a:p>
          <a:p>
            <a:pPr defTabSz="720000">
              <a:spcBef>
                <a:spcPts val="200"/>
              </a:spcBef>
            </a:pPr>
            <a:r>
              <a:rPr lang="pl-PL" sz="1000" b="1" dirty="0"/>
              <a:t>		</a:t>
            </a:r>
            <a:r>
              <a:rPr lang="en-GB" sz="1000" b="1" dirty="0"/>
              <a:t>Year: </a:t>
            </a:r>
            <a:r>
              <a:rPr lang="pl-PL" sz="1000" dirty="0"/>
              <a:t>2021-2024</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13.5 PLNm net</a:t>
            </a:r>
            <a:endParaRPr lang="en-GB" sz="1000" dirty="0"/>
          </a:p>
          <a:p>
            <a:pPr>
              <a:spcBef>
                <a:spcPts val="200"/>
              </a:spcBef>
            </a:pPr>
            <a:r>
              <a:rPr lang="en-GB" sz="1000" b="1" dirty="0"/>
              <a:t>Brief description:</a:t>
            </a:r>
            <a:r>
              <a:rPr lang="pl-PL" sz="1000" b="1" dirty="0"/>
              <a:t> </a:t>
            </a:r>
            <a:r>
              <a:rPr lang="en-GB" sz="1000" dirty="0"/>
              <a:t>The support service covers hardware and software forming the CSB installed in centres in Poland. Training services are also provided as part of the project.</a:t>
            </a:r>
          </a:p>
          <a:p>
            <a:pPr>
              <a:spcBef>
                <a:spcPts val="200"/>
              </a:spcBef>
            </a:pPr>
            <a:r>
              <a:rPr lang="en-GB" sz="1000" dirty="0"/>
              <a:t>The service will be implemented for a period of 36 months.</a:t>
            </a:r>
          </a:p>
          <a:p>
            <a:pPr>
              <a:spcBef>
                <a:spcPts val="200"/>
              </a:spcBef>
            </a:pPr>
            <a:endParaRPr lang="pl-PL" sz="1000" b="1" dirty="0"/>
          </a:p>
          <a:p>
            <a:pPr>
              <a:spcBef>
                <a:spcPts val="200"/>
              </a:spcBef>
            </a:pPr>
            <a:r>
              <a:rPr lang="pl-PL" sz="1000" b="1" dirty="0"/>
              <a:t>		</a:t>
            </a:r>
          </a:p>
          <a:p>
            <a:pPr defTabSz="720000">
              <a:spcBef>
                <a:spcPts val="200"/>
              </a:spcBef>
            </a:pPr>
            <a:r>
              <a:rPr lang="pl-PL" sz="1000" b="1" dirty="0"/>
              <a:t>			</a:t>
            </a:r>
            <a:endParaRPr lang="en-GB" sz="1000" dirty="0"/>
          </a:p>
        </p:txBody>
      </p:sp>
      <p:sp>
        <p:nvSpPr>
          <p:cNvPr id="2" name="Slide Number Placeholder 1">
            <a:extLst>
              <a:ext uri="{FF2B5EF4-FFF2-40B4-BE49-F238E27FC236}">
                <a16:creationId xmlns:a16="http://schemas.microsoft.com/office/drawing/2014/main" id="{29D03BF9-E524-494C-B640-7603C306EC8E}"/>
              </a:ext>
            </a:extLst>
          </p:cNvPr>
          <p:cNvSpPr>
            <a:spLocks noGrp="1"/>
          </p:cNvSpPr>
          <p:nvPr>
            <p:ph type="sldNum" sz="quarter" idx="12"/>
          </p:nvPr>
        </p:nvSpPr>
        <p:spPr/>
        <p:txBody>
          <a:bodyPr/>
          <a:lstStyle/>
          <a:p>
            <a:fld id="{757C06DB-65DA-4188-B231-CDD664637423}" type="slidenum">
              <a:rPr lang="en-GB" smtClean="0"/>
              <a:pPr/>
              <a:t>28</a:t>
            </a:fld>
            <a:endParaRPr lang="en-GB" dirty="0"/>
          </a:p>
        </p:txBody>
      </p:sp>
      <p:cxnSp>
        <p:nvCxnSpPr>
          <p:cNvPr id="11" name="Straight Connector 10">
            <a:extLst>
              <a:ext uri="{FF2B5EF4-FFF2-40B4-BE49-F238E27FC236}">
                <a16:creationId xmlns:a16="http://schemas.microsoft.com/office/drawing/2014/main" id="{0B661272-7692-48F4-9DA7-4C965096D1B6}"/>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B72AC5F-43B3-4A2D-9173-4EFE57B85F0E}"/>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4" name="TextBox 13">
            <a:extLst>
              <a:ext uri="{FF2B5EF4-FFF2-40B4-BE49-F238E27FC236}">
                <a16:creationId xmlns:a16="http://schemas.microsoft.com/office/drawing/2014/main" id="{B21A4E2D-8214-4A0F-9137-8461D45177D1}"/>
              </a:ext>
            </a:extLst>
          </p:cNvPr>
          <p:cNvSpPr txBox="1"/>
          <p:nvPr/>
        </p:nvSpPr>
        <p:spPr>
          <a:xfrm>
            <a:off x="337820" y="841095"/>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UNIFORMED SERVICES - PROJECTS</a:t>
            </a:r>
          </a:p>
        </p:txBody>
      </p:sp>
      <p:sp>
        <p:nvSpPr>
          <p:cNvPr id="10" name="TextBox 9">
            <a:extLst>
              <a:ext uri="{FF2B5EF4-FFF2-40B4-BE49-F238E27FC236}">
                <a16:creationId xmlns:a16="http://schemas.microsoft.com/office/drawing/2014/main" id="{04947554-69DC-4ABE-A507-FDAC5A21BE29}"/>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15" name="Picture 2" descr="upload.wikimedia.org/wikipedia/commons/thumb/2/...">
            <a:extLst>
              <a:ext uri="{FF2B5EF4-FFF2-40B4-BE49-F238E27FC236}">
                <a16:creationId xmlns:a16="http://schemas.microsoft.com/office/drawing/2014/main" id="{D3395ADC-31CC-4B0D-BCC5-223710FED4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517" y="1855985"/>
            <a:ext cx="554515" cy="6610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entrum Zasobów Cyberprzestrzeni Sił Zbrojnych">
            <a:extLst>
              <a:ext uri="{FF2B5EF4-FFF2-40B4-BE49-F238E27FC236}">
                <a16:creationId xmlns:a16="http://schemas.microsoft.com/office/drawing/2014/main" id="{527C4563-036D-4F47-AF3D-824F87E2B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517" y="3859583"/>
            <a:ext cx="661096" cy="65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6358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9B3BA8A-C49E-4D08-BEB5-2EC757B7B2F2}"/>
              </a:ext>
            </a:extLst>
          </p:cNvPr>
          <p:cNvSpPr txBox="1"/>
          <p:nvPr/>
        </p:nvSpPr>
        <p:spPr>
          <a:xfrm>
            <a:off x="334963" y="1786215"/>
            <a:ext cx="10565720" cy="3503523"/>
          </a:xfrm>
          <a:prstGeom prst="rect">
            <a:avLst/>
          </a:prstGeom>
          <a:noFill/>
        </p:spPr>
        <p:txBody>
          <a:bodyPr wrap="square">
            <a:spAutoFit/>
          </a:bodyPr>
          <a:lstStyle/>
          <a:p>
            <a:pPr>
              <a:spcBef>
                <a:spcPts val="200"/>
              </a:spcBef>
            </a:pPr>
            <a:r>
              <a:rPr lang="pl-PL" sz="1000" b="1" dirty="0"/>
              <a:t>		</a:t>
            </a:r>
            <a:r>
              <a:rPr lang="en-GB" sz="1000" b="1" dirty="0"/>
              <a:t>Name of the entity: </a:t>
            </a:r>
            <a:r>
              <a:rPr lang="pl-PL" sz="1000" dirty="0"/>
              <a:t>Societe Generale</a:t>
            </a:r>
            <a:endParaRPr lang="en-GB" sz="1000" dirty="0"/>
          </a:p>
          <a:p>
            <a:pPr>
              <a:spcBef>
                <a:spcPts val="200"/>
              </a:spcBef>
            </a:pPr>
            <a:r>
              <a:rPr lang="pl-PL" sz="1000" b="1" dirty="0"/>
              <a:t>		</a:t>
            </a:r>
            <a:r>
              <a:rPr lang="en-GB" sz="1000" b="1" dirty="0"/>
              <a:t>Subject of the project:</a:t>
            </a:r>
            <a:r>
              <a:rPr lang="pl-PL" sz="1000" b="1" dirty="0"/>
              <a:t> </a:t>
            </a:r>
            <a:r>
              <a:rPr lang="en-GB" sz="1000" dirty="0"/>
              <a:t>APTO</a:t>
            </a:r>
          </a:p>
          <a:p>
            <a:pPr>
              <a:spcBef>
                <a:spcPts val="200"/>
              </a:spcBef>
            </a:pPr>
            <a:r>
              <a:rPr lang="pl-PL" sz="1000" b="1" dirty="0"/>
              <a:t>		</a:t>
            </a:r>
            <a:r>
              <a:rPr lang="en-GB" sz="1000" b="1" dirty="0"/>
              <a:t>Year: </a:t>
            </a:r>
            <a:r>
              <a:rPr lang="en-GB" sz="1000" dirty="0"/>
              <a:t>20</a:t>
            </a:r>
            <a:r>
              <a:rPr lang="pl-PL" sz="1000" dirty="0"/>
              <a:t>15-2021</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300 PLNk net</a:t>
            </a:r>
            <a:endParaRPr lang="en-GB" sz="1000" dirty="0"/>
          </a:p>
          <a:p>
            <a:pPr>
              <a:spcBef>
                <a:spcPts val="200"/>
              </a:spcBef>
            </a:pPr>
            <a:r>
              <a:rPr lang="en-GB" sz="1000" b="1" dirty="0"/>
              <a:t>Brief description:</a:t>
            </a:r>
            <a:r>
              <a:rPr lang="pl-PL" sz="1000" b="1" dirty="0"/>
              <a:t> </a:t>
            </a:r>
            <a:r>
              <a:rPr lang="en-GB" sz="1000" dirty="0"/>
              <a:t>Proprietary solution produced by Enigma for two-factor authentication of operations, in particular for logging in and confirming transactions in electronic banking systems for corporate clients.</a:t>
            </a:r>
            <a:endParaRPr lang="pl-PL" sz="1000" dirty="0"/>
          </a:p>
          <a:p>
            <a:pPr>
              <a:spcBef>
                <a:spcPts val="200"/>
              </a:spcBef>
            </a:pPr>
            <a:endParaRPr lang="pl-PL" sz="1000" dirty="0"/>
          </a:p>
          <a:p>
            <a:pPr>
              <a:spcBef>
                <a:spcPts val="200"/>
              </a:spcBef>
            </a:pPr>
            <a:endParaRPr lang="pl-PL" sz="1000" dirty="0"/>
          </a:p>
          <a:p>
            <a:pPr>
              <a:spcBef>
                <a:spcPts val="200"/>
              </a:spcBef>
            </a:pPr>
            <a:endParaRPr lang="en-GB" sz="1000" dirty="0"/>
          </a:p>
          <a:p>
            <a:pPr lvl="1" defTabSz="576000">
              <a:spcBef>
                <a:spcPts val="200"/>
              </a:spcBef>
            </a:pPr>
            <a:r>
              <a:rPr lang="pl-PL" sz="1000" b="1" dirty="0"/>
              <a:t>		</a:t>
            </a:r>
            <a:r>
              <a:rPr lang="pl-PL" sz="1000" b="1" dirty="0" smtClean="0"/>
              <a:t>	</a:t>
            </a:r>
            <a:r>
              <a:rPr lang="en-GB" sz="1000" b="1" dirty="0" smtClean="0"/>
              <a:t>Name </a:t>
            </a:r>
            <a:r>
              <a:rPr lang="en-GB" sz="1000" b="1" dirty="0"/>
              <a:t>of entity: </a:t>
            </a:r>
            <a:r>
              <a:rPr lang="en-GB" sz="1000" dirty="0"/>
              <a:t> </a:t>
            </a:r>
            <a:r>
              <a:rPr lang="pl-PL" sz="1000" dirty="0"/>
              <a:t>KIR </a:t>
            </a:r>
            <a:r>
              <a:rPr lang="en-GB" sz="1000" dirty="0"/>
              <a:t>and selected banks in Poland</a:t>
            </a:r>
            <a:endParaRPr lang="pl-PL" sz="1000" dirty="0"/>
          </a:p>
          <a:p>
            <a:pPr lvl="1" defTabSz="576000">
              <a:spcBef>
                <a:spcPts val="200"/>
              </a:spcBef>
            </a:pPr>
            <a:r>
              <a:rPr lang="pl-PL" sz="1000" b="1" dirty="0"/>
              <a:t>		</a:t>
            </a:r>
            <a:r>
              <a:rPr lang="pl-PL" sz="1000" b="1" dirty="0" smtClean="0"/>
              <a:t>	</a:t>
            </a:r>
            <a:r>
              <a:rPr lang="en-GB" sz="1000" b="1" dirty="0" smtClean="0"/>
              <a:t>Subject </a:t>
            </a:r>
            <a:r>
              <a:rPr lang="en-GB" sz="1000" b="1" dirty="0"/>
              <a:t>of the project: </a:t>
            </a:r>
            <a:r>
              <a:rPr lang="pl-PL" sz="1000" dirty="0"/>
              <a:t>H</a:t>
            </a:r>
            <a:r>
              <a:rPr lang="en-GB" sz="1000" dirty="0"/>
              <a:t>ardware protection of cryptographic keys for ELIXIR</a:t>
            </a:r>
            <a:endParaRPr lang="pl-PL" sz="1000" dirty="0"/>
          </a:p>
          <a:p>
            <a:pPr lvl="1" defTabSz="576000">
              <a:spcBef>
                <a:spcPts val="200"/>
              </a:spcBef>
            </a:pPr>
            <a:r>
              <a:rPr lang="pl-PL" sz="1000" b="1" dirty="0"/>
              <a:t>		</a:t>
            </a:r>
            <a:r>
              <a:rPr lang="pl-PL" sz="1000" b="1" dirty="0" smtClean="0"/>
              <a:t>	</a:t>
            </a:r>
            <a:r>
              <a:rPr lang="en-GB" sz="1000" b="1" dirty="0" smtClean="0"/>
              <a:t>Year</a:t>
            </a:r>
            <a:r>
              <a:rPr lang="en-GB" sz="1000" b="1" dirty="0"/>
              <a:t>: </a:t>
            </a:r>
            <a:r>
              <a:rPr lang="pl-PL" sz="1000" dirty="0"/>
              <a:t>2016-now</a:t>
            </a:r>
            <a:endParaRPr lang="en-GB" sz="1000" dirty="0"/>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&gt;1 PLNm net</a:t>
            </a:r>
            <a:endParaRPr lang="en-GB" sz="1000" b="1" dirty="0"/>
          </a:p>
          <a:p>
            <a:pPr>
              <a:spcBef>
                <a:spcPts val="200"/>
              </a:spcBef>
            </a:pPr>
            <a:r>
              <a:rPr lang="en-GB" sz="1000" b="1" dirty="0"/>
              <a:t>Brief description:</a:t>
            </a:r>
            <a:r>
              <a:rPr lang="pl-PL" sz="1000" b="1" dirty="0"/>
              <a:t> </a:t>
            </a:r>
            <a:r>
              <a:rPr lang="en-GB" sz="1000" dirty="0"/>
              <a:t>Starting in 2016, Enigma has provided and maintained HSM (hardware key protection modems) infrastructure for over a dozen of the largest users of the Elixir system. Elixir is an electronic system of interbank settlements enabling efficient execution of transfers in PLN, the volume of which in 2021 amounted to almost 200 million operations, for a total amount of approximately 700 </a:t>
            </a:r>
            <a:r>
              <a:rPr lang="pl-PL" sz="1000" dirty="0"/>
              <a:t>PLNbn</a:t>
            </a:r>
            <a:r>
              <a:rPr lang="en-GB" sz="1000" dirty="0"/>
              <a:t>. The use of HSM significantly increases the level of security and efficiency of the service.</a:t>
            </a:r>
          </a:p>
          <a:p>
            <a:pPr>
              <a:spcBef>
                <a:spcPts val="200"/>
              </a:spcBef>
            </a:pPr>
            <a:r>
              <a:rPr lang="en-GB" sz="1000" dirty="0"/>
              <a:t>KIR has chosen Enigma because of the highest on the Polish market competence in the field of general-purpose HSM and a unique way of organising maintenance services, allowing the fastest execution of repairs on the basis of a round-the-clock on-call team and the possessed service slope.</a:t>
            </a:r>
            <a:r>
              <a:rPr lang="pl-PL" sz="1000" dirty="0"/>
              <a:t> </a:t>
            </a:r>
            <a:r>
              <a:rPr lang="en-GB" sz="1000" dirty="0"/>
              <a:t>KIR is a technology hub, a key player in the infrastructure of the Polish payment system and a provider of digital solutions for banking, economy and administration, providing services which effectively and efficiently increase the level of digitalisation of processes, both in the commercial sphere, mainly in banking, and in public administration. </a:t>
            </a:r>
          </a:p>
        </p:txBody>
      </p:sp>
      <p:sp>
        <p:nvSpPr>
          <p:cNvPr id="2" name="Slide Number Placeholder 1">
            <a:extLst>
              <a:ext uri="{FF2B5EF4-FFF2-40B4-BE49-F238E27FC236}">
                <a16:creationId xmlns:a16="http://schemas.microsoft.com/office/drawing/2014/main" id="{4C7B63FF-876C-4FD9-9180-90FD522B88FB}"/>
              </a:ext>
            </a:extLst>
          </p:cNvPr>
          <p:cNvSpPr>
            <a:spLocks noGrp="1"/>
          </p:cNvSpPr>
          <p:nvPr>
            <p:ph type="sldNum" sz="quarter" idx="12"/>
          </p:nvPr>
        </p:nvSpPr>
        <p:spPr/>
        <p:txBody>
          <a:bodyPr/>
          <a:lstStyle/>
          <a:p>
            <a:fld id="{757C06DB-65DA-4188-B231-CDD664637423}" type="slidenum">
              <a:rPr lang="en-GB" smtClean="0"/>
              <a:pPr/>
              <a:t>29</a:t>
            </a:fld>
            <a:endParaRPr lang="en-GB" dirty="0"/>
          </a:p>
        </p:txBody>
      </p:sp>
      <p:cxnSp>
        <p:nvCxnSpPr>
          <p:cNvPr id="12" name="Straight Connector 11">
            <a:extLst>
              <a:ext uri="{FF2B5EF4-FFF2-40B4-BE49-F238E27FC236}">
                <a16:creationId xmlns:a16="http://schemas.microsoft.com/office/drawing/2014/main" id="{AC8FAAD2-E49A-46C0-9C0E-4DF360789F31}"/>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B87F721-DF33-49C5-BEEC-876F59FE0875}"/>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5" name="TextBox 14">
            <a:extLst>
              <a:ext uri="{FF2B5EF4-FFF2-40B4-BE49-F238E27FC236}">
                <a16:creationId xmlns:a16="http://schemas.microsoft.com/office/drawing/2014/main" id="{578D3202-45C5-4AE6-B731-90428A127773}"/>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FINANCIAL INSTITUTIONS</a:t>
            </a:r>
          </a:p>
        </p:txBody>
      </p:sp>
      <p:sp>
        <p:nvSpPr>
          <p:cNvPr id="10" name="TextBox 9">
            <a:extLst>
              <a:ext uri="{FF2B5EF4-FFF2-40B4-BE49-F238E27FC236}">
                <a16:creationId xmlns:a16="http://schemas.microsoft.com/office/drawing/2014/main" id="{A4AE150E-1ADE-4894-A486-33C3FDFEFD1F}"/>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20482" name="Picture 2">
            <a:extLst>
              <a:ext uri="{FF2B5EF4-FFF2-40B4-BE49-F238E27FC236}">
                <a16:creationId xmlns:a16="http://schemas.microsoft.com/office/drawing/2014/main" id="{EE5391A6-B5AE-4EE9-AF56-8FB51B0BE6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130" y="1974112"/>
            <a:ext cx="1574823" cy="3161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C6F745B-FD13-4C18-A8CC-C9D4596330B8}"/>
              </a:ext>
            </a:extLst>
          </p:cNvPr>
          <p:cNvPicPr>
            <a:picLocks noChangeAspect="1"/>
          </p:cNvPicPr>
          <p:nvPr/>
        </p:nvPicPr>
        <p:blipFill>
          <a:blip r:embed="rId3"/>
          <a:stretch>
            <a:fillRect/>
          </a:stretch>
        </p:blipFill>
        <p:spPr>
          <a:xfrm>
            <a:off x="561122" y="3521009"/>
            <a:ext cx="828611" cy="410328"/>
          </a:xfrm>
          <a:prstGeom prst="rect">
            <a:avLst/>
          </a:prstGeom>
        </p:spPr>
      </p:pic>
    </p:spTree>
    <p:extLst>
      <p:ext uri="{BB962C8B-B14F-4D97-AF65-F5344CB8AC3E}">
        <p14:creationId xmlns:p14="http://schemas.microsoft.com/office/powerpoint/2010/main" val="4034789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EFB6E28-88AA-4A91-8495-E9979751DEB9}"/>
              </a:ext>
            </a:extLst>
          </p:cNvPr>
          <p:cNvGrpSpPr/>
          <p:nvPr/>
        </p:nvGrpSpPr>
        <p:grpSpPr>
          <a:xfrm>
            <a:off x="5393638" y="2056996"/>
            <a:ext cx="6621389" cy="4343990"/>
            <a:chOff x="5555870" y="2275810"/>
            <a:chExt cx="6621389" cy="4343990"/>
          </a:xfrm>
        </p:grpSpPr>
        <p:pic>
          <p:nvPicPr>
            <p:cNvPr id="3" name="Picture 2">
              <a:extLst>
                <a:ext uri="{FF2B5EF4-FFF2-40B4-BE49-F238E27FC236}">
                  <a16:creationId xmlns:a16="http://schemas.microsoft.com/office/drawing/2014/main" id="{D451B94A-6F87-4E31-BC3B-6DED0D619452}"/>
                </a:ext>
              </a:extLst>
            </p:cNvPr>
            <p:cNvPicPr>
              <a:picLocks noChangeAspect="1"/>
            </p:cNvPicPr>
            <p:nvPr/>
          </p:nvPicPr>
          <p:blipFill rotWithShape="1">
            <a:blip r:embed="rId2"/>
            <a:srcRect r="58303"/>
            <a:stretch/>
          </p:blipFill>
          <p:spPr>
            <a:xfrm>
              <a:off x="10123255" y="2364423"/>
              <a:ext cx="2054004" cy="4255377"/>
            </a:xfrm>
            <a:prstGeom prst="rect">
              <a:avLst/>
            </a:prstGeom>
          </p:spPr>
        </p:pic>
        <p:grpSp>
          <p:nvGrpSpPr>
            <p:cNvPr id="85" name="Group 84">
              <a:extLst>
                <a:ext uri="{FF2B5EF4-FFF2-40B4-BE49-F238E27FC236}">
                  <a16:creationId xmlns:a16="http://schemas.microsoft.com/office/drawing/2014/main" id="{F166369F-6C7F-44EF-8C68-13D2D96049CA}"/>
                </a:ext>
              </a:extLst>
            </p:cNvPr>
            <p:cNvGrpSpPr/>
            <p:nvPr/>
          </p:nvGrpSpPr>
          <p:grpSpPr>
            <a:xfrm>
              <a:off x="5555870" y="2275810"/>
              <a:ext cx="6135833" cy="3536821"/>
              <a:chOff x="7946433" y="1668967"/>
              <a:chExt cx="3918042" cy="2258441"/>
            </a:xfrm>
          </p:grpSpPr>
          <p:grpSp>
            <p:nvGrpSpPr>
              <p:cNvPr id="86" name="Group 85">
                <a:extLst>
                  <a:ext uri="{FF2B5EF4-FFF2-40B4-BE49-F238E27FC236}">
                    <a16:creationId xmlns:a16="http://schemas.microsoft.com/office/drawing/2014/main" id="{B88B3C29-E711-43E2-8A03-45A57238301A}"/>
                  </a:ext>
                </a:extLst>
              </p:cNvPr>
              <p:cNvGrpSpPr/>
              <p:nvPr/>
            </p:nvGrpSpPr>
            <p:grpSpPr>
              <a:xfrm>
                <a:off x="7946433" y="1668967"/>
                <a:ext cx="3515905" cy="2169781"/>
                <a:chOff x="2831123" y="2935200"/>
                <a:chExt cx="934573" cy="576756"/>
              </a:xfrm>
            </p:grpSpPr>
            <p:sp>
              <p:nvSpPr>
                <p:cNvPr id="124" name="Freeform 6">
                  <a:extLst>
                    <a:ext uri="{FF2B5EF4-FFF2-40B4-BE49-F238E27FC236}">
                      <a16:creationId xmlns:a16="http://schemas.microsoft.com/office/drawing/2014/main" id="{31093899-F111-4D56-BDD7-836BE87A1628}"/>
                    </a:ext>
                  </a:extLst>
                </p:cNvPr>
                <p:cNvSpPr>
                  <a:spLocks/>
                </p:cNvSpPr>
                <p:nvPr/>
              </p:nvSpPr>
              <p:spPr bwMode="auto">
                <a:xfrm>
                  <a:off x="3464389" y="2999023"/>
                  <a:ext cx="135331" cy="63820"/>
                </a:xfrm>
                <a:custGeom>
                  <a:avLst/>
                  <a:gdLst>
                    <a:gd name="T0" fmla="*/ 5 w 53"/>
                    <a:gd name="T1" fmla="*/ 21 h 27"/>
                    <a:gd name="T2" fmla="*/ 9 w 53"/>
                    <a:gd name="T3" fmla="*/ 23 h 27"/>
                    <a:gd name="T4" fmla="*/ 9 w 53"/>
                    <a:gd name="T5" fmla="*/ 25 h 27"/>
                    <a:gd name="T6" fmla="*/ 3 w 53"/>
                    <a:gd name="T7" fmla="*/ 27 h 27"/>
                    <a:gd name="T8" fmla="*/ 0 w 53"/>
                    <a:gd name="T9" fmla="*/ 27 h 27"/>
                    <a:gd name="T10" fmla="*/ 3 w 53"/>
                    <a:gd name="T11" fmla="*/ 27 h 27"/>
                    <a:gd name="T12" fmla="*/ 28 w 53"/>
                    <a:gd name="T13" fmla="*/ 27 h 27"/>
                    <a:gd name="T14" fmla="*/ 53 w 53"/>
                    <a:gd name="T15" fmla="*/ 25 h 27"/>
                    <a:gd name="T16" fmla="*/ 53 w 53"/>
                    <a:gd name="T17" fmla="*/ 25 h 27"/>
                    <a:gd name="T18" fmla="*/ 51 w 53"/>
                    <a:gd name="T19" fmla="*/ 25 h 27"/>
                    <a:gd name="T20" fmla="*/ 51 w 53"/>
                    <a:gd name="T21" fmla="*/ 19 h 27"/>
                    <a:gd name="T22" fmla="*/ 53 w 53"/>
                    <a:gd name="T23" fmla="*/ 15 h 27"/>
                    <a:gd name="T24" fmla="*/ 51 w 53"/>
                    <a:gd name="T25" fmla="*/ 13 h 27"/>
                    <a:gd name="T26" fmla="*/ 49 w 53"/>
                    <a:gd name="T27" fmla="*/ 13 h 27"/>
                    <a:gd name="T28" fmla="*/ 47 w 53"/>
                    <a:gd name="T29" fmla="*/ 8 h 27"/>
                    <a:gd name="T30" fmla="*/ 45 w 53"/>
                    <a:gd name="T31" fmla="*/ 8 h 27"/>
                    <a:gd name="T32" fmla="*/ 36 w 53"/>
                    <a:gd name="T33" fmla="*/ 8 h 27"/>
                    <a:gd name="T34" fmla="*/ 32 w 53"/>
                    <a:gd name="T35" fmla="*/ 6 h 27"/>
                    <a:gd name="T36" fmla="*/ 26 w 53"/>
                    <a:gd name="T37" fmla="*/ 0 h 27"/>
                    <a:gd name="T38" fmla="*/ 21 w 53"/>
                    <a:gd name="T39" fmla="*/ 0 h 27"/>
                    <a:gd name="T40" fmla="*/ 21 w 53"/>
                    <a:gd name="T41" fmla="*/ 2 h 27"/>
                    <a:gd name="T42" fmla="*/ 24 w 53"/>
                    <a:gd name="T43" fmla="*/ 8 h 27"/>
                    <a:gd name="T44" fmla="*/ 21 w 53"/>
                    <a:gd name="T45" fmla="*/ 8 h 27"/>
                    <a:gd name="T46" fmla="*/ 24 w 53"/>
                    <a:gd name="T47" fmla="*/ 13 h 27"/>
                    <a:gd name="T48" fmla="*/ 21 w 53"/>
                    <a:gd name="T49" fmla="*/ 17 h 27"/>
                    <a:gd name="T50" fmla="*/ 15 w 53"/>
                    <a:gd name="T51" fmla="*/ 15 h 27"/>
                    <a:gd name="T52" fmla="*/ 15 w 53"/>
                    <a:gd name="T53" fmla="*/ 8 h 27"/>
                    <a:gd name="T54" fmla="*/ 19 w 53"/>
                    <a:gd name="T55" fmla="*/ 2 h 27"/>
                    <a:gd name="T56" fmla="*/ 19 w 53"/>
                    <a:gd name="T57" fmla="*/ 2 h 27"/>
                    <a:gd name="T58" fmla="*/ 17 w 53"/>
                    <a:gd name="T59" fmla="*/ 2 h 27"/>
                    <a:gd name="T60" fmla="*/ 15 w 53"/>
                    <a:gd name="T61" fmla="*/ 8 h 27"/>
                    <a:gd name="T62" fmla="*/ 13 w 53"/>
                    <a:gd name="T63" fmla="*/ 15 h 27"/>
                    <a:gd name="T64" fmla="*/ 9 w 53"/>
                    <a:gd name="T65" fmla="*/ 17 h 27"/>
                    <a:gd name="T66" fmla="*/ 3 w 53"/>
                    <a:gd name="T67" fmla="*/ 15 h 27"/>
                    <a:gd name="T68" fmla="*/ 0 w 53"/>
                    <a:gd name="T69" fmla="*/ 17 h 27"/>
                    <a:gd name="T70" fmla="*/ 0 w 53"/>
                    <a:gd name="T71" fmla="*/ 21 h 27"/>
                    <a:gd name="T72" fmla="*/ 0 w 53"/>
                    <a:gd name="T73" fmla="*/ 23 h 27"/>
                    <a:gd name="T74" fmla="*/ 5 w 53"/>
                    <a:gd name="T7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27">
                      <a:moveTo>
                        <a:pt x="5" y="21"/>
                      </a:moveTo>
                      <a:lnTo>
                        <a:pt x="9" y="23"/>
                      </a:lnTo>
                      <a:lnTo>
                        <a:pt x="9" y="25"/>
                      </a:lnTo>
                      <a:lnTo>
                        <a:pt x="3" y="27"/>
                      </a:lnTo>
                      <a:lnTo>
                        <a:pt x="0" y="27"/>
                      </a:lnTo>
                      <a:lnTo>
                        <a:pt x="3" y="27"/>
                      </a:lnTo>
                      <a:lnTo>
                        <a:pt x="28" y="27"/>
                      </a:lnTo>
                      <a:lnTo>
                        <a:pt x="53" y="25"/>
                      </a:lnTo>
                      <a:lnTo>
                        <a:pt x="53" y="25"/>
                      </a:lnTo>
                      <a:lnTo>
                        <a:pt x="51" y="25"/>
                      </a:lnTo>
                      <a:lnTo>
                        <a:pt x="51" y="19"/>
                      </a:lnTo>
                      <a:lnTo>
                        <a:pt x="53" y="15"/>
                      </a:lnTo>
                      <a:lnTo>
                        <a:pt x="51" y="13"/>
                      </a:lnTo>
                      <a:lnTo>
                        <a:pt x="49" y="13"/>
                      </a:lnTo>
                      <a:lnTo>
                        <a:pt x="47" y="8"/>
                      </a:lnTo>
                      <a:lnTo>
                        <a:pt x="45" y="8"/>
                      </a:lnTo>
                      <a:lnTo>
                        <a:pt x="36" y="8"/>
                      </a:lnTo>
                      <a:lnTo>
                        <a:pt x="32" y="6"/>
                      </a:lnTo>
                      <a:lnTo>
                        <a:pt x="26" y="0"/>
                      </a:lnTo>
                      <a:lnTo>
                        <a:pt x="21" y="0"/>
                      </a:lnTo>
                      <a:lnTo>
                        <a:pt x="21" y="2"/>
                      </a:lnTo>
                      <a:lnTo>
                        <a:pt x="24" y="8"/>
                      </a:lnTo>
                      <a:lnTo>
                        <a:pt x="21" y="8"/>
                      </a:lnTo>
                      <a:lnTo>
                        <a:pt x="24" y="13"/>
                      </a:lnTo>
                      <a:lnTo>
                        <a:pt x="21" y="17"/>
                      </a:lnTo>
                      <a:lnTo>
                        <a:pt x="15" y="15"/>
                      </a:lnTo>
                      <a:lnTo>
                        <a:pt x="15" y="8"/>
                      </a:lnTo>
                      <a:lnTo>
                        <a:pt x="19" y="2"/>
                      </a:lnTo>
                      <a:lnTo>
                        <a:pt x="19" y="2"/>
                      </a:lnTo>
                      <a:lnTo>
                        <a:pt x="17" y="2"/>
                      </a:lnTo>
                      <a:lnTo>
                        <a:pt x="15" y="8"/>
                      </a:lnTo>
                      <a:lnTo>
                        <a:pt x="13" y="15"/>
                      </a:lnTo>
                      <a:lnTo>
                        <a:pt x="9" y="17"/>
                      </a:lnTo>
                      <a:lnTo>
                        <a:pt x="3" y="15"/>
                      </a:lnTo>
                      <a:lnTo>
                        <a:pt x="0" y="17"/>
                      </a:lnTo>
                      <a:lnTo>
                        <a:pt x="0" y="21"/>
                      </a:lnTo>
                      <a:lnTo>
                        <a:pt x="0" y="23"/>
                      </a:lnTo>
                      <a:lnTo>
                        <a:pt x="5" y="21"/>
                      </a:lnTo>
                      <a:close/>
                    </a:path>
                  </a:pathLst>
                </a:custGeom>
                <a:gradFill>
                  <a:gsLst>
                    <a:gs pos="0">
                      <a:srgbClr val="E5E5E5"/>
                    </a:gs>
                    <a:gs pos="100000">
                      <a:srgbClr val="C0C0C0"/>
                    </a:gs>
                  </a:gsLst>
                  <a:lin ang="60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effectLst/>
                    <a:uLnTx/>
                    <a:uFillTx/>
                    <a:latin typeface="Calibri"/>
                    <a:ea typeface="+mn-ea"/>
                    <a:cs typeface="+mn-cs"/>
                  </a:endParaRPr>
                </a:p>
              </p:txBody>
            </p:sp>
            <p:sp>
              <p:nvSpPr>
                <p:cNvPr id="125" name="Freeform 50">
                  <a:extLst>
                    <a:ext uri="{FF2B5EF4-FFF2-40B4-BE49-F238E27FC236}">
                      <a16:creationId xmlns:a16="http://schemas.microsoft.com/office/drawing/2014/main" id="{B9E64329-D526-4359-970D-EA3B393BDD11}"/>
                    </a:ext>
                  </a:extLst>
                </p:cNvPr>
                <p:cNvSpPr>
                  <a:spLocks/>
                </p:cNvSpPr>
                <p:nvPr/>
              </p:nvSpPr>
              <p:spPr bwMode="auto">
                <a:xfrm>
                  <a:off x="3512900" y="2935200"/>
                  <a:ext cx="252796" cy="172557"/>
                </a:xfrm>
                <a:custGeom>
                  <a:avLst/>
                  <a:gdLst>
                    <a:gd name="T0" fmla="*/ 32 w 99"/>
                    <a:gd name="T1" fmla="*/ 52 h 73"/>
                    <a:gd name="T2" fmla="*/ 32 w 99"/>
                    <a:gd name="T3" fmla="*/ 46 h 73"/>
                    <a:gd name="T4" fmla="*/ 34 w 99"/>
                    <a:gd name="T5" fmla="*/ 42 h 73"/>
                    <a:gd name="T6" fmla="*/ 32 w 99"/>
                    <a:gd name="T7" fmla="*/ 40 h 73"/>
                    <a:gd name="T8" fmla="*/ 30 w 99"/>
                    <a:gd name="T9" fmla="*/ 40 h 73"/>
                    <a:gd name="T10" fmla="*/ 28 w 99"/>
                    <a:gd name="T11" fmla="*/ 35 h 73"/>
                    <a:gd name="T12" fmla="*/ 26 w 99"/>
                    <a:gd name="T13" fmla="*/ 35 h 73"/>
                    <a:gd name="T14" fmla="*/ 17 w 99"/>
                    <a:gd name="T15" fmla="*/ 35 h 73"/>
                    <a:gd name="T16" fmla="*/ 13 w 99"/>
                    <a:gd name="T17" fmla="*/ 33 h 73"/>
                    <a:gd name="T18" fmla="*/ 7 w 99"/>
                    <a:gd name="T19" fmla="*/ 27 h 73"/>
                    <a:gd name="T20" fmla="*/ 0 w 99"/>
                    <a:gd name="T21" fmla="*/ 27 h 73"/>
                    <a:gd name="T22" fmla="*/ 0 w 99"/>
                    <a:gd name="T23" fmla="*/ 27 h 73"/>
                    <a:gd name="T24" fmla="*/ 2 w 99"/>
                    <a:gd name="T25" fmla="*/ 25 h 73"/>
                    <a:gd name="T26" fmla="*/ 0 w 99"/>
                    <a:gd name="T27" fmla="*/ 18 h 73"/>
                    <a:gd name="T28" fmla="*/ 0 w 99"/>
                    <a:gd name="T29" fmla="*/ 14 h 73"/>
                    <a:gd name="T30" fmla="*/ 2 w 99"/>
                    <a:gd name="T31" fmla="*/ 12 h 73"/>
                    <a:gd name="T32" fmla="*/ 5 w 99"/>
                    <a:gd name="T33" fmla="*/ 8 h 73"/>
                    <a:gd name="T34" fmla="*/ 11 w 99"/>
                    <a:gd name="T35" fmla="*/ 4 h 73"/>
                    <a:gd name="T36" fmla="*/ 19 w 99"/>
                    <a:gd name="T37" fmla="*/ 2 h 73"/>
                    <a:gd name="T38" fmla="*/ 26 w 99"/>
                    <a:gd name="T39" fmla="*/ 2 h 73"/>
                    <a:gd name="T40" fmla="*/ 32 w 99"/>
                    <a:gd name="T41" fmla="*/ 2 h 73"/>
                    <a:gd name="T42" fmla="*/ 34 w 99"/>
                    <a:gd name="T43" fmla="*/ 4 h 73"/>
                    <a:gd name="T44" fmla="*/ 38 w 99"/>
                    <a:gd name="T45" fmla="*/ 0 h 73"/>
                    <a:gd name="T46" fmla="*/ 43 w 99"/>
                    <a:gd name="T47" fmla="*/ 0 h 73"/>
                    <a:gd name="T48" fmla="*/ 43 w 99"/>
                    <a:gd name="T49" fmla="*/ 2 h 73"/>
                    <a:gd name="T50" fmla="*/ 47 w 99"/>
                    <a:gd name="T51" fmla="*/ 2 h 73"/>
                    <a:gd name="T52" fmla="*/ 49 w 99"/>
                    <a:gd name="T53" fmla="*/ 6 h 73"/>
                    <a:gd name="T54" fmla="*/ 55 w 99"/>
                    <a:gd name="T55" fmla="*/ 6 h 73"/>
                    <a:gd name="T56" fmla="*/ 57 w 99"/>
                    <a:gd name="T57" fmla="*/ 8 h 73"/>
                    <a:gd name="T58" fmla="*/ 64 w 99"/>
                    <a:gd name="T59" fmla="*/ 4 h 73"/>
                    <a:gd name="T60" fmla="*/ 70 w 99"/>
                    <a:gd name="T61" fmla="*/ 6 h 73"/>
                    <a:gd name="T62" fmla="*/ 76 w 99"/>
                    <a:gd name="T63" fmla="*/ 8 h 73"/>
                    <a:gd name="T64" fmla="*/ 83 w 99"/>
                    <a:gd name="T65" fmla="*/ 12 h 73"/>
                    <a:gd name="T66" fmla="*/ 87 w 99"/>
                    <a:gd name="T67" fmla="*/ 14 h 73"/>
                    <a:gd name="T68" fmla="*/ 91 w 99"/>
                    <a:gd name="T69" fmla="*/ 21 h 73"/>
                    <a:gd name="T70" fmla="*/ 97 w 99"/>
                    <a:gd name="T71" fmla="*/ 21 h 73"/>
                    <a:gd name="T72" fmla="*/ 99 w 99"/>
                    <a:gd name="T73" fmla="*/ 23 h 73"/>
                    <a:gd name="T74" fmla="*/ 93 w 99"/>
                    <a:gd name="T75" fmla="*/ 27 h 73"/>
                    <a:gd name="T76" fmla="*/ 97 w 99"/>
                    <a:gd name="T77" fmla="*/ 29 h 73"/>
                    <a:gd name="T78" fmla="*/ 97 w 99"/>
                    <a:gd name="T79" fmla="*/ 33 h 73"/>
                    <a:gd name="T80" fmla="*/ 91 w 99"/>
                    <a:gd name="T81" fmla="*/ 37 h 73"/>
                    <a:gd name="T82" fmla="*/ 87 w 99"/>
                    <a:gd name="T83" fmla="*/ 44 h 73"/>
                    <a:gd name="T84" fmla="*/ 85 w 99"/>
                    <a:gd name="T85" fmla="*/ 44 h 73"/>
                    <a:gd name="T86" fmla="*/ 83 w 99"/>
                    <a:gd name="T87" fmla="*/ 50 h 73"/>
                    <a:gd name="T88" fmla="*/ 87 w 99"/>
                    <a:gd name="T89" fmla="*/ 52 h 73"/>
                    <a:gd name="T90" fmla="*/ 87 w 99"/>
                    <a:gd name="T91" fmla="*/ 56 h 73"/>
                    <a:gd name="T92" fmla="*/ 83 w 99"/>
                    <a:gd name="T93" fmla="*/ 56 h 73"/>
                    <a:gd name="T94" fmla="*/ 83 w 99"/>
                    <a:gd name="T95" fmla="*/ 54 h 73"/>
                    <a:gd name="T96" fmla="*/ 78 w 99"/>
                    <a:gd name="T97" fmla="*/ 56 h 73"/>
                    <a:gd name="T98" fmla="*/ 76 w 99"/>
                    <a:gd name="T99" fmla="*/ 61 h 73"/>
                    <a:gd name="T100" fmla="*/ 70 w 99"/>
                    <a:gd name="T101" fmla="*/ 61 h 73"/>
                    <a:gd name="T102" fmla="*/ 72 w 99"/>
                    <a:gd name="T103" fmla="*/ 67 h 73"/>
                    <a:gd name="T104" fmla="*/ 70 w 99"/>
                    <a:gd name="T105" fmla="*/ 67 h 73"/>
                    <a:gd name="T106" fmla="*/ 64 w 99"/>
                    <a:gd name="T107" fmla="*/ 69 h 73"/>
                    <a:gd name="T108" fmla="*/ 59 w 99"/>
                    <a:gd name="T109" fmla="*/ 67 h 73"/>
                    <a:gd name="T110" fmla="*/ 51 w 99"/>
                    <a:gd name="T111" fmla="*/ 69 h 73"/>
                    <a:gd name="T112" fmla="*/ 47 w 99"/>
                    <a:gd name="T113" fmla="*/ 73 h 73"/>
                    <a:gd name="T114" fmla="*/ 45 w 99"/>
                    <a:gd name="T115" fmla="*/ 69 h 73"/>
                    <a:gd name="T116" fmla="*/ 45 w 99"/>
                    <a:gd name="T117" fmla="*/ 63 h 73"/>
                    <a:gd name="T118" fmla="*/ 43 w 99"/>
                    <a:gd name="T119" fmla="*/ 56 h 73"/>
                    <a:gd name="T120" fmla="*/ 40 w 99"/>
                    <a:gd name="T121" fmla="*/ 56 h 73"/>
                    <a:gd name="T122" fmla="*/ 36 w 99"/>
                    <a:gd name="T123" fmla="*/ 52 h 73"/>
                    <a:gd name="T124" fmla="*/ 32 w 99"/>
                    <a:gd name="T125" fmla="*/ 5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73">
                      <a:moveTo>
                        <a:pt x="32" y="52"/>
                      </a:moveTo>
                      <a:lnTo>
                        <a:pt x="32" y="46"/>
                      </a:lnTo>
                      <a:lnTo>
                        <a:pt x="34" y="42"/>
                      </a:lnTo>
                      <a:lnTo>
                        <a:pt x="32" y="40"/>
                      </a:lnTo>
                      <a:lnTo>
                        <a:pt x="30" y="40"/>
                      </a:lnTo>
                      <a:lnTo>
                        <a:pt x="28" y="35"/>
                      </a:lnTo>
                      <a:lnTo>
                        <a:pt x="26" y="35"/>
                      </a:lnTo>
                      <a:lnTo>
                        <a:pt x="17" y="35"/>
                      </a:lnTo>
                      <a:lnTo>
                        <a:pt x="13" y="33"/>
                      </a:lnTo>
                      <a:lnTo>
                        <a:pt x="7" y="27"/>
                      </a:lnTo>
                      <a:lnTo>
                        <a:pt x="0" y="27"/>
                      </a:lnTo>
                      <a:lnTo>
                        <a:pt x="0" y="27"/>
                      </a:lnTo>
                      <a:lnTo>
                        <a:pt x="2" y="25"/>
                      </a:lnTo>
                      <a:lnTo>
                        <a:pt x="0" y="18"/>
                      </a:lnTo>
                      <a:lnTo>
                        <a:pt x="0" y="14"/>
                      </a:lnTo>
                      <a:lnTo>
                        <a:pt x="2" y="12"/>
                      </a:lnTo>
                      <a:lnTo>
                        <a:pt x="5" y="8"/>
                      </a:lnTo>
                      <a:lnTo>
                        <a:pt x="11" y="4"/>
                      </a:lnTo>
                      <a:lnTo>
                        <a:pt x="19" y="2"/>
                      </a:lnTo>
                      <a:lnTo>
                        <a:pt x="26" y="2"/>
                      </a:lnTo>
                      <a:lnTo>
                        <a:pt x="32" y="2"/>
                      </a:lnTo>
                      <a:lnTo>
                        <a:pt x="34" y="4"/>
                      </a:lnTo>
                      <a:lnTo>
                        <a:pt x="38" y="0"/>
                      </a:lnTo>
                      <a:lnTo>
                        <a:pt x="43" y="0"/>
                      </a:lnTo>
                      <a:lnTo>
                        <a:pt x="43" y="2"/>
                      </a:lnTo>
                      <a:lnTo>
                        <a:pt x="47" y="2"/>
                      </a:lnTo>
                      <a:lnTo>
                        <a:pt x="49" y="6"/>
                      </a:lnTo>
                      <a:lnTo>
                        <a:pt x="55" y="6"/>
                      </a:lnTo>
                      <a:lnTo>
                        <a:pt x="57" y="8"/>
                      </a:lnTo>
                      <a:lnTo>
                        <a:pt x="64" y="4"/>
                      </a:lnTo>
                      <a:lnTo>
                        <a:pt x="70" y="6"/>
                      </a:lnTo>
                      <a:lnTo>
                        <a:pt x="76" y="8"/>
                      </a:lnTo>
                      <a:lnTo>
                        <a:pt x="83" y="12"/>
                      </a:lnTo>
                      <a:lnTo>
                        <a:pt x="87" y="14"/>
                      </a:lnTo>
                      <a:lnTo>
                        <a:pt x="91" y="21"/>
                      </a:lnTo>
                      <a:lnTo>
                        <a:pt x="97" y="21"/>
                      </a:lnTo>
                      <a:lnTo>
                        <a:pt x="99" y="23"/>
                      </a:lnTo>
                      <a:lnTo>
                        <a:pt x="93" y="27"/>
                      </a:lnTo>
                      <a:lnTo>
                        <a:pt x="97" y="29"/>
                      </a:lnTo>
                      <a:lnTo>
                        <a:pt x="97" y="33"/>
                      </a:lnTo>
                      <a:lnTo>
                        <a:pt x="91" y="37"/>
                      </a:lnTo>
                      <a:lnTo>
                        <a:pt x="87" y="44"/>
                      </a:lnTo>
                      <a:lnTo>
                        <a:pt x="85" y="44"/>
                      </a:lnTo>
                      <a:lnTo>
                        <a:pt x="83" y="50"/>
                      </a:lnTo>
                      <a:lnTo>
                        <a:pt x="87" y="52"/>
                      </a:lnTo>
                      <a:lnTo>
                        <a:pt x="87" y="56"/>
                      </a:lnTo>
                      <a:lnTo>
                        <a:pt x="83" y="56"/>
                      </a:lnTo>
                      <a:lnTo>
                        <a:pt x="83" y="54"/>
                      </a:lnTo>
                      <a:lnTo>
                        <a:pt x="78" y="56"/>
                      </a:lnTo>
                      <a:lnTo>
                        <a:pt x="76" y="61"/>
                      </a:lnTo>
                      <a:lnTo>
                        <a:pt x="70" y="61"/>
                      </a:lnTo>
                      <a:lnTo>
                        <a:pt x="72" y="67"/>
                      </a:lnTo>
                      <a:lnTo>
                        <a:pt x="70" y="67"/>
                      </a:lnTo>
                      <a:lnTo>
                        <a:pt x="64" y="69"/>
                      </a:lnTo>
                      <a:lnTo>
                        <a:pt x="59" y="67"/>
                      </a:lnTo>
                      <a:lnTo>
                        <a:pt x="51" y="69"/>
                      </a:lnTo>
                      <a:lnTo>
                        <a:pt x="47" y="73"/>
                      </a:lnTo>
                      <a:lnTo>
                        <a:pt x="45" y="69"/>
                      </a:lnTo>
                      <a:lnTo>
                        <a:pt x="45" y="63"/>
                      </a:lnTo>
                      <a:lnTo>
                        <a:pt x="43" y="56"/>
                      </a:lnTo>
                      <a:lnTo>
                        <a:pt x="40" y="56"/>
                      </a:lnTo>
                      <a:lnTo>
                        <a:pt x="36" y="52"/>
                      </a:lnTo>
                      <a:lnTo>
                        <a:pt x="32" y="52"/>
                      </a:lnTo>
                      <a:close/>
                    </a:path>
                  </a:pathLst>
                </a:custGeom>
                <a:gradFill>
                  <a:gsLst>
                    <a:gs pos="0">
                      <a:schemeClr val="bg1"/>
                    </a:gs>
                    <a:gs pos="41000">
                      <a:schemeClr val="bg1"/>
                    </a:gs>
                    <a:gs pos="100000">
                      <a:srgbClr val="C0C0C0"/>
                    </a:gs>
                  </a:gsLst>
                  <a:lin ang="78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a:endParaRPr>
                </a:p>
              </p:txBody>
            </p:sp>
            <p:sp>
              <p:nvSpPr>
                <p:cNvPr id="129" name="Freeform 56">
                  <a:extLst>
                    <a:ext uri="{FF2B5EF4-FFF2-40B4-BE49-F238E27FC236}">
                      <a16:creationId xmlns:a16="http://schemas.microsoft.com/office/drawing/2014/main" id="{C58D1D3F-C042-43A8-AFB6-13503EFE7B2F}"/>
                    </a:ext>
                  </a:extLst>
                </p:cNvPr>
                <p:cNvSpPr>
                  <a:spLocks/>
                </p:cNvSpPr>
                <p:nvPr/>
              </p:nvSpPr>
              <p:spPr bwMode="auto">
                <a:xfrm>
                  <a:off x="3362246" y="3391409"/>
                  <a:ext cx="252796" cy="106365"/>
                </a:xfrm>
                <a:custGeom>
                  <a:avLst/>
                  <a:gdLst>
                    <a:gd name="T0" fmla="*/ 0 w 99"/>
                    <a:gd name="T1" fmla="*/ 34 h 45"/>
                    <a:gd name="T2" fmla="*/ 15 w 99"/>
                    <a:gd name="T3" fmla="*/ 43 h 45"/>
                    <a:gd name="T4" fmla="*/ 21 w 99"/>
                    <a:gd name="T5" fmla="*/ 45 h 45"/>
                    <a:gd name="T6" fmla="*/ 28 w 99"/>
                    <a:gd name="T7" fmla="*/ 43 h 45"/>
                    <a:gd name="T8" fmla="*/ 38 w 99"/>
                    <a:gd name="T9" fmla="*/ 40 h 45"/>
                    <a:gd name="T10" fmla="*/ 38 w 99"/>
                    <a:gd name="T11" fmla="*/ 36 h 45"/>
                    <a:gd name="T12" fmla="*/ 45 w 99"/>
                    <a:gd name="T13" fmla="*/ 34 h 45"/>
                    <a:gd name="T14" fmla="*/ 51 w 99"/>
                    <a:gd name="T15" fmla="*/ 30 h 45"/>
                    <a:gd name="T16" fmla="*/ 57 w 99"/>
                    <a:gd name="T17" fmla="*/ 36 h 45"/>
                    <a:gd name="T18" fmla="*/ 57 w 99"/>
                    <a:gd name="T19" fmla="*/ 32 h 45"/>
                    <a:gd name="T20" fmla="*/ 61 w 99"/>
                    <a:gd name="T21" fmla="*/ 28 h 45"/>
                    <a:gd name="T22" fmla="*/ 64 w 99"/>
                    <a:gd name="T23" fmla="*/ 24 h 45"/>
                    <a:gd name="T24" fmla="*/ 70 w 99"/>
                    <a:gd name="T25" fmla="*/ 24 h 45"/>
                    <a:gd name="T26" fmla="*/ 76 w 99"/>
                    <a:gd name="T27" fmla="*/ 24 h 45"/>
                    <a:gd name="T28" fmla="*/ 83 w 99"/>
                    <a:gd name="T29" fmla="*/ 24 h 45"/>
                    <a:gd name="T30" fmla="*/ 89 w 99"/>
                    <a:gd name="T31" fmla="*/ 26 h 45"/>
                    <a:gd name="T32" fmla="*/ 95 w 99"/>
                    <a:gd name="T33" fmla="*/ 22 h 45"/>
                    <a:gd name="T34" fmla="*/ 95 w 99"/>
                    <a:gd name="T35" fmla="*/ 15 h 45"/>
                    <a:gd name="T36" fmla="*/ 99 w 99"/>
                    <a:gd name="T37" fmla="*/ 7 h 45"/>
                    <a:gd name="T38" fmla="*/ 99 w 99"/>
                    <a:gd name="T39" fmla="*/ 7 h 45"/>
                    <a:gd name="T40" fmla="*/ 91 w 99"/>
                    <a:gd name="T41" fmla="*/ 0 h 45"/>
                    <a:gd name="T42" fmla="*/ 85 w 99"/>
                    <a:gd name="T43" fmla="*/ 0 h 45"/>
                    <a:gd name="T44" fmla="*/ 80 w 99"/>
                    <a:gd name="T45" fmla="*/ 3 h 45"/>
                    <a:gd name="T46" fmla="*/ 78 w 99"/>
                    <a:gd name="T47" fmla="*/ 0 h 45"/>
                    <a:gd name="T48" fmla="*/ 74 w 99"/>
                    <a:gd name="T49" fmla="*/ 0 h 45"/>
                    <a:gd name="T50" fmla="*/ 72 w 99"/>
                    <a:gd name="T51" fmla="*/ 5 h 45"/>
                    <a:gd name="T52" fmla="*/ 70 w 99"/>
                    <a:gd name="T53" fmla="*/ 3 h 45"/>
                    <a:gd name="T54" fmla="*/ 66 w 99"/>
                    <a:gd name="T55" fmla="*/ 3 h 45"/>
                    <a:gd name="T56" fmla="*/ 61 w 99"/>
                    <a:gd name="T57" fmla="*/ 0 h 45"/>
                    <a:gd name="T58" fmla="*/ 59 w 99"/>
                    <a:gd name="T59" fmla="*/ 3 h 45"/>
                    <a:gd name="T60" fmla="*/ 55 w 99"/>
                    <a:gd name="T61" fmla="*/ 7 h 45"/>
                    <a:gd name="T62" fmla="*/ 53 w 99"/>
                    <a:gd name="T63" fmla="*/ 7 h 45"/>
                    <a:gd name="T64" fmla="*/ 51 w 99"/>
                    <a:gd name="T65" fmla="*/ 5 h 45"/>
                    <a:gd name="T66" fmla="*/ 51 w 99"/>
                    <a:gd name="T67" fmla="*/ 7 h 45"/>
                    <a:gd name="T68" fmla="*/ 43 w 99"/>
                    <a:gd name="T69" fmla="*/ 5 h 45"/>
                    <a:gd name="T70" fmla="*/ 38 w 99"/>
                    <a:gd name="T71" fmla="*/ 9 h 45"/>
                    <a:gd name="T72" fmla="*/ 32 w 99"/>
                    <a:gd name="T73" fmla="*/ 9 h 45"/>
                    <a:gd name="T74" fmla="*/ 28 w 99"/>
                    <a:gd name="T75" fmla="*/ 15 h 45"/>
                    <a:gd name="T76" fmla="*/ 19 w 99"/>
                    <a:gd name="T77" fmla="*/ 15 h 45"/>
                    <a:gd name="T78" fmla="*/ 13 w 99"/>
                    <a:gd name="T79" fmla="*/ 19 h 45"/>
                    <a:gd name="T80" fmla="*/ 11 w 99"/>
                    <a:gd name="T81" fmla="*/ 17 h 45"/>
                    <a:gd name="T82" fmla="*/ 7 w 99"/>
                    <a:gd name="T83" fmla="*/ 17 h 45"/>
                    <a:gd name="T84" fmla="*/ 0 w 99"/>
                    <a:gd name="T85" fmla="*/ 19 h 45"/>
                    <a:gd name="T86" fmla="*/ 0 w 99"/>
                    <a:gd name="T87" fmla="*/ 19 h 45"/>
                    <a:gd name="T88" fmla="*/ 0 w 99"/>
                    <a:gd name="T89" fmla="*/ 26 h 45"/>
                    <a:gd name="T90" fmla="*/ 0 w 99"/>
                    <a:gd name="T91" fmla="*/ 3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45">
                      <a:moveTo>
                        <a:pt x="0" y="34"/>
                      </a:moveTo>
                      <a:lnTo>
                        <a:pt x="15" y="43"/>
                      </a:lnTo>
                      <a:lnTo>
                        <a:pt x="21" y="45"/>
                      </a:lnTo>
                      <a:lnTo>
                        <a:pt x="28" y="43"/>
                      </a:lnTo>
                      <a:lnTo>
                        <a:pt x="38" y="40"/>
                      </a:lnTo>
                      <a:lnTo>
                        <a:pt x="38" y="36"/>
                      </a:lnTo>
                      <a:lnTo>
                        <a:pt x="45" y="34"/>
                      </a:lnTo>
                      <a:lnTo>
                        <a:pt x="51" y="30"/>
                      </a:lnTo>
                      <a:lnTo>
                        <a:pt x="57" y="36"/>
                      </a:lnTo>
                      <a:lnTo>
                        <a:pt x="57" y="32"/>
                      </a:lnTo>
                      <a:lnTo>
                        <a:pt x="61" y="28"/>
                      </a:lnTo>
                      <a:lnTo>
                        <a:pt x="64" y="24"/>
                      </a:lnTo>
                      <a:lnTo>
                        <a:pt x="70" y="24"/>
                      </a:lnTo>
                      <a:lnTo>
                        <a:pt x="76" y="24"/>
                      </a:lnTo>
                      <a:lnTo>
                        <a:pt x="83" y="24"/>
                      </a:lnTo>
                      <a:lnTo>
                        <a:pt x="89" y="26"/>
                      </a:lnTo>
                      <a:lnTo>
                        <a:pt x="95" y="22"/>
                      </a:lnTo>
                      <a:lnTo>
                        <a:pt x="95" y="15"/>
                      </a:lnTo>
                      <a:lnTo>
                        <a:pt x="99" y="7"/>
                      </a:lnTo>
                      <a:lnTo>
                        <a:pt x="99" y="7"/>
                      </a:lnTo>
                      <a:lnTo>
                        <a:pt x="91" y="0"/>
                      </a:lnTo>
                      <a:lnTo>
                        <a:pt x="85" y="0"/>
                      </a:lnTo>
                      <a:lnTo>
                        <a:pt x="80" y="3"/>
                      </a:lnTo>
                      <a:lnTo>
                        <a:pt x="78" y="0"/>
                      </a:lnTo>
                      <a:lnTo>
                        <a:pt x="74" y="0"/>
                      </a:lnTo>
                      <a:lnTo>
                        <a:pt x="72" y="5"/>
                      </a:lnTo>
                      <a:lnTo>
                        <a:pt x="70" y="3"/>
                      </a:lnTo>
                      <a:lnTo>
                        <a:pt x="66" y="3"/>
                      </a:lnTo>
                      <a:lnTo>
                        <a:pt x="61" y="0"/>
                      </a:lnTo>
                      <a:lnTo>
                        <a:pt x="59" y="3"/>
                      </a:lnTo>
                      <a:lnTo>
                        <a:pt x="55" y="7"/>
                      </a:lnTo>
                      <a:lnTo>
                        <a:pt x="53" y="7"/>
                      </a:lnTo>
                      <a:lnTo>
                        <a:pt x="51" y="5"/>
                      </a:lnTo>
                      <a:lnTo>
                        <a:pt x="51" y="7"/>
                      </a:lnTo>
                      <a:lnTo>
                        <a:pt x="43" y="5"/>
                      </a:lnTo>
                      <a:lnTo>
                        <a:pt x="38" y="9"/>
                      </a:lnTo>
                      <a:lnTo>
                        <a:pt x="32" y="9"/>
                      </a:lnTo>
                      <a:lnTo>
                        <a:pt x="28" y="15"/>
                      </a:lnTo>
                      <a:lnTo>
                        <a:pt x="19" y="15"/>
                      </a:lnTo>
                      <a:lnTo>
                        <a:pt x="13" y="19"/>
                      </a:lnTo>
                      <a:lnTo>
                        <a:pt x="11" y="17"/>
                      </a:lnTo>
                      <a:lnTo>
                        <a:pt x="7" y="17"/>
                      </a:lnTo>
                      <a:lnTo>
                        <a:pt x="0" y="19"/>
                      </a:lnTo>
                      <a:lnTo>
                        <a:pt x="0" y="19"/>
                      </a:lnTo>
                      <a:lnTo>
                        <a:pt x="0" y="26"/>
                      </a:lnTo>
                      <a:lnTo>
                        <a:pt x="0" y="34"/>
                      </a:lnTo>
                      <a:close/>
                    </a:path>
                  </a:pathLst>
                </a:custGeom>
                <a:gradFill>
                  <a:gsLst>
                    <a:gs pos="0">
                      <a:schemeClr val="bg1"/>
                    </a:gs>
                    <a:gs pos="36000">
                      <a:schemeClr val="bg1"/>
                    </a:gs>
                    <a:gs pos="100000">
                      <a:srgbClr val="C0C0C0"/>
                    </a:gs>
                  </a:gsLst>
                  <a:lin ang="174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a:endParaRPr>
                </a:p>
              </p:txBody>
            </p:sp>
            <p:sp>
              <p:nvSpPr>
                <p:cNvPr id="130" name="Freeform 67">
                  <a:extLst>
                    <a:ext uri="{FF2B5EF4-FFF2-40B4-BE49-F238E27FC236}">
                      <a16:creationId xmlns:a16="http://schemas.microsoft.com/office/drawing/2014/main" id="{6CAFA32D-4578-4CFC-897D-87932FD2A52A}"/>
                    </a:ext>
                  </a:extLst>
                </p:cNvPr>
                <p:cNvSpPr>
                  <a:spLocks/>
                </p:cNvSpPr>
                <p:nvPr/>
              </p:nvSpPr>
              <p:spPr bwMode="auto">
                <a:xfrm>
                  <a:off x="3122222" y="3292124"/>
                  <a:ext cx="370255" cy="151278"/>
                </a:xfrm>
                <a:custGeom>
                  <a:avLst/>
                  <a:gdLst>
                    <a:gd name="T0" fmla="*/ 52 w 145"/>
                    <a:gd name="T1" fmla="*/ 4 h 64"/>
                    <a:gd name="T2" fmla="*/ 59 w 145"/>
                    <a:gd name="T3" fmla="*/ 2 h 64"/>
                    <a:gd name="T4" fmla="*/ 69 w 145"/>
                    <a:gd name="T5" fmla="*/ 2 h 64"/>
                    <a:gd name="T6" fmla="*/ 71 w 145"/>
                    <a:gd name="T7" fmla="*/ 9 h 64"/>
                    <a:gd name="T8" fmla="*/ 77 w 145"/>
                    <a:gd name="T9" fmla="*/ 11 h 64"/>
                    <a:gd name="T10" fmla="*/ 77 w 145"/>
                    <a:gd name="T11" fmla="*/ 17 h 64"/>
                    <a:gd name="T12" fmla="*/ 80 w 145"/>
                    <a:gd name="T13" fmla="*/ 23 h 64"/>
                    <a:gd name="T14" fmla="*/ 84 w 145"/>
                    <a:gd name="T15" fmla="*/ 21 h 64"/>
                    <a:gd name="T16" fmla="*/ 82 w 145"/>
                    <a:gd name="T17" fmla="*/ 15 h 64"/>
                    <a:gd name="T18" fmla="*/ 92 w 145"/>
                    <a:gd name="T19" fmla="*/ 19 h 64"/>
                    <a:gd name="T20" fmla="*/ 96 w 145"/>
                    <a:gd name="T21" fmla="*/ 21 h 64"/>
                    <a:gd name="T22" fmla="*/ 109 w 145"/>
                    <a:gd name="T23" fmla="*/ 23 h 64"/>
                    <a:gd name="T24" fmla="*/ 128 w 145"/>
                    <a:gd name="T25" fmla="*/ 34 h 64"/>
                    <a:gd name="T26" fmla="*/ 134 w 145"/>
                    <a:gd name="T27" fmla="*/ 40 h 64"/>
                    <a:gd name="T28" fmla="*/ 141 w 145"/>
                    <a:gd name="T29" fmla="*/ 40 h 64"/>
                    <a:gd name="T30" fmla="*/ 145 w 145"/>
                    <a:gd name="T31" fmla="*/ 49 h 64"/>
                    <a:gd name="T32" fmla="*/ 132 w 145"/>
                    <a:gd name="T33" fmla="*/ 51 h 64"/>
                    <a:gd name="T34" fmla="*/ 122 w 145"/>
                    <a:gd name="T35" fmla="*/ 57 h 64"/>
                    <a:gd name="T36" fmla="*/ 107 w 145"/>
                    <a:gd name="T37" fmla="*/ 61 h 64"/>
                    <a:gd name="T38" fmla="*/ 101 w 145"/>
                    <a:gd name="T39" fmla="*/ 59 h 64"/>
                    <a:gd name="T40" fmla="*/ 86 w 145"/>
                    <a:gd name="T41" fmla="*/ 59 h 64"/>
                    <a:gd name="T42" fmla="*/ 77 w 145"/>
                    <a:gd name="T43" fmla="*/ 59 h 64"/>
                    <a:gd name="T44" fmla="*/ 67 w 145"/>
                    <a:gd name="T45" fmla="*/ 55 h 64"/>
                    <a:gd name="T46" fmla="*/ 56 w 145"/>
                    <a:gd name="T47" fmla="*/ 53 h 64"/>
                    <a:gd name="T48" fmla="*/ 52 w 145"/>
                    <a:gd name="T49" fmla="*/ 59 h 64"/>
                    <a:gd name="T50" fmla="*/ 46 w 145"/>
                    <a:gd name="T51" fmla="*/ 61 h 64"/>
                    <a:gd name="T52" fmla="*/ 35 w 145"/>
                    <a:gd name="T53" fmla="*/ 59 h 64"/>
                    <a:gd name="T54" fmla="*/ 31 w 145"/>
                    <a:gd name="T55" fmla="*/ 57 h 64"/>
                    <a:gd name="T56" fmla="*/ 21 w 145"/>
                    <a:gd name="T57" fmla="*/ 47 h 64"/>
                    <a:gd name="T58" fmla="*/ 10 w 145"/>
                    <a:gd name="T59" fmla="*/ 40 h 64"/>
                    <a:gd name="T60" fmla="*/ 8 w 145"/>
                    <a:gd name="T61" fmla="*/ 32 h 64"/>
                    <a:gd name="T62" fmla="*/ 0 w 145"/>
                    <a:gd name="T63" fmla="*/ 21 h 64"/>
                    <a:gd name="T64" fmla="*/ 0 w 145"/>
                    <a:gd name="T65" fmla="*/ 17 h 64"/>
                    <a:gd name="T66" fmla="*/ 6 w 145"/>
                    <a:gd name="T67" fmla="*/ 21 h 64"/>
                    <a:gd name="T68" fmla="*/ 16 w 145"/>
                    <a:gd name="T69" fmla="*/ 15 h 64"/>
                    <a:gd name="T70" fmla="*/ 25 w 145"/>
                    <a:gd name="T71" fmla="*/ 9 h 64"/>
                    <a:gd name="T72" fmla="*/ 33 w 145"/>
                    <a:gd name="T73" fmla="*/ 7 h 64"/>
                    <a:gd name="T74" fmla="*/ 40 w 145"/>
                    <a:gd name="T75" fmla="*/ 4 h 64"/>
                    <a:gd name="T76" fmla="*/ 46 w 145"/>
                    <a:gd name="T77" fmla="*/ 2 h 64"/>
                    <a:gd name="T78" fmla="*/ 50 w 145"/>
                    <a:gd name="T79"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64">
                      <a:moveTo>
                        <a:pt x="52" y="0"/>
                      </a:moveTo>
                      <a:lnTo>
                        <a:pt x="52" y="4"/>
                      </a:lnTo>
                      <a:lnTo>
                        <a:pt x="54" y="2"/>
                      </a:lnTo>
                      <a:lnTo>
                        <a:pt x="59" y="2"/>
                      </a:lnTo>
                      <a:lnTo>
                        <a:pt x="61" y="2"/>
                      </a:lnTo>
                      <a:lnTo>
                        <a:pt x="69" y="2"/>
                      </a:lnTo>
                      <a:lnTo>
                        <a:pt x="69" y="4"/>
                      </a:lnTo>
                      <a:lnTo>
                        <a:pt x="71" y="9"/>
                      </a:lnTo>
                      <a:lnTo>
                        <a:pt x="75" y="9"/>
                      </a:lnTo>
                      <a:lnTo>
                        <a:pt x="77" y="11"/>
                      </a:lnTo>
                      <a:lnTo>
                        <a:pt x="75" y="15"/>
                      </a:lnTo>
                      <a:lnTo>
                        <a:pt x="77" y="17"/>
                      </a:lnTo>
                      <a:lnTo>
                        <a:pt x="80" y="19"/>
                      </a:lnTo>
                      <a:lnTo>
                        <a:pt x="80" y="23"/>
                      </a:lnTo>
                      <a:lnTo>
                        <a:pt x="82" y="23"/>
                      </a:lnTo>
                      <a:lnTo>
                        <a:pt x="84" y="21"/>
                      </a:lnTo>
                      <a:lnTo>
                        <a:pt x="86" y="21"/>
                      </a:lnTo>
                      <a:lnTo>
                        <a:pt x="82" y="15"/>
                      </a:lnTo>
                      <a:lnTo>
                        <a:pt x="84" y="15"/>
                      </a:lnTo>
                      <a:lnTo>
                        <a:pt x="92" y="19"/>
                      </a:lnTo>
                      <a:lnTo>
                        <a:pt x="99" y="19"/>
                      </a:lnTo>
                      <a:lnTo>
                        <a:pt x="96" y="21"/>
                      </a:lnTo>
                      <a:lnTo>
                        <a:pt x="101" y="26"/>
                      </a:lnTo>
                      <a:lnTo>
                        <a:pt x="109" y="23"/>
                      </a:lnTo>
                      <a:lnTo>
                        <a:pt x="115" y="26"/>
                      </a:lnTo>
                      <a:lnTo>
                        <a:pt x="128" y="34"/>
                      </a:lnTo>
                      <a:lnTo>
                        <a:pt x="130" y="40"/>
                      </a:lnTo>
                      <a:lnTo>
                        <a:pt x="134" y="40"/>
                      </a:lnTo>
                      <a:lnTo>
                        <a:pt x="137" y="38"/>
                      </a:lnTo>
                      <a:lnTo>
                        <a:pt x="141" y="40"/>
                      </a:lnTo>
                      <a:lnTo>
                        <a:pt x="145" y="42"/>
                      </a:lnTo>
                      <a:lnTo>
                        <a:pt x="145" y="49"/>
                      </a:lnTo>
                      <a:lnTo>
                        <a:pt x="137" y="47"/>
                      </a:lnTo>
                      <a:lnTo>
                        <a:pt x="132" y="51"/>
                      </a:lnTo>
                      <a:lnTo>
                        <a:pt x="126" y="51"/>
                      </a:lnTo>
                      <a:lnTo>
                        <a:pt x="122" y="57"/>
                      </a:lnTo>
                      <a:lnTo>
                        <a:pt x="113" y="57"/>
                      </a:lnTo>
                      <a:lnTo>
                        <a:pt x="107" y="61"/>
                      </a:lnTo>
                      <a:lnTo>
                        <a:pt x="105" y="59"/>
                      </a:lnTo>
                      <a:lnTo>
                        <a:pt x="101" y="59"/>
                      </a:lnTo>
                      <a:lnTo>
                        <a:pt x="94" y="61"/>
                      </a:lnTo>
                      <a:lnTo>
                        <a:pt x="86" y="59"/>
                      </a:lnTo>
                      <a:lnTo>
                        <a:pt x="84" y="57"/>
                      </a:lnTo>
                      <a:lnTo>
                        <a:pt x="77" y="59"/>
                      </a:lnTo>
                      <a:lnTo>
                        <a:pt x="71" y="59"/>
                      </a:lnTo>
                      <a:lnTo>
                        <a:pt x="67" y="55"/>
                      </a:lnTo>
                      <a:lnTo>
                        <a:pt x="61" y="55"/>
                      </a:lnTo>
                      <a:lnTo>
                        <a:pt x="56" y="53"/>
                      </a:lnTo>
                      <a:lnTo>
                        <a:pt x="54" y="57"/>
                      </a:lnTo>
                      <a:lnTo>
                        <a:pt x="52" y="59"/>
                      </a:lnTo>
                      <a:lnTo>
                        <a:pt x="52" y="61"/>
                      </a:lnTo>
                      <a:lnTo>
                        <a:pt x="46" y="61"/>
                      </a:lnTo>
                      <a:lnTo>
                        <a:pt x="44" y="64"/>
                      </a:lnTo>
                      <a:lnTo>
                        <a:pt x="35" y="59"/>
                      </a:lnTo>
                      <a:lnTo>
                        <a:pt x="31" y="59"/>
                      </a:lnTo>
                      <a:lnTo>
                        <a:pt x="31" y="57"/>
                      </a:lnTo>
                      <a:lnTo>
                        <a:pt x="25" y="49"/>
                      </a:lnTo>
                      <a:lnTo>
                        <a:pt x="21" y="47"/>
                      </a:lnTo>
                      <a:lnTo>
                        <a:pt x="12" y="42"/>
                      </a:lnTo>
                      <a:lnTo>
                        <a:pt x="10" y="40"/>
                      </a:lnTo>
                      <a:lnTo>
                        <a:pt x="8" y="36"/>
                      </a:lnTo>
                      <a:lnTo>
                        <a:pt x="8" y="32"/>
                      </a:lnTo>
                      <a:lnTo>
                        <a:pt x="4" y="26"/>
                      </a:lnTo>
                      <a:lnTo>
                        <a:pt x="0" y="21"/>
                      </a:lnTo>
                      <a:lnTo>
                        <a:pt x="0" y="19"/>
                      </a:lnTo>
                      <a:lnTo>
                        <a:pt x="0" y="17"/>
                      </a:lnTo>
                      <a:lnTo>
                        <a:pt x="2" y="19"/>
                      </a:lnTo>
                      <a:lnTo>
                        <a:pt x="6" y="21"/>
                      </a:lnTo>
                      <a:lnTo>
                        <a:pt x="12" y="15"/>
                      </a:lnTo>
                      <a:lnTo>
                        <a:pt x="16" y="15"/>
                      </a:lnTo>
                      <a:lnTo>
                        <a:pt x="21" y="9"/>
                      </a:lnTo>
                      <a:lnTo>
                        <a:pt x="25" y="9"/>
                      </a:lnTo>
                      <a:lnTo>
                        <a:pt x="27" y="7"/>
                      </a:lnTo>
                      <a:lnTo>
                        <a:pt x="33" y="7"/>
                      </a:lnTo>
                      <a:lnTo>
                        <a:pt x="35" y="7"/>
                      </a:lnTo>
                      <a:lnTo>
                        <a:pt x="40" y="4"/>
                      </a:lnTo>
                      <a:lnTo>
                        <a:pt x="40" y="0"/>
                      </a:lnTo>
                      <a:lnTo>
                        <a:pt x="46" y="2"/>
                      </a:lnTo>
                      <a:lnTo>
                        <a:pt x="48" y="0"/>
                      </a:lnTo>
                      <a:lnTo>
                        <a:pt x="50" y="2"/>
                      </a:lnTo>
                      <a:lnTo>
                        <a:pt x="52" y="0"/>
                      </a:lnTo>
                      <a:close/>
                    </a:path>
                  </a:pathLst>
                </a:custGeom>
                <a:gradFill>
                  <a:gsLst>
                    <a:gs pos="0">
                      <a:schemeClr val="bg1"/>
                    </a:gs>
                    <a:gs pos="36000">
                      <a:schemeClr val="bg1"/>
                    </a:gs>
                    <a:gs pos="100000">
                      <a:srgbClr val="C0C0C0"/>
                    </a:gs>
                  </a:gsLst>
                  <a:lin ang="192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a:endParaRPr>
                </a:p>
              </p:txBody>
            </p:sp>
            <p:sp>
              <p:nvSpPr>
                <p:cNvPr id="131" name="Freeform 68">
                  <a:extLst>
                    <a:ext uri="{FF2B5EF4-FFF2-40B4-BE49-F238E27FC236}">
                      <a16:creationId xmlns:a16="http://schemas.microsoft.com/office/drawing/2014/main" id="{B9E3BD49-02DE-41C5-AA16-74FE2AE32C36}"/>
                    </a:ext>
                  </a:extLst>
                </p:cNvPr>
                <p:cNvSpPr>
                  <a:spLocks/>
                </p:cNvSpPr>
                <p:nvPr/>
              </p:nvSpPr>
              <p:spPr bwMode="auto">
                <a:xfrm>
                  <a:off x="2831123" y="3043933"/>
                  <a:ext cx="423877" cy="468023"/>
                </a:xfrm>
                <a:custGeom>
                  <a:avLst/>
                  <a:gdLst>
                    <a:gd name="T0" fmla="*/ 61 w 166"/>
                    <a:gd name="T1" fmla="*/ 2 h 198"/>
                    <a:gd name="T2" fmla="*/ 71 w 166"/>
                    <a:gd name="T3" fmla="*/ 10 h 198"/>
                    <a:gd name="T4" fmla="*/ 73 w 166"/>
                    <a:gd name="T5" fmla="*/ 19 h 198"/>
                    <a:gd name="T6" fmla="*/ 82 w 166"/>
                    <a:gd name="T7" fmla="*/ 17 h 198"/>
                    <a:gd name="T8" fmla="*/ 92 w 166"/>
                    <a:gd name="T9" fmla="*/ 17 h 198"/>
                    <a:gd name="T10" fmla="*/ 84 w 166"/>
                    <a:gd name="T11" fmla="*/ 25 h 198"/>
                    <a:gd name="T12" fmla="*/ 95 w 166"/>
                    <a:gd name="T13" fmla="*/ 29 h 198"/>
                    <a:gd name="T14" fmla="*/ 109 w 166"/>
                    <a:gd name="T15" fmla="*/ 21 h 198"/>
                    <a:gd name="T16" fmla="*/ 116 w 166"/>
                    <a:gd name="T17" fmla="*/ 15 h 198"/>
                    <a:gd name="T18" fmla="*/ 116 w 166"/>
                    <a:gd name="T19" fmla="*/ 17 h 198"/>
                    <a:gd name="T20" fmla="*/ 124 w 166"/>
                    <a:gd name="T21" fmla="*/ 17 h 198"/>
                    <a:gd name="T22" fmla="*/ 135 w 166"/>
                    <a:gd name="T23" fmla="*/ 25 h 198"/>
                    <a:gd name="T24" fmla="*/ 145 w 166"/>
                    <a:gd name="T25" fmla="*/ 34 h 198"/>
                    <a:gd name="T26" fmla="*/ 156 w 166"/>
                    <a:gd name="T27" fmla="*/ 44 h 198"/>
                    <a:gd name="T28" fmla="*/ 156 w 166"/>
                    <a:gd name="T29" fmla="*/ 63 h 198"/>
                    <a:gd name="T30" fmla="*/ 160 w 166"/>
                    <a:gd name="T31" fmla="*/ 78 h 198"/>
                    <a:gd name="T32" fmla="*/ 166 w 166"/>
                    <a:gd name="T33" fmla="*/ 95 h 198"/>
                    <a:gd name="T34" fmla="*/ 160 w 166"/>
                    <a:gd name="T35" fmla="*/ 107 h 198"/>
                    <a:gd name="T36" fmla="*/ 147 w 166"/>
                    <a:gd name="T37" fmla="*/ 112 h 198"/>
                    <a:gd name="T38" fmla="*/ 130 w 166"/>
                    <a:gd name="T39" fmla="*/ 120 h 198"/>
                    <a:gd name="T40" fmla="*/ 114 w 166"/>
                    <a:gd name="T41" fmla="*/ 122 h 198"/>
                    <a:gd name="T42" fmla="*/ 122 w 166"/>
                    <a:gd name="T43" fmla="*/ 137 h 198"/>
                    <a:gd name="T44" fmla="*/ 135 w 166"/>
                    <a:gd name="T45" fmla="*/ 152 h 198"/>
                    <a:gd name="T46" fmla="*/ 145 w 166"/>
                    <a:gd name="T47" fmla="*/ 171 h 198"/>
                    <a:gd name="T48" fmla="*/ 130 w 166"/>
                    <a:gd name="T49" fmla="*/ 183 h 198"/>
                    <a:gd name="T50" fmla="*/ 132 w 166"/>
                    <a:gd name="T51" fmla="*/ 194 h 198"/>
                    <a:gd name="T52" fmla="*/ 118 w 166"/>
                    <a:gd name="T53" fmla="*/ 192 h 198"/>
                    <a:gd name="T54" fmla="*/ 101 w 166"/>
                    <a:gd name="T55" fmla="*/ 196 h 198"/>
                    <a:gd name="T56" fmla="*/ 86 w 166"/>
                    <a:gd name="T57" fmla="*/ 198 h 198"/>
                    <a:gd name="T58" fmla="*/ 76 w 166"/>
                    <a:gd name="T59" fmla="*/ 196 h 198"/>
                    <a:gd name="T60" fmla="*/ 63 w 166"/>
                    <a:gd name="T61" fmla="*/ 192 h 198"/>
                    <a:gd name="T62" fmla="*/ 55 w 166"/>
                    <a:gd name="T63" fmla="*/ 190 h 198"/>
                    <a:gd name="T64" fmla="*/ 46 w 166"/>
                    <a:gd name="T65" fmla="*/ 194 h 198"/>
                    <a:gd name="T66" fmla="*/ 38 w 166"/>
                    <a:gd name="T67" fmla="*/ 190 h 198"/>
                    <a:gd name="T68" fmla="*/ 38 w 166"/>
                    <a:gd name="T69" fmla="*/ 173 h 198"/>
                    <a:gd name="T70" fmla="*/ 40 w 166"/>
                    <a:gd name="T71" fmla="*/ 158 h 198"/>
                    <a:gd name="T72" fmla="*/ 25 w 166"/>
                    <a:gd name="T73" fmla="*/ 156 h 198"/>
                    <a:gd name="T74" fmla="*/ 17 w 166"/>
                    <a:gd name="T75" fmla="*/ 152 h 198"/>
                    <a:gd name="T76" fmla="*/ 10 w 166"/>
                    <a:gd name="T77" fmla="*/ 139 h 198"/>
                    <a:gd name="T78" fmla="*/ 6 w 166"/>
                    <a:gd name="T79" fmla="*/ 124 h 198"/>
                    <a:gd name="T80" fmla="*/ 2 w 166"/>
                    <a:gd name="T81" fmla="*/ 109 h 198"/>
                    <a:gd name="T82" fmla="*/ 2 w 166"/>
                    <a:gd name="T83" fmla="*/ 93 h 198"/>
                    <a:gd name="T84" fmla="*/ 19 w 166"/>
                    <a:gd name="T85" fmla="*/ 84 h 198"/>
                    <a:gd name="T86" fmla="*/ 23 w 166"/>
                    <a:gd name="T87" fmla="*/ 74 h 198"/>
                    <a:gd name="T88" fmla="*/ 17 w 166"/>
                    <a:gd name="T89" fmla="*/ 67 h 198"/>
                    <a:gd name="T90" fmla="*/ 25 w 166"/>
                    <a:gd name="T91" fmla="*/ 59 h 198"/>
                    <a:gd name="T92" fmla="*/ 27 w 166"/>
                    <a:gd name="T93" fmla="*/ 50 h 198"/>
                    <a:gd name="T94" fmla="*/ 21 w 166"/>
                    <a:gd name="T95" fmla="*/ 42 h 198"/>
                    <a:gd name="T96" fmla="*/ 38 w 166"/>
                    <a:gd name="T97" fmla="*/ 38 h 198"/>
                    <a:gd name="T98" fmla="*/ 40 w 166"/>
                    <a:gd name="T99" fmla="*/ 40 h 198"/>
                    <a:gd name="T100" fmla="*/ 44 w 166"/>
                    <a:gd name="T101" fmla="*/ 44 h 198"/>
                    <a:gd name="T102" fmla="*/ 46 w 166"/>
                    <a:gd name="T103" fmla="*/ 36 h 198"/>
                    <a:gd name="T104" fmla="*/ 59 w 166"/>
                    <a:gd name="T105" fmla="*/ 32 h 198"/>
                    <a:gd name="T106" fmla="*/ 61 w 166"/>
                    <a:gd name="T107" fmla="*/ 32 h 198"/>
                    <a:gd name="T108" fmla="*/ 57 w 166"/>
                    <a:gd name="T109" fmla="*/ 23 h 198"/>
                    <a:gd name="T110" fmla="*/ 48 w 166"/>
                    <a:gd name="T111" fmla="*/ 15 h 198"/>
                    <a:gd name="T112" fmla="*/ 50 w 166"/>
                    <a:gd name="T113" fmla="*/ 6 h 198"/>
                    <a:gd name="T114" fmla="*/ 46 w 166"/>
                    <a:gd name="T11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6" h="198">
                      <a:moveTo>
                        <a:pt x="46" y="0"/>
                      </a:moveTo>
                      <a:lnTo>
                        <a:pt x="52" y="0"/>
                      </a:lnTo>
                      <a:lnTo>
                        <a:pt x="59" y="2"/>
                      </a:lnTo>
                      <a:lnTo>
                        <a:pt x="61" y="2"/>
                      </a:lnTo>
                      <a:lnTo>
                        <a:pt x="65" y="2"/>
                      </a:lnTo>
                      <a:lnTo>
                        <a:pt x="69" y="6"/>
                      </a:lnTo>
                      <a:lnTo>
                        <a:pt x="73" y="6"/>
                      </a:lnTo>
                      <a:lnTo>
                        <a:pt x="71" y="10"/>
                      </a:lnTo>
                      <a:lnTo>
                        <a:pt x="69" y="13"/>
                      </a:lnTo>
                      <a:lnTo>
                        <a:pt x="69" y="15"/>
                      </a:lnTo>
                      <a:lnTo>
                        <a:pt x="73" y="17"/>
                      </a:lnTo>
                      <a:lnTo>
                        <a:pt x="73" y="19"/>
                      </a:lnTo>
                      <a:lnTo>
                        <a:pt x="78" y="17"/>
                      </a:lnTo>
                      <a:lnTo>
                        <a:pt x="78" y="15"/>
                      </a:lnTo>
                      <a:lnTo>
                        <a:pt x="80" y="15"/>
                      </a:lnTo>
                      <a:lnTo>
                        <a:pt x="82" y="17"/>
                      </a:lnTo>
                      <a:lnTo>
                        <a:pt x="86" y="21"/>
                      </a:lnTo>
                      <a:lnTo>
                        <a:pt x="88" y="19"/>
                      </a:lnTo>
                      <a:lnTo>
                        <a:pt x="90" y="17"/>
                      </a:lnTo>
                      <a:lnTo>
                        <a:pt x="92" y="17"/>
                      </a:lnTo>
                      <a:lnTo>
                        <a:pt x="92" y="21"/>
                      </a:lnTo>
                      <a:lnTo>
                        <a:pt x="90" y="23"/>
                      </a:lnTo>
                      <a:lnTo>
                        <a:pt x="88" y="23"/>
                      </a:lnTo>
                      <a:lnTo>
                        <a:pt x="84" y="25"/>
                      </a:lnTo>
                      <a:lnTo>
                        <a:pt x="88" y="27"/>
                      </a:lnTo>
                      <a:lnTo>
                        <a:pt x="90" y="27"/>
                      </a:lnTo>
                      <a:lnTo>
                        <a:pt x="95" y="27"/>
                      </a:lnTo>
                      <a:lnTo>
                        <a:pt x="95" y="29"/>
                      </a:lnTo>
                      <a:lnTo>
                        <a:pt x="99" y="29"/>
                      </a:lnTo>
                      <a:lnTo>
                        <a:pt x="101" y="25"/>
                      </a:lnTo>
                      <a:lnTo>
                        <a:pt x="103" y="21"/>
                      </a:lnTo>
                      <a:lnTo>
                        <a:pt x="109" y="21"/>
                      </a:lnTo>
                      <a:lnTo>
                        <a:pt x="111" y="19"/>
                      </a:lnTo>
                      <a:lnTo>
                        <a:pt x="114" y="17"/>
                      </a:lnTo>
                      <a:lnTo>
                        <a:pt x="116" y="15"/>
                      </a:lnTo>
                      <a:lnTo>
                        <a:pt x="116" y="15"/>
                      </a:lnTo>
                      <a:lnTo>
                        <a:pt x="122" y="15"/>
                      </a:lnTo>
                      <a:lnTo>
                        <a:pt x="118" y="17"/>
                      </a:lnTo>
                      <a:lnTo>
                        <a:pt x="116" y="17"/>
                      </a:lnTo>
                      <a:lnTo>
                        <a:pt x="116" y="17"/>
                      </a:lnTo>
                      <a:lnTo>
                        <a:pt x="114" y="19"/>
                      </a:lnTo>
                      <a:lnTo>
                        <a:pt x="116" y="21"/>
                      </a:lnTo>
                      <a:lnTo>
                        <a:pt x="120" y="19"/>
                      </a:lnTo>
                      <a:lnTo>
                        <a:pt x="124" y="17"/>
                      </a:lnTo>
                      <a:lnTo>
                        <a:pt x="126" y="17"/>
                      </a:lnTo>
                      <a:lnTo>
                        <a:pt x="126" y="19"/>
                      </a:lnTo>
                      <a:lnTo>
                        <a:pt x="130" y="19"/>
                      </a:lnTo>
                      <a:lnTo>
                        <a:pt x="135" y="25"/>
                      </a:lnTo>
                      <a:lnTo>
                        <a:pt x="139" y="23"/>
                      </a:lnTo>
                      <a:lnTo>
                        <a:pt x="141" y="27"/>
                      </a:lnTo>
                      <a:lnTo>
                        <a:pt x="141" y="32"/>
                      </a:lnTo>
                      <a:lnTo>
                        <a:pt x="145" y="34"/>
                      </a:lnTo>
                      <a:lnTo>
                        <a:pt x="147" y="34"/>
                      </a:lnTo>
                      <a:lnTo>
                        <a:pt x="149" y="36"/>
                      </a:lnTo>
                      <a:lnTo>
                        <a:pt x="154" y="36"/>
                      </a:lnTo>
                      <a:lnTo>
                        <a:pt x="156" y="44"/>
                      </a:lnTo>
                      <a:lnTo>
                        <a:pt x="156" y="50"/>
                      </a:lnTo>
                      <a:lnTo>
                        <a:pt x="149" y="53"/>
                      </a:lnTo>
                      <a:lnTo>
                        <a:pt x="149" y="57"/>
                      </a:lnTo>
                      <a:lnTo>
                        <a:pt x="156" y="63"/>
                      </a:lnTo>
                      <a:lnTo>
                        <a:pt x="156" y="67"/>
                      </a:lnTo>
                      <a:lnTo>
                        <a:pt x="158" y="72"/>
                      </a:lnTo>
                      <a:lnTo>
                        <a:pt x="158" y="74"/>
                      </a:lnTo>
                      <a:lnTo>
                        <a:pt x="160" y="78"/>
                      </a:lnTo>
                      <a:lnTo>
                        <a:pt x="158" y="82"/>
                      </a:lnTo>
                      <a:lnTo>
                        <a:pt x="162" y="88"/>
                      </a:lnTo>
                      <a:lnTo>
                        <a:pt x="164" y="91"/>
                      </a:lnTo>
                      <a:lnTo>
                        <a:pt x="166" y="95"/>
                      </a:lnTo>
                      <a:lnTo>
                        <a:pt x="166" y="105"/>
                      </a:lnTo>
                      <a:lnTo>
                        <a:pt x="164" y="107"/>
                      </a:lnTo>
                      <a:lnTo>
                        <a:pt x="162" y="105"/>
                      </a:lnTo>
                      <a:lnTo>
                        <a:pt x="160" y="107"/>
                      </a:lnTo>
                      <a:lnTo>
                        <a:pt x="154" y="105"/>
                      </a:lnTo>
                      <a:lnTo>
                        <a:pt x="154" y="109"/>
                      </a:lnTo>
                      <a:lnTo>
                        <a:pt x="149" y="112"/>
                      </a:lnTo>
                      <a:lnTo>
                        <a:pt x="147" y="112"/>
                      </a:lnTo>
                      <a:lnTo>
                        <a:pt x="141" y="112"/>
                      </a:lnTo>
                      <a:lnTo>
                        <a:pt x="139" y="114"/>
                      </a:lnTo>
                      <a:lnTo>
                        <a:pt x="135" y="114"/>
                      </a:lnTo>
                      <a:lnTo>
                        <a:pt x="130" y="120"/>
                      </a:lnTo>
                      <a:lnTo>
                        <a:pt x="126" y="120"/>
                      </a:lnTo>
                      <a:lnTo>
                        <a:pt x="120" y="126"/>
                      </a:lnTo>
                      <a:lnTo>
                        <a:pt x="116" y="124"/>
                      </a:lnTo>
                      <a:lnTo>
                        <a:pt x="114" y="122"/>
                      </a:lnTo>
                      <a:lnTo>
                        <a:pt x="114" y="124"/>
                      </a:lnTo>
                      <a:lnTo>
                        <a:pt x="114" y="126"/>
                      </a:lnTo>
                      <a:lnTo>
                        <a:pt x="118" y="131"/>
                      </a:lnTo>
                      <a:lnTo>
                        <a:pt x="122" y="137"/>
                      </a:lnTo>
                      <a:lnTo>
                        <a:pt x="122" y="141"/>
                      </a:lnTo>
                      <a:lnTo>
                        <a:pt x="124" y="145"/>
                      </a:lnTo>
                      <a:lnTo>
                        <a:pt x="126" y="147"/>
                      </a:lnTo>
                      <a:lnTo>
                        <a:pt x="135" y="152"/>
                      </a:lnTo>
                      <a:lnTo>
                        <a:pt x="139" y="154"/>
                      </a:lnTo>
                      <a:lnTo>
                        <a:pt x="145" y="162"/>
                      </a:lnTo>
                      <a:lnTo>
                        <a:pt x="145" y="166"/>
                      </a:lnTo>
                      <a:lnTo>
                        <a:pt x="145" y="171"/>
                      </a:lnTo>
                      <a:lnTo>
                        <a:pt x="143" y="171"/>
                      </a:lnTo>
                      <a:lnTo>
                        <a:pt x="141" y="175"/>
                      </a:lnTo>
                      <a:lnTo>
                        <a:pt x="135" y="177"/>
                      </a:lnTo>
                      <a:lnTo>
                        <a:pt x="130" y="183"/>
                      </a:lnTo>
                      <a:lnTo>
                        <a:pt x="130" y="185"/>
                      </a:lnTo>
                      <a:lnTo>
                        <a:pt x="135" y="190"/>
                      </a:lnTo>
                      <a:lnTo>
                        <a:pt x="135" y="192"/>
                      </a:lnTo>
                      <a:lnTo>
                        <a:pt x="132" y="194"/>
                      </a:lnTo>
                      <a:lnTo>
                        <a:pt x="128" y="192"/>
                      </a:lnTo>
                      <a:lnTo>
                        <a:pt x="124" y="192"/>
                      </a:lnTo>
                      <a:lnTo>
                        <a:pt x="120" y="192"/>
                      </a:lnTo>
                      <a:lnTo>
                        <a:pt x="118" y="192"/>
                      </a:lnTo>
                      <a:lnTo>
                        <a:pt x="111" y="196"/>
                      </a:lnTo>
                      <a:lnTo>
                        <a:pt x="107" y="196"/>
                      </a:lnTo>
                      <a:lnTo>
                        <a:pt x="103" y="196"/>
                      </a:lnTo>
                      <a:lnTo>
                        <a:pt x="101" y="196"/>
                      </a:lnTo>
                      <a:lnTo>
                        <a:pt x="97" y="194"/>
                      </a:lnTo>
                      <a:lnTo>
                        <a:pt x="92" y="194"/>
                      </a:lnTo>
                      <a:lnTo>
                        <a:pt x="86" y="194"/>
                      </a:lnTo>
                      <a:lnTo>
                        <a:pt x="86" y="198"/>
                      </a:lnTo>
                      <a:lnTo>
                        <a:pt x="86" y="198"/>
                      </a:lnTo>
                      <a:lnTo>
                        <a:pt x="82" y="198"/>
                      </a:lnTo>
                      <a:lnTo>
                        <a:pt x="78" y="194"/>
                      </a:lnTo>
                      <a:lnTo>
                        <a:pt x="76" y="196"/>
                      </a:lnTo>
                      <a:lnTo>
                        <a:pt x="71" y="198"/>
                      </a:lnTo>
                      <a:lnTo>
                        <a:pt x="71" y="198"/>
                      </a:lnTo>
                      <a:lnTo>
                        <a:pt x="69" y="196"/>
                      </a:lnTo>
                      <a:lnTo>
                        <a:pt x="63" y="192"/>
                      </a:lnTo>
                      <a:lnTo>
                        <a:pt x="61" y="192"/>
                      </a:lnTo>
                      <a:lnTo>
                        <a:pt x="59" y="194"/>
                      </a:lnTo>
                      <a:lnTo>
                        <a:pt x="57" y="192"/>
                      </a:lnTo>
                      <a:lnTo>
                        <a:pt x="55" y="190"/>
                      </a:lnTo>
                      <a:lnTo>
                        <a:pt x="50" y="190"/>
                      </a:lnTo>
                      <a:lnTo>
                        <a:pt x="52" y="192"/>
                      </a:lnTo>
                      <a:lnTo>
                        <a:pt x="50" y="196"/>
                      </a:lnTo>
                      <a:lnTo>
                        <a:pt x="46" y="194"/>
                      </a:lnTo>
                      <a:lnTo>
                        <a:pt x="42" y="196"/>
                      </a:lnTo>
                      <a:lnTo>
                        <a:pt x="38" y="194"/>
                      </a:lnTo>
                      <a:lnTo>
                        <a:pt x="38" y="194"/>
                      </a:lnTo>
                      <a:lnTo>
                        <a:pt x="38" y="190"/>
                      </a:lnTo>
                      <a:lnTo>
                        <a:pt x="33" y="187"/>
                      </a:lnTo>
                      <a:lnTo>
                        <a:pt x="33" y="183"/>
                      </a:lnTo>
                      <a:lnTo>
                        <a:pt x="36" y="175"/>
                      </a:lnTo>
                      <a:lnTo>
                        <a:pt x="38" y="173"/>
                      </a:lnTo>
                      <a:lnTo>
                        <a:pt x="38" y="171"/>
                      </a:lnTo>
                      <a:lnTo>
                        <a:pt x="40" y="164"/>
                      </a:lnTo>
                      <a:lnTo>
                        <a:pt x="44" y="160"/>
                      </a:lnTo>
                      <a:lnTo>
                        <a:pt x="40" y="158"/>
                      </a:lnTo>
                      <a:lnTo>
                        <a:pt x="38" y="158"/>
                      </a:lnTo>
                      <a:lnTo>
                        <a:pt x="31" y="154"/>
                      </a:lnTo>
                      <a:lnTo>
                        <a:pt x="29" y="156"/>
                      </a:lnTo>
                      <a:lnTo>
                        <a:pt x="25" y="156"/>
                      </a:lnTo>
                      <a:lnTo>
                        <a:pt x="23" y="156"/>
                      </a:lnTo>
                      <a:lnTo>
                        <a:pt x="19" y="156"/>
                      </a:lnTo>
                      <a:lnTo>
                        <a:pt x="17" y="154"/>
                      </a:lnTo>
                      <a:lnTo>
                        <a:pt x="17" y="152"/>
                      </a:lnTo>
                      <a:lnTo>
                        <a:pt x="12" y="147"/>
                      </a:lnTo>
                      <a:lnTo>
                        <a:pt x="12" y="147"/>
                      </a:lnTo>
                      <a:lnTo>
                        <a:pt x="12" y="141"/>
                      </a:lnTo>
                      <a:lnTo>
                        <a:pt x="10" y="139"/>
                      </a:lnTo>
                      <a:lnTo>
                        <a:pt x="8" y="135"/>
                      </a:lnTo>
                      <a:lnTo>
                        <a:pt x="4" y="131"/>
                      </a:lnTo>
                      <a:lnTo>
                        <a:pt x="4" y="131"/>
                      </a:lnTo>
                      <a:lnTo>
                        <a:pt x="6" y="124"/>
                      </a:lnTo>
                      <a:lnTo>
                        <a:pt x="4" y="120"/>
                      </a:lnTo>
                      <a:lnTo>
                        <a:pt x="4" y="118"/>
                      </a:lnTo>
                      <a:lnTo>
                        <a:pt x="0" y="112"/>
                      </a:lnTo>
                      <a:lnTo>
                        <a:pt x="2" y="109"/>
                      </a:lnTo>
                      <a:lnTo>
                        <a:pt x="2" y="109"/>
                      </a:lnTo>
                      <a:lnTo>
                        <a:pt x="2" y="105"/>
                      </a:lnTo>
                      <a:lnTo>
                        <a:pt x="4" y="97"/>
                      </a:lnTo>
                      <a:lnTo>
                        <a:pt x="2" y="93"/>
                      </a:lnTo>
                      <a:lnTo>
                        <a:pt x="6" y="88"/>
                      </a:lnTo>
                      <a:lnTo>
                        <a:pt x="8" y="84"/>
                      </a:lnTo>
                      <a:lnTo>
                        <a:pt x="12" y="84"/>
                      </a:lnTo>
                      <a:lnTo>
                        <a:pt x="19" y="84"/>
                      </a:lnTo>
                      <a:lnTo>
                        <a:pt x="21" y="82"/>
                      </a:lnTo>
                      <a:lnTo>
                        <a:pt x="19" y="80"/>
                      </a:lnTo>
                      <a:lnTo>
                        <a:pt x="21" y="78"/>
                      </a:lnTo>
                      <a:lnTo>
                        <a:pt x="23" y="74"/>
                      </a:lnTo>
                      <a:lnTo>
                        <a:pt x="23" y="72"/>
                      </a:lnTo>
                      <a:lnTo>
                        <a:pt x="21" y="69"/>
                      </a:lnTo>
                      <a:lnTo>
                        <a:pt x="17" y="69"/>
                      </a:lnTo>
                      <a:lnTo>
                        <a:pt x="17" y="67"/>
                      </a:lnTo>
                      <a:lnTo>
                        <a:pt x="17" y="63"/>
                      </a:lnTo>
                      <a:lnTo>
                        <a:pt x="21" y="65"/>
                      </a:lnTo>
                      <a:lnTo>
                        <a:pt x="25" y="63"/>
                      </a:lnTo>
                      <a:lnTo>
                        <a:pt x="25" y="59"/>
                      </a:lnTo>
                      <a:lnTo>
                        <a:pt x="25" y="55"/>
                      </a:lnTo>
                      <a:lnTo>
                        <a:pt x="25" y="53"/>
                      </a:lnTo>
                      <a:lnTo>
                        <a:pt x="27" y="50"/>
                      </a:lnTo>
                      <a:lnTo>
                        <a:pt x="27" y="50"/>
                      </a:lnTo>
                      <a:lnTo>
                        <a:pt x="27" y="50"/>
                      </a:lnTo>
                      <a:lnTo>
                        <a:pt x="27" y="46"/>
                      </a:lnTo>
                      <a:lnTo>
                        <a:pt x="23" y="46"/>
                      </a:lnTo>
                      <a:lnTo>
                        <a:pt x="21" y="42"/>
                      </a:lnTo>
                      <a:lnTo>
                        <a:pt x="21" y="38"/>
                      </a:lnTo>
                      <a:lnTo>
                        <a:pt x="29" y="36"/>
                      </a:lnTo>
                      <a:lnTo>
                        <a:pt x="33" y="36"/>
                      </a:lnTo>
                      <a:lnTo>
                        <a:pt x="38" y="38"/>
                      </a:lnTo>
                      <a:lnTo>
                        <a:pt x="38" y="42"/>
                      </a:lnTo>
                      <a:lnTo>
                        <a:pt x="40" y="46"/>
                      </a:lnTo>
                      <a:lnTo>
                        <a:pt x="42" y="44"/>
                      </a:lnTo>
                      <a:lnTo>
                        <a:pt x="40" y="40"/>
                      </a:lnTo>
                      <a:lnTo>
                        <a:pt x="40" y="38"/>
                      </a:lnTo>
                      <a:lnTo>
                        <a:pt x="42" y="38"/>
                      </a:lnTo>
                      <a:lnTo>
                        <a:pt x="46" y="40"/>
                      </a:lnTo>
                      <a:lnTo>
                        <a:pt x="44" y="44"/>
                      </a:lnTo>
                      <a:lnTo>
                        <a:pt x="50" y="48"/>
                      </a:lnTo>
                      <a:lnTo>
                        <a:pt x="48" y="46"/>
                      </a:lnTo>
                      <a:lnTo>
                        <a:pt x="48" y="40"/>
                      </a:lnTo>
                      <a:lnTo>
                        <a:pt x="46" y="36"/>
                      </a:lnTo>
                      <a:lnTo>
                        <a:pt x="48" y="34"/>
                      </a:lnTo>
                      <a:lnTo>
                        <a:pt x="52" y="32"/>
                      </a:lnTo>
                      <a:lnTo>
                        <a:pt x="55" y="34"/>
                      </a:lnTo>
                      <a:lnTo>
                        <a:pt x="59" y="32"/>
                      </a:lnTo>
                      <a:lnTo>
                        <a:pt x="65" y="40"/>
                      </a:lnTo>
                      <a:lnTo>
                        <a:pt x="73" y="40"/>
                      </a:lnTo>
                      <a:lnTo>
                        <a:pt x="67" y="38"/>
                      </a:lnTo>
                      <a:lnTo>
                        <a:pt x="61" y="32"/>
                      </a:lnTo>
                      <a:lnTo>
                        <a:pt x="55" y="29"/>
                      </a:lnTo>
                      <a:lnTo>
                        <a:pt x="52" y="29"/>
                      </a:lnTo>
                      <a:lnTo>
                        <a:pt x="52" y="25"/>
                      </a:lnTo>
                      <a:lnTo>
                        <a:pt x="57" y="23"/>
                      </a:lnTo>
                      <a:lnTo>
                        <a:pt x="52" y="21"/>
                      </a:lnTo>
                      <a:lnTo>
                        <a:pt x="52" y="17"/>
                      </a:lnTo>
                      <a:lnTo>
                        <a:pt x="48" y="19"/>
                      </a:lnTo>
                      <a:lnTo>
                        <a:pt x="48" y="15"/>
                      </a:lnTo>
                      <a:lnTo>
                        <a:pt x="52" y="15"/>
                      </a:lnTo>
                      <a:lnTo>
                        <a:pt x="55" y="13"/>
                      </a:lnTo>
                      <a:lnTo>
                        <a:pt x="50" y="8"/>
                      </a:lnTo>
                      <a:lnTo>
                        <a:pt x="50" y="6"/>
                      </a:lnTo>
                      <a:lnTo>
                        <a:pt x="48" y="6"/>
                      </a:lnTo>
                      <a:lnTo>
                        <a:pt x="46" y="4"/>
                      </a:lnTo>
                      <a:lnTo>
                        <a:pt x="46" y="2"/>
                      </a:lnTo>
                      <a:lnTo>
                        <a:pt x="46" y="0"/>
                      </a:lnTo>
                      <a:close/>
                    </a:path>
                  </a:pathLst>
                </a:custGeom>
                <a:gradFill>
                  <a:gsLst>
                    <a:gs pos="0">
                      <a:schemeClr val="bg1"/>
                    </a:gs>
                    <a:gs pos="68000">
                      <a:schemeClr val="bg1"/>
                    </a:gs>
                    <a:gs pos="100000">
                      <a:srgbClr val="C0C0C0"/>
                    </a:gs>
                  </a:gsLst>
                  <a:lin ang="192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a:endParaRPr>
                </a:p>
              </p:txBody>
            </p:sp>
            <p:sp>
              <p:nvSpPr>
                <p:cNvPr id="132" name="Freeform 66">
                  <a:extLst>
                    <a:ext uri="{FF2B5EF4-FFF2-40B4-BE49-F238E27FC236}">
                      <a16:creationId xmlns:a16="http://schemas.microsoft.com/office/drawing/2014/main" id="{E3C8C1EC-82C2-4BA3-B6A2-39EBDB085E36}"/>
                    </a:ext>
                  </a:extLst>
                </p:cNvPr>
                <p:cNvSpPr>
                  <a:spLocks/>
                </p:cNvSpPr>
                <p:nvPr/>
              </p:nvSpPr>
              <p:spPr bwMode="auto">
                <a:xfrm>
                  <a:off x="3211311" y="3039921"/>
                  <a:ext cx="469841" cy="368748"/>
                </a:xfrm>
                <a:custGeom>
                  <a:avLst/>
                  <a:gdLst>
                    <a:gd name="T0" fmla="*/ 112 w 184"/>
                    <a:gd name="T1" fmla="*/ 156 h 156"/>
                    <a:gd name="T2" fmla="*/ 118 w 184"/>
                    <a:gd name="T3" fmla="*/ 152 h 156"/>
                    <a:gd name="T4" fmla="*/ 125 w 184"/>
                    <a:gd name="T5" fmla="*/ 152 h 156"/>
                    <a:gd name="T6" fmla="*/ 131 w 184"/>
                    <a:gd name="T7" fmla="*/ 154 h 156"/>
                    <a:gd name="T8" fmla="*/ 137 w 184"/>
                    <a:gd name="T9" fmla="*/ 149 h 156"/>
                    <a:gd name="T10" fmla="*/ 144 w 184"/>
                    <a:gd name="T11" fmla="*/ 149 h 156"/>
                    <a:gd name="T12" fmla="*/ 158 w 184"/>
                    <a:gd name="T13" fmla="*/ 156 h 156"/>
                    <a:gd name="T14" fmla="*/ 163 w 184"/>
                    <a:gd name="T15" fmla="*/ 149 h 156"/>
                    <a:gd name="T16" fmla="*/ 175 w 184"/>
                    <a:gd name="T17" fmla="*/ 130 h 156"/>
                    <a:gd name="T18" fmla="*/ 179 w 184"/>
                    <a:gd name="T19" fmla="*/ 122 h 156"/>
                    <a:gd name="T20" fmla="*/ 184 w 184"/>
                    <a:gd name="T21" fmla="*/ 116 h 156"/>
                    <a:gd name="T22" fmla="*/ 182 w 184"/>
                    <a:gd name="T23" fmla="*/ 109 h 156"/>
                    <a:gd name="T24" fmla="*/ 179 w 184"/>
                    <a:gd name="T25" fmla="*/ 105 h 156"/>
                    <a:gd name="T26" fmla="*/ 173 w 184"/>
                    <a:gd name="T27" fmla="*/ 97 h 156"/>
                    <a:gd name="T28" fmla="*/ 173 w 184"/>
                    <a:gd name="T29" fmla="*/ 82 h 156"/>
                    <a:gd name="T30" fmla="*/ 169 w 184"/>
                    <a:gd name="T31" fmla="*/ 69 h 156"/>
                    <a:gd name="T32" fmla="*/ 175 w 184"/>
                    <a:gd name="T33" fmla="*/ 63 h 156"/>
                    <a:gd name="T34" fmla="*/ 173 w 184"/>
                    <a:gd name="T35" fmla="*/ 48 h 156"/>
                    <a:gd name="T36" fmla="*/ 169 w 184"/>
                    <a:gd name="T37" fmla="*/ 40 h 156"/>
                    <a:gd name="T38" fmla="*/ 163 w 184"/>
                    <a:gd name="T39" fmla="*/ 25 h 156"/>
                    <a:gd name="T40" fmla="*/ 161 w 184"/>
                    <a:gd name="T41" fmla="*/ 12 h 156"/>
                    <a:gd name="T42" fmla="*/ 154 w 184"/>
                    <a:gd name="T43" fmla="*/ 8 h 156"/>
                    <a:gd name="T44" fmla="*/ 102 w 184"/>
                    <a:gd name="T45" fmla="*/ 10 h 156"/>
                    <a:gd name="T46" fmla="*/ 93 w 184"/>
                    <a:gd name="T47" fmla="*/ 17 h 156"/>
                    <a:gd name="T48" fmla="*/ 87 w 184"/>
                    <a:gd name="T49" fmla="*/ 17 h 156"/>
                    <a:gd name="T50" fmla="*/ 97 w 184"/>
                    <a:gd name="T51" fmla="*/ 8 h 156"/>
                    <a:gd name="T52" fmla="*/ 91 w 184"/>
                    <a:gd name="T53" fmla="*/ 12 h 156"/>
                    <a:gd name="T54" fmla="*/ 74 w 184"/>
                    <a:gd name="T55" fmla="*/ 12 h 156"/>
                    <a:gd name="T56" fmla="*/ 74 w 184"/>
                    <a:gd name="T57" fmla="*/ 6 h 156"/>
                    <a:gd name="T58" fmla="*/ 80 w 184"/>
                    <a:gd name="T59" fmla="*/ 8 h 156"/>
                    <a:gd name="T60" fmla="*/ 76 w 184"/>
                    <a:gd name="T61" fmla="*/ 4 h 156"/>
                    <a:gd name="T62" fmla="*/ 57 w 184"/>
                    <a:gd name="T63" fmla="*/ 4 h 156"/>
                    <a:gd name="T64" fmla="*/ 47 w 184"/>
                    <a:gd name="T65" fmla="*/ 6 h 156"/>
                    <a:gd name="T66" fmla="*/ 36 w 184"/>
                    <a:gd name="T67" fmla="*/ 12 h 156"/>
                    <a:gd name="T68" fmla="*/ 34 w 184"/>
                    <a:gd name="T69" fmla="*/ 19 h 156"/>
                    <a:gd name="T70" fmla="*/ 17 w 184"/>
                    <a:gd name="T71" fmla="*/ 25 h 156"/>
                    <a:gd name="T72" fmla="*/ 9 w 184"/>
                    <a:gd name="T73" fmla="*/ 29 h 156"/>
                    <a:gd name="T74" fmla="*/ 7 w 184"/>
                    <a:gd name="T75" fmla="*/ 36 h 156"/>
                    <a:gd name="T76" fmla="*/ 5 w 184"/>
                    <a:gd name="T77" fmla="*/ 38 h 156"/>
                    <a:gd name="T78" fmla="*/ 7 w 184"/>
                    <a:gd name="T79" fmla="*/ 52 h 156"/>
                    <a:gd name="T80" fmla="*/ 0 w 184"/>
                    <a:gd name="T81" fmla="*/ 59 h 156"/>
                    <a:gd name="T82" fmla="*/ 7 w 184"/>
                    <a:gd name="T83" fmla="*/ 69 h 156"/>
                    <a:gd name="T84" fmla="*/ 9 w 184"/>
                    <a:gd name="T85" fmla="*/ 76 h 156"/>
                    <a:gd name="T86" fmla="*/ 9 w 184"/>
                    <a:gd name="T87" fmla="*/ 84 h 156"/>
                    <a:gd name="T88" fmla="*/ 15 w 184"/>
                    <a:gd name="T89" fmla="*/ 93 h 156"/>
                    <a:gd name="T90" fmla="*/ 17 w 184"/>
                    <a:gd name="T91" fmla="*/ 107 h 156"/>
                    <a:gd name="T92" fmla="*/ 17 w 184"/>
                    <a:gd name="T93" fmla="*/ 111 h 156"/>
                    <a:gd name="T94" fmla="*/ 24 w 184"/>
                    <a:gd name="T95" fmla="*/ 109 h 156"/>
                    <a:gd name="T96" fmla="*/ 34 w 184"/>
                    <a:gd name="T97" fmla="*/ 109 h 156"/>
                    <a:gd name="T98" fmla="*/ 36 w 184"/>
                    <a:gd name="T99" fmla="*/ 116 h 156"/>
                    <a:gd name="T100" fmla="*/ 42 w 184"/>
                    <a:gd name="T101" fmla="*/ 118 h 156"/>
                    <a:gd name="T102" fmla="*/ 42 w 184"/>
                    <a:gd name="T103" fmla="*/ 124 h 156"/>
                    <a:gd name="T104" fmla="*/ 45 w 184"/>
                    <a:gd name="T105" fmla="*/ 130 h 156"/>
                    <a:gd name="T106" fmla="*/ 49 w 184"/>
                    <a:gd name="T107" fmla="*/ 128 h 156"/>
                    <a:gd name="T108" fmla="*/ 47 w 184"/>
                    <a:gd name="T109" fmla="*/ 122 h 156"/>
                    <a:gd name="T110" fmla="*/ 57 w 184"/>
                    <a:gd name="T111" fmla="*/ 126 h 156"/>
                    <a:gd name="T112" fmla="*/ 61 w 184"/>
                    <a:gd name="T113" fmla="*/ 128 h 156"/>
                    <a:gd name="T114" fmla="*/ 74 w 184"/>
                    <a:gd name="T115" fmla="*/ 130 h 156"/>
                    <a:gd name="T116" fmla="*/ 93 w 184"/>
                    <a:gd name="T117" fmla="*/ 141 h 156"/>
                    <a:gd name="T118" fmla="*/ 99 w 184"/>
                    <a:gd name="T119" fmla="*/ 147 h 156"/>
                    <a:gd name="T120" fmla="*/ 106 w 184"/>
                    <a:gd name="T121" fmla="*/ 147 h 156"/>
                    <a:gd name="T122" fmla="*/ 110 w 184"/>
                    <a:gd name="T123"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 h="156">
                      <a:moveTo>
                        <a:pt x="110" y="154"/>
                      </a:moveTo>
                      <a:lnTo>
                        <a:pt x="112" y="156"/>
                      </a:lnTo>
                      <a:lnTo>
                        <a:pt x="114" y="156"/>
                      </a:lnTo>
                      <a:lnTo>
                        <a:pt x="118" y="152"/>
                      </a:lnTo>
                      <a:lnTo>
                        <a:pt x="120" y="149"/>
                      </a:lnTo>
                      <a:lnTo>
                        <a:pt x="125" y="152"/>
                      </a:lnTo>
                      <a:lnTo>
                        <a:pt x="129" y="152"/>
                      </a:lnTo>
                      <a:lnTo>
                        <a:pt x="131" y="154"/>
                      </a:lnTo>
                      <a:lnTo>
                        <a:pt x="133" y="149"/>
                      </a:lnTo>
                      <a:lnTo>
                        <a:pt x="137" y="149"/>
                      </a:lnTo>
                      <a:lnTo>
                        <a:pt x="139" y="152"/>
                      </a:lnTo>
                      <a:lnTo>
                        <a:pt x="144" y="149"/>
                      </a:lnTo>
                      <a:lnTo>
                        <a:pt x="150" y="149"/>
                      </a:lnTo>
                      <a:lnTo>
                        <a:pt x="158" y="156"/>
                      </a:lnTo>
                      <a:lnTo>
                        <a:pt x="163" y="156"/>
                      </a:lnTo>
                      <a:lnTo>
                        <a:pt x="163" y="149"/>
                      </a:lnTo>
                      <a:lnTo>
                        <a:pt x="163" y="143"/>
                      </a:lnTo>
                      <a:lnTo>
                        <a:pt x="175" y="130"/>
                      </a:lnTo>
                      <a:lnTo>
                        <a:pt x="175" y="124"/>
                      </a:lnTo>
                      <a:lnTo>
                        <a:pt x="179" y="122"/>
                      </a:lnTo>
                      <a:lnTo>
                        <a:pt x="182" y="120"/>
                      </a:lnTo>
                      <a:lnTo>
                        <a:pt x="184" y="116"/>
                      </a:lnTo>
                      <a:lnTo>
                        <a:pt x="182" y="111"/>
                      </a:lnTo>
                      <a:lnTo>
                        <a:pt x="182" y="109"/>
                      </a:lnTo>
                      <a:lnTo>
                        <a:pt x="184" y="107"/>
                      </a:lnTo>
                      <a:lnTo>
                        <a:pt x="179" y="105"/>
                      </a:lnTo>
                      <a:lnTo>
                        <a:pt x="175" y="99"/>
                      </a:lnTo>
                      <a:lnTo>
                        <a:pt x="173" y="97"/>
                      </a:lnTo>
                      <a:lnTo>
                        <a:pt x="173" y="86"/>
                      </a:lnTo>
                      <a:lnTo>
                        <a:pt x="173" y="82"/>
                      </a:lnTo>
                      <a:lnTo>
                        <a:pt x="169" y="76"/>
                      </a:lnTo>
                      <a:lnTo>
                        <a:pt x="169" y="69"/>
                      </a:lnTo>
                      <a:lnTo>
                        <a:pt x="171" y="63"/>
                      </a:lnTo>
                      <a:lnTo>
                        <a:pt x="175" y="63"/>
                      </a:lnTo>
                      <a:lnTo>
                        <a:pt x="175" y="50"/>
                      </a:lnTo>
                      <a:lnTo>
                        <a:pt x="173" y="48"/>
                      </a:lnTo>
                      <a:lnTo>
                        <a:pt x="171" y="44"/>
                      </a:lnTo>
                      <a:lnTo>
                        <a:pt x="169" y="40"/>
                      </a:lnTo>
                      <a:lnTo>
                        <a:pt x="167" y="29"/>
                      </a:lnTo>
                      <a:lnTo>
                        <a:pt x="163" y="25"/>
                      </a:lnTo>
                      <a:lnTo>
                        <a:pt x="163" y="19"/>
                      </a:lnTo>
                      <a:lnTo>
                        <a:pt x="161" y="12"/>
                      </a:lnTo>
                      <a:lnTo>
                        <a:pt x="158" y="12"/>
                      </a:lnTo>
                      <a:lnTo>
                        <a:pt x="154" y="8"/>
                      </a:lnTo>
                      <a:lnTo>
                        <a:pt x="127" y="10"/>
                      </a:lnTo>
                      <a:lnTo>
                        <a:pt x="102" y="10"/>
                      </a:lnTo>
                      <a:lnTo>
                        <a:pt x="99" y="10"/>
                      </a:lnTo>
                      <a:lnTo>
                        <a:pt x="93" y="17"/>
                      </a:lnTo>
                      <a:lnTo>
                        <a:pt x="87" y="19"/>
                      </a:lnTo>
                      <a:lnTo>
                        <a:pt x="87" y="17"/>
                      </a:lnTo>
                      <a:lnTo>
                        <a:pt x="91" y="12"/>
                      </a:lnTo>
                      <a:lnTo>
                        <a:pt x="97" y="8"/>
                      </a:lnTo>
                      <a:lnTo>
                        <a:pt x="95" y="8"/>
                      </a:lnTo>
                      <a:lnTo>
                        <a:pt x="91" y="12"/>
                      </a:lnTo>
                      <a:lnTo>
                        <a:pt x="83" y="17"/>
                      </a:lnTo>
                      <a:lnTo>
                        <a:pt x="74" y="12"/>
                      </a:lnTo>
                      <a:lnTo>
                        <a:pt x="74" y="8"/>
                      </a:lnTo>
                      <a:lnTo>
                        <a:pt x="74" y="6"/>
                      </a:lnTo>
                      <a:lnTo>
                        <a:pt x="78" y="6"/>
                      </a:lnTo>
                      <a:lnTo>
                        <a:pt x="80" y="8"/>
                      </a:lnTo>
                      <a:lnTo>
                        <a:pt x="80" y="6"/>
                      </a:lnTo>
                      <a:lnTo>
                        <a:pt x="76" y="4"/>
                      </a:lnTo>
                      <a:lnTo>
                        <a:pt x="66" y="0"/>
                      </a:lnTo>
                      <a:lnTo>
                        <a:pt x="57" y="4"/>
                      </a:lnTo>
                      <a:lnTo>
                        <a:pt x="53" y="4"/>
                      </a:lnTo>
                      <a:lnTo>
                        <a:pt x="47" y="6"/>
                      </a:lnTo>
                      <a:lnTo>
                        <a:pt x="42" y="12"/>
                      </a:lnTo>
                      <a:lnTo>
                        <a:pt x="36" y="12"/>
                      </a:lnTo>
                      <a:lnTo>
                        <a:pt x="34" y="17"/>
                      </a:lnTo>
                      <a:lnTo>
                        <a:pt x="34" y="19"/>
                      </a:lnTo>
                      <a:lnTo>
                        <a:pt x="28" y="19"/>
                      </a:lnTo>
                      <a:lnTo>
                        <a:pt x="17" y="25"/>
                      </a:lnTo>
                      <a:lnTo>
                        <a:pt x="11" y="25"/>
                      </a:lnTo>
                      <a:lnTo>
                        <a:pt x="9" y="29"/>
                      </a:lnTo>
                      <a:lnTo>
                        <a:pt x="7" y="34"/>
                      </a:lnTo>
                      <a:lnTo>
                        <a:pt x="7" y="36"/>
                      </a:lnTo>
                      <a:lnTo>
                        <a:pt x="7" y="38"/>
                      </a:lnTo>
                      <a:lnTo>
                        <a:pt x="5" y="38"/>
                      </a:lnTo>
                      <a:lnTo>
                        <a:pt x="7" y="46"/>
                      </a:lnTo>
                      <a:lnTo>
                        <a:pt x="7" y="52"/>
                      </a:lnTo>
                      <a:lnTo>
                        <a:pt x="0" y="55"/>
                      </a:lnTo>
                      <a:lnTo>
                        <a:pt x="0" y="59"/>
                      </a:lnTo>
                      <a:lnTo>
                        <a:pt x="7" y="65"/>
                      </a:lnTo>
                      <a:lnTo>
                        <a:pt x="7" y="69"/>
                      </a:lnTo>
                      <a:lnTo>
                        <a:pt x="9" y="74"/>
                      </a:lnTo>
                      <a:lnTo>
                        <a:pt x="9" y="76"/>
                      </a:lnTo>
                      <a:lnTo>
                        <a:pt x="11" y="80"/>
                      </a:lnTo>
                      <a:lnTo>
                        <a:pt x="9" y="84"/>
                      </a:lnTo>
                      <a:lnTo>
                        <a:pt x="13" y="90"/>
                      </a:lnTo>
                      <a:lnTo>
                        <a:pt x="15" y="93"/>
                      </a:lnTo>
                      <a:lnTo>
                        <a:pt x="17" y="97"/>
                      </a:lnTo>
                      <a:lnTo>
                        <a:pt x="17" y="107"/>
                      </a:lnTo>
                      <a:lnTo>
                        <a:pt x="17" y="107"/>
                      </a:lnTo>
                      <a:lnTo>
                        <a:pt x="17" y="111"/>
                      </a:lnTo>
                      <a:lnTo>
                        <a:pt x="19" y="109"/>
                      </a:lnTo>
                      <a:lnTo>
                        <a:pt x="24" y="109"/>
                      </a:lnTo>
                      <a:lnTo>
                        <a:pt x="26" y="109"/>
                      </a:lnTo>
                      <a:lnTo>
                        <a:pt x="34" y="109"/>
                      </a:lnTo>
                      <a:lnTo>
                        <a:pt x="34" y="111"/>
                      </a:lnTo>
                      <a:lnTo>
                        <a:pt x="36" y="116"/>
                      </a:lnTo>
                      <a:lnTo>
                        <a:pt x="40" y="116"/>
                      </a:lnTo>
                      <a:lnTo>
                        <a:pt x="42" y="118"/>
                      </a:lnTo>
                      <a:lnTo>
                        <a:pt x="40" y="122"/>
                      </a:lnTo>
                      <a:lnTo>
                        <a:pt x="42" y="124"/>
                      </a:lnTo>
                      <a:lnTo>
                        <a:pt x="45" y="126"/>
                      </a:lnTo>
                      <a:lnTo>
                        <a:pt x="45" y="130"/>
                      </a:lnTo>
                      <a:lnTo>
                        <a:pt x="47" y="130"/>
                      </a:lnTo>
                      <a:lnTo>
                        <a:pt x="49" y="128"/>
                      </a:lnTo>
                      <a:lnTo>
                        <a:pt x="51" y="128"/>
                      </a:lnTo>
                      <a:lnTo>
                        <a:pt x="47" y="122"/>
                      </a:lnTo>
                      <a:lnTo>
                        <a:pt x="49" y="122"/>
                      </a:lnTo>
                      <a:lnTo>
                        <a:pt x="57" y="126"/>
                      </a:lnTo>
                      <a:lnTo>
                        <a:pt x="64" y="126"/>
                      </a:lnTo>
                      <a:lnTo>
                        <a:pt x="61" y="128"/>
                      </a:lnTo>
                      <a:lnTo>
                        <a:pt x="66" y="133"/>
                      </a:lnTo>
                      <a:lnTo>
                        <a:pt x="74" y="130"/>
                      </a:lnTo>
                      <a:lnTo>
                        <a:pt x="80" y="133"/>
                      </a:lnTo>
                      <a:lnTo>
                        <a:pt x="93" y="141"/>
                      </a:lnTo>
                      <a:lnTo>
                        <a:pt x="95" y="147"/>
                      </a:lnTo>
                      <a:lnTo>
                        <a:pt x="99" y="147"/>
                      </a:lnTo>
                      <a:lnTo>
                        <a:pt x="102" y="145"/>
                      </a:lnTo>
                      <a:lnTo>
                        <a:pt x="106" y="147"/>
                      </a:lnTo>
                      <a:lnTo>
                        <a:pt x="110" y="149"/>
                      </a:lnTo>
                      <a:lnTo>
                        <a:pt x="110" y="154"/>
                      </a:lnTo>
                      <a:close/>
                    </a:path>
                  </a:pathLst>
                </a:custGeom>
                <a:solidFill>
                  <a:srgbClr val="0E0E30"/>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effectLst/>
                    <a:uLnTx/>
                    <a:uFillTx/>
                    <a:latin typeface="Calibri"/>
                    <a:ea typeface="+mn-ea"/>
                    <a:cs typeface="+mn-cs"/>
                  </a:endParaRPr>
                </a:p>
              </p:txBody>
            </p:sp>
          </p:grpSp>
          <p:sp>
            <p:nvSpPr>
              <p:cNvPr id="87" name="Oval 86">
                <a:extLst>
                  <a:ext uri="{FF2B5EF4-FFF2-40B4-BE49-F238E27FC236}">
                    <a16:creationId xmlns:a16="http://schemas.microsoft.com/office/drawing/2014/main" id="{68418463-F6C3-45ED-BC39-410DD35B7EFC}"/>
                  </a:ext>
                </a:extLst>
              </p:cNvPr>
              <p:cNvSpPr/>
              <p:nvPr/>
            </p:nvSpPr>
            <p:spPr>
              <a:xfrm>
                <a:off x="10578402" y="2628653"/>
                <a:ext cx="134798" cy="134798"/>
              </a:xfrm>
              <a:prstGeom prst="ellipse">
                <a:avLst/>
              </a:prstGeom>
              <a:solidFill>
                <a:srgbClr val="0E58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Rectangle 87">
                <a:extLst>
                  <a:ext uri="{FF2B5EF4-FFF2-40B4-BE49-F238E27FC236}">
                    <a16:creationId xmlns:a16="http://schemas.microsoft.com/office/drawing/2014/main" id="{13ED9018-D7D8-4C72-A3C7-A0BFB13FC5CD}"/>
                  </a:ext>
                </a:extLst>
              </p:cNvPr>
              <p:cNvSpPr/>
              <p:nvPr/>
            </p:nvSpPr>
            <p:spPr>
              <a:xfrm>
                <a:off x="9758772" y="1688525"/>
                <a:ext cx="1956561" cy="2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r"/>
                <a:r>
                  <a:rPr lang="en-GB" sz="1100" dirty="0">
                    <a:solidFill>
                      <a:schemeClr val="tx1"/>
                    </a:solidFill>
                  </a:rPr>
                  <a:t>Warsaw Headquarters</a:t>
                </a:r>
              </a:p>
            </p:txBody>
          </p:sp>
          <p:sp>
            <p:nvSpPr>
              <p:cNvPr id="92" name="Rectangle 91">
                <a:extLst>
                  <a:ext uri="{FF2B5EF4-FFF2-40B4-BE49-F238E27FC236}">
                    <a16:creationId xmlns:a16="http://schemas.microsoft.com/office/drawing/2014/main" id="{BFCFE3B9-6E88-4B98-9FD2-BF5C09014743}"/>
                  </a:ext>
                </a:extLst>
              </p:cNvPr>
              <p:cNvSpPr/>
              <p:nvPr/>
            </p:nvSpPr>
            <p:spPr>
              <a:xfrm>
                <a:off x="10343684" y="3641349"/>
                <a:ext cx="1430664" cy="2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ctr"/>
                <a:r>
                  <a:rPr lang="en-GB" sz="1100" dirty="0">
                    <a:solidFill>
                      <a:schemeClr val="tx1"/>
                    </a:solidFill>
                  </a:rPr>
                  <a:t>Cryptographic Equipment Manufacturing Plant</a:t>
                </a:r>
              </a:p>
            </p:txBody>
          </p:sp>
          <p:sp>
            <p:nvSpPr>
              <p:cNvPr id="97" name="Rectangle 96">
                <a:extLst>
                  <a:ext uri="{FF2B5EF4-FFF2-40B4-BE49-F238E27FC236}">
                    <a16:creationId xmlns:a16="http://schemas.microsoft.com/office/drawing/2014/main" id="{57C78809-912B-4CBB-B4B1-7499B33CE061}"/>
                  </a:ext>
                </a:extLst>
              </p:cNvPr>
              <p:cNvSpPr/>
              <p:nvPr/>
            </p:nvSpPr>
            <p:spPr>
              <a:xfrm>
                <a:off x="7994140" y="1736548"/>
                <a:ext cx="2618513" cy="2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ctr"/>
                <a:r>
                  <a:rPr lang="en-GB" sz="1100" dirty="0">
                    <a:solidFill>
                      <a:schemeClr val="tx1"/>
                    </a:solidFill>
                  </a:rPr>
                  <a:t>Cencert Keys Certification Center </a:t>
                </a:r>
              </a:p>
              <a:p>
                <a:pPr algn="ctr"/>
                <a:r>
                  <a:rPr lang="en-GB" sz="1100" dirty="0">
                    <a:solidFill>
                      <a:schemeClr val="tx1"/>
                    </a:solidFill>
                  </a:rPr>
                  <a:t>(Centrum Certyfikacji Kluczy Cencert)</a:t>
                </a:r>
              </a:p>
            </p:txBody>
          </p:sp>
          <p:sp>
            <p:nvSpPr>
              <p:cNvPr id="105" name="Rectangle 104">
                <a:extLst>
                  <a:ext uri="{FF2B5EF4-FFF2-40B4-BE49-F238E27FC236}">
                    <a16:creationId xmlns:a16="http://schemas.microsoft.com/office/drawing/2014/main" id="{9C2DE1B4-65F6-4099-86CF-539BB7DBFD50}"/>
                  </a:ext>
                </a:extLst>
              </p:cNvPr>
              <p:cNvSpPr/>
              <p:nvPr/>
            </p:nvSpPr>
            <p:spPr>
              <a:xfrm>
                <a:off x="8365537" y="3460957"/>
                <a:ext cx="1449509" cy="2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ctr"/>
                <a:r>
                  <a:rPr lang="en-GB" sz="1100" dirty="0">
                    <a:solidFill>
                      <a:schemeClr val="tx1"/>
                    </a:solidFill>
                  </a:rPr>
                  <a:t>Wrocław Subsidiary</a:t>
                </a:r>
              </a:p>
            </p:txBody>
          </p:sp>
          <p:sp>
            <p:nvSpPr>
              <p:cNvPr id="109" name="Oval 108">
                <a:extLst>
                  <a:ext uri="{FF2B5EF4-FFF2-40B4-BE49-F238E27FC236}">
                    <a16:creationId xmlns:a16="http://schemas.microsoft.com/office/drawing/2014/main" id="{EC1BAB16-CF61-4F59-915C-3D579784D3B8}"/>
                  </a:ext>
                </a:extLst>
              </p:cNvPr>
              <p:cNvSpPr/>
              <p:nvPr/>
            </p:nvSpPr>
            <p:spPr>
              <a:xfrm>
                <a:off x="9885127" y="2874493"/>
                <a:ext cx="78607" cy="786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0" name="Straight Connector 109">
                <a:extLst>
                  <a:ext uri="{FF2B5EF4-FFF2-40B4-BE49-F238E27FC236}">
                    <a16:creationId xmlns:a16="http://schemas.microsoft.com/office/drawing/2014/main" id="{E3D4CF97-D25E-42D8-B53D-D231104C7BE2}"/>
                  </a:ext>
                </a:extLst>
              </p:cNvPr>
              <p:cNvCxnSpPr>
                <a:cxnSpLocks/>
              </p:cNvCxnSpPr>
              <p:nvPr/>
            </p:nvCxnSpPr>
            <p:spPr>
              <a:xfrm flipV="1">
                <a:off x="10578401" y="1900516"/>
                <a:ext cx="78907" cy="79553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15BA67C-DB94-4BEB-8953-B7CDCE20B3E0}"/>
                  </a:ext>
                </a:extLst>
              </p:cNvPr>
              <p:cNvCxnSpPr>
                <a:cxnSpLocks/>
                <a:stCxn id="87" idx="2"/>
              </p:cNvCxnSpPr>
              <p:nvPr/>
            </p:nvCxnSpPr>
            <p:spPr>
              <a:xfrm flipH="1" flipV="1">
                <a:off x="10129881" y="1993551"/>
                <a:ext cx="448521" cy="70250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D57B423-CD95-4719-871A-9FCA53033B19}"/>
                  </a:ext>
                </a:extLst>
              </p:cNvPr>
              <p:cNvCxnSpPr>
                <a:cxnSpLocks/>
                <a:stCxn id="87" idx="2"/>
              </p:cNvCxnSpPr>
              <p:nvPr/>
            </p:nvCxnSpPr>
            <p:spPr>
              <a:xfrm flipH="1">
                <a:off x="10062773" y="2696052"/>
                <a:ext cx="515629" cy="123135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F25D618-38C9-4A6E-9796-8B163A2A4F9B}"/>
                  </a:ext>
                </a:extLst>
              </p:cNvPr>
              <p:cNvCxnSpPr>
                <a:cxnSpLocks/>
              </p:cNvCxnSpPr>
              <p:nvPr/>
            </p:nvCxnSpPr>
            <p:spPr>
              <a:xfrm flipH="1">
                <a:off x="10060085" y="3927069"/>
                <a:ext cx="180439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B1110F8-6552-48E3-97C9-13F2D36DFDDA}"/>
                  </a:ext>
                </a:extLst>
              </p:cNvPr>
              <p:cNvCxnSpPr>
                <a:cxnSpLocks/>
              </p:cNvCxnSpPr>
              <p:nvPr/>
            </p:nvCxnSpPr>
            <p:spPr>
              <a:xfrm flipH="1">
                <a:off x="8503135" y="3690762"/>
                <a:ext cx="120524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B39D8C5-F911-44A4-98C7-1B449594CD13}"/>
                  </a:ext>
                </a:extLst>
              </p:cNvPr>
              <p:cNvCxnSpPr>
                <a:cxnSpLocks/>
              </p:cNvCxnSpPr>
              <p:nvPr/>
            </p:nvCxnSpPr>
            <p:spPr>
              <a:xfrm flipH="1">
                <a:off x="8425423" y="1993551"/>
                <a:ext cx="170445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A2F0634-D09C-43CC-98E3-0B5469856FDB}"/>
                  </a:ext>
                </a:extLst>
              </p:cNvPr>
              <p:cNvCxnSpPr>
                <a:cxnSpLocks/>
              </p:cNvCxnSpPr>
              <p:nvPr/>
            </p:nvCxnSpPr>
            <p:spPr>
              <a:xfrm flipH="1">
                <a:off x="10656319" y="1898785"/>
                <a:ext cx="111802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DAA94CD-737D-43E6-B2C7-9582FE97A87B}"/>
                  </a:ext>
                </a:extLst>
              </p:cNvPr>
              <p:cNvCxnSpPr>
                <a:cxnSpLocks/>
                <a:stCxn id="109" idx="3"/>
              </p:cNvCxnSpPr>
              <p:nvPr/>
            </p:nvCxnSpPr>
            <p:spPr>
              <a:xfrm flipH="1">
                <a:off x="9708377" y="2941588"/>
                <a:ext cx="188261" cy="74917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F4415B28-48C9-47A5-8A55-0FFE15E43E16}"/>
                  </a:ext>
                </a:extLst>
              </p:cNvPr>
              <p:cNvSpPr/>
              <p:nvPr/>
            </p:nvSpPr>
            <p:spPr>
              <a:xfrm>
                <a:off x="10121732" y="2421816"/>
                <a:ext cx="718572" cy="2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r"/>
                <a:r>
                  <a:rPr lang="en-GB" sz="1000" b="1" dirty="0">
                    <a:solidFill>
                      <a:schemeClr val="bg1"/>
                    </a:solidFill>
                  </a:rPr>
                  <a:t>Wars</a:t>
                </a:r>
                <a:r>
                  <a:rPr lang="pl-PL" sz="1000" b="1" dirty="0">
                    <a:solidFill>
                      <a:schemeClr val="bg1"/>
                    </a:solidFill>
                  </a:rPr>
                  <a:t>aw</a:t>
                </a:r>
                <a:endParaRPr lang="en-GB" sz="1000" b="1" dirty="0">
                  <a:solidFill>
                    <a:schemeClr val="bg1"/>
                  </a:solidFill>
                </a:endParaRPr>
              </a:p>
            </p:txBody>
          </p:sp>
          <p:sp>
            <p:nvSpPr>
              <p:cNvPr id="123" name="Rectangle 122">
                <a:extLst>
                  <a:ext uri="{FF2B5EF4-FFF2-40B4-BE49-F238E27FC236}">
                    <a16:creationId xmlns:a16="http://schemas.microsoft.com/office/drawing/2014/main" id="{D3AF5CDF-787E-4371-A47C-D63E0436D83E}"/>
                  </a:ext>
                </a:extLst>
              </p:cNvPr>
              <p:cNvSpPr/>
              <p:nvPr/>
            </p:nvSpPr>
            <p:spPr>
              <a:xfrm>
                <a:off x="9502389" y="2643079"/>
                <a:ext cx="653888" cy="2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r"/>
                <a:r>
                  <a:rPr lang="en-GB" sz="1000" b="1" dirty="0">
                    <a:solidFill>
                      <a:schemeClr val="bg1"/>
                    </a:solidFill>
                  </a:rPr>
                  <a:t>Wroc</a:t>
                </a:r>
                <a:r>
                  <a:rPr lang="pl-PL" sz="1000" b="1" dirty="0">
                    <a:solidFill>
                      <a:schemeClr val="bg1"/>
                    </a:solidFill>
                  </a:rPr>
                  <a:t>l</a:t>
                </a:r>
                <a:r>
                  <a:rPr lang="en-GB" sz="1000" b="1" dirty="0">
                    <a:solidFill>
                      <a:schemeClr val="bg1"/>
                    </a:solidFill>
                  </a:rPr>
                  <a:t>aw</a:t>
                </a:r>
              </a:p>
            </p:txBody>
          </p:sp>
        </p:grpSp>
      </p:grpSp>
      <p:sp>
        <p:nvSpPr>
          <p:cNvPr id="78" name="Rectangle 77">
            <a:extLst>
              <a:ext uri="{FF2B5EF4-FFF2-40B4-BE49-F238E27FC236}">
                <a16:creationId xmlns:a16="http://schemas.microsoft.com/office/drawing/2014/main" id="{CDDEF304-9DCC-4C57-9E0F-7D60B829F62C}"/>
              </a:ext>
            </a:extLst>
          </p:cNvPr>
          <p:cNvSpPr/>
          <p:nvPr/>
        </p:nvSpPr>
        <p:spPr>
          <a:xfrm>
            <a:off x="0" y="6492875"/>
            <a:ext cx="11430000" cy="365125"/>
          </a:xfrm>
          <a:prstGeom prst="rect">
            <a:avLst/>
          </a:prstGeom>
          <a:gradFill>
            <a:gsLst>
              <a:gs pos="57000">
                <a:srgbClr val="15184F"/>
              </a:gs>
              <a:gs pos="0">
                <a:srgbClr val="111343"/>
              </a:gs>
              <a:gs pos="100000">
                <a:srgbClr val="0C0F2E"/>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3" name="Rectangle 132">
            <a:extLst>
              <a:ext uri="{FF2B5EF4-FFF2-40B4-BE49-F238E27FC236}">
                <a16:creationId xmlns:a16="http://schemas.microsoft.com/office/drawing/2014/main" id="{5B7DAA30-D0A5-48EC-A7F3-9387869515C1}"/>
              </a:ext>
            </a:extLst>
          </p:cNvPr>
          <p:cNvSpPr/>
          <p:nvPr/>
        </p:nvSpPr>
        <p:spPr>
          <a:xfrm>
            <a:off x="337820" y="2106301"/>
            <a:ext cx="1547360" cy="25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rPr>
              <a:t>Headquarters</a:t>
            </a:r>
          </a:p>
        </p:txBody>
      </p:sp>
      <p:sp>
        <p:nvSpPr>
          <p:cNvPr id="139" name="Rectangle 138">
            <a:extLst>
              <a:ext uri="{FF2B5EF4-FFF2-40B4-BE49-F238E27FC236}">
                <a16:creationId xmlns:a16="http://schemas.microsoft.com/office/drawing/2014/main" id="{EBB75258-3FCF-49BC-9EFC-7601EB725DF2}"/>
              </a:ext>
            </a:extLst>
          </p:cNvPr>
          <p:cNvSpPr/>
          <p:nvPr/>
        </p:nvSpPr>
        <p:spPr>
          <a:xfrm>
            <a:off x="337820" y="2493036"/>
            <a:ext cx="1547360" cy="25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rPr>
              <a:t>Ownership structure</a:t>
            </a:r>
          </a:p>
        </p:txBody>
      </p:sp>
      <p:sp>
        <p:nvSpPr>
          <p:cNvPr id="141" name="Rectangle: Rounded Corners 140">
            <a:extLst>
              <a:ext uri="{FF2B5EF4-FFF2-40B4-BE49-F238E27FC236}">
                <a16:creationId xmlns:a16="http://schemas.microsoft.com/office/drawing/2014/main" id="{2E43B6CC-830F-46CE-ACD3-292B21543C6E}"/>
              </a:ext>
            </a:extLst>
          </p:cNvPr>
          <p:cNvSpPr/>
          <p:nvPr/>
        </p:nvSpPr>
        <p:spPr>
          <a:xfrm>
            <a:off x="1994268" y="2105155"/>
            <a:ext cx="3922345" cy="2539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tx1"/>
                </a:solidFill>
              </a:rPr>
              <a:t>JUTRZENKI 116, 02-230 WARSAW</a:t>
            </a:r>
          </a:p>
        </p:txBody>
      </p:sp>
      <p:sp>
        <p:nvSpPr>
          <p:cNvPr id="144" name="Rectangle 143">
            <a:extLst>
              <a:ext uri="{FF2B5EF4-FFF2-40B4-BE49-F238E27FC236}">
                <a16:creationId xmlns:a16="http://schemas.microsoft.com/office/drawing/2014/main" id="{624B0FB8-85B0-41E7-AFF3-236E1A9ABCCA}"/>
              </a:ext>
            </a:extLst>
          </p:cNvPr>
          <p:cNvSpPr/>
          <p:nvPr/>
        </p:nvSpPr>
        <p:spPr>
          <a:xfrm>
            <a:off x="337820" y="1719566"/>
            <a:ext cx="1547361" cy="25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rPr>
              <a:t>Full name</a:t>
            </a:r>
          </a:p>
        </p:txBody>
      </p:sp>
      <p:sp>
        <p:nvSpPr>
          <p:cNvPr id="145" name="Rectangle: Rounded Corners 144">
            <a:extLst>
              <a:ext uri="{FF2B5EF4-FFF2-40B4-BE49-F238E27FC236}">
                <a16:creationId xmlns:a16="http://schemas.microsoft.com/office/drawing/2014/main" id="{D6A5DF22-056D-497C-8CA7-3C47B1D81812}"/>
              </a:ext>
            </a:extLst>
          </p:cNvPr>
          <p:cNvSpPr/>
          <p:nvPr/>
        </p:nvSpPr>
        <p:spPr>
          <a:xfrm>
            <a:off x="1994268" y="1725982"/>
            <a:ext cx="3922345" cy="2539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tx1"/>
                </a:solidFill>
              </a:rPr>
              <a:t>ENIGMA SYSTEMY OCHRONY INFORMACJI Sp. z o.o.</a:t>
            </a:r>
          </a:p>
          <a:p>
            <a:pPr algn="ctr"/>
            <a:r>
              <a:rPr lang="en-GB" sz="1100" dirty="0">
                <a:solidFill>
                  <a:schemeClr val="tx1"/>
                </a:solidFill>
              </a:rPr>
              <a:t>Enigma Information Security Systems LLC</a:t>
            </a:r>
          </a:p>
        </p:txBody>
      </p:sp>
      <p:sp>
        <p:nvSpPr>
          <p:cNvPr id="146" name="Rectangle: Rounded Corners 145">
            <a:extLst>
              <a:ext uri="{FF2B5EF4-FFF2-40B4-BE49-F238E27FC236}">
                <a16:creationId xmlns:a16="http://schemas.microsoft.com/office/drawing/2014/main" id="{8053A43C-B6A3-4DF2-BB00-13F346DC73CC}"/>
              </a:ext>
            </a:extLst>
          </p:cNvPr>
          <p:cNvSpPr/>
          <p:nvPr/>
        </p:nvSpPr>
        <p:spPr>
          <a:xfrm>
            <a:off x="1994268" y="2491807"/>
            <a:ext cx="3922345" cy="2539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tx1"/>
                </a:solidFill>
              </a:rPr>
              <a:t>100% COMP Inc. (S.A.)</a:t>
            </a:r>
          </a:p>
        </p:txBody>
      </p:sp>
      <p:sp>
        <p:nvSpPr>
          <p:cNvPr id="90" name="TextBox 89">
            <a:extLst>
              <a:ext uri="{FF2B5EF4-FFF2-40B4-BE49-F238E27FC236}">
                <a16:creationId xmlns:a16="http://schemas.microsoft.com/office/drawing/2014/main" id="{BF710E41-D672-403B-BE04-9170E42FB805}"/>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LEGAL INFORMATION</a:t>
            </a:r>
          </a:p>
        </p:txBody>
      </p:sp>
      <p:cxnSp>
        <p:nvCxnSpPr>
          <p:cNvPr id="96" name="Straight Connector 95">
            <a:extLst>
              <a:ext uri="{FF2B5EF4-FFF2-40B4-BE49-F238E27FC236}">
                <a16:creationId xmlns:a16="http://schemas.microsoft.com/office/drawing/2014/main" id="{1CB23ACA-69C4-42F2-B922-E60D579052A7}"/>
              </a:ext>
            </a:extLst>
          </p:cNvPr>
          <p:cNvCxnSpPr>
            <a:cxnSpLocks/>
          </p:cNvCxnSpPr>
          <p:nvPr/>
        </p:nvCxnSpPr>
        <p:spPr>
          <a:xfrm>
            <a:off x="334963" y="1486652"/>
            <a:ext cx="1550217"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E843487C-E334-4440-AD19-6A13841D9E88}"/>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B82AB0D5-54C0-4128-9A59-5EC346D28C03}"/>
              </a:ext>
            </a:extLst>
          </p:cNvPr>
          <p:cNvSpPr/>
          <p:nvPr/>
        </p:nvSpPr>
        <p:spPr>
          <a:xfrm>
            <a:off x="6096000" y="1740773"/>
            <a:ext cx="1547360" cy="25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rPr>
              <a:t>Locations</a:t>
            </a:r>
          </a:p>
        </p:txBody>
      </p:sp>
      <p:sp>
        <p:nvSpPr>
          <p:cNvPr id="100" name="Rectangle 99">
            <a:extLst>
              <a:ext uri="{FF2B5EF4-FFF2-40B4-BE49-F238E27FC236}">
                <a16:creationId xmlns:a16="http://schemas.microsoft.com/office/drawing/2014/main" id="{E6D84870-FDFA-4043-91C8-5E4031EC0712}"/>
              </a:ext>
            </a:extLst>
          </p:cNvPr>
          <p:cNvSpPr/>
          <p:nvPr/>
        </p:nvSpPr>
        <p:spPr>
          <a:xfrm>
            <a:off x="337820" y="4039978"/>
            <a:ext cx="1547360" cy="25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rPr>
              <a:t>Management Board</a:t>
            </a:r>
          </a:p>
        </p:txBody>
      </p:sp>
      <p:sp>
        <p:nvSpPr>
          <p:cNvPr id="101" name="Rectangle: Rounded Corners 100">
            <a:extLst>
              <a:ext uri="{FF2B5EF4-FFF2-40B4-BE49-F238E27FC236}">
                <a16:creationId xmlns:a16="http://schemas.microsoft.com/office/drawing/2014/main" id="{85AC6AE1-F416-428E-BD1C-B1F5F3999BD1}"/>
              </a:ext>
            </a:extLst>
          </p:cNvPr>
          <p:cNvSpPr/>
          <p:nvPr/>
        </p:nvSpPr>
        <p:spPr>
          <a:xfrm>
            <a:off x="1972462" y="3998783"/>
            <a:ext cx="3922345" cy="6844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50000"/>
              </a:lnSpc>
            </a:pPr>
            <a:r>
              <a:rPr lang="en-GB" sz="1100" dirty="0">
                <a:solidFill>
                  <a:schemeClr val="tx1"/>
                </a:solidFill>
              </a:rPr>
              <a:t>Luksic Paweł – President of the Board</a:t>
            </a:r>
          </a:p>
          <a:p>
            <a:pPr algn="ctr">
              <a:lnSpc>
                <a:spcPct val="150000"/>
              </a:lnSpc>
            </a:pPr>
            <a:r>
              <a:rPr lang="en-GB" sz="1100" dirty="0">
                <a:solidFill>
                  <a:schemeClr val="tx1"/>
                </a:solidFill>
              </a:rPr>
              <a:t>Wołoszyn Marek – Vice President</a:t>
            </a:r>
          </a:p>
          <a:p>
            <a:pPr algn="ctr">
              <a:lnSpc>
                <a:spcPct val="150000"/>
              </a:lnSpc>
            </a:pPr>
            <a:r>
              <a:rPr lang="en-GB" sz="1100" dirty="0">
                <a:solidFill>
                  <a:schemeClr val="tx1"/>
                </a:solidFill>
              </a:rPr>
              <a:t>Ligenza Marcin – Vice President</a:t>
            </a:r>
          </a:p>
          <a:p>
            <a:pPr algn="ctr">
              <a:lnSpc>
                <a:spcPct val="150000"/>
              </a:lnSpc>
            </a:pPr>
            <a:r>
              <a:rPr lang="en-GB" sz="1100" dirty="0">
                <a:solidFill>
                  <a:schemeClr val="tx1"/>
                </a:solidFill>
              </a:rPr>
              <a:t>Frydrych Radosław – Vice President</a:t>
            </a:r>
          </a:p>
          <a:p>
            <a:pPr algn="ctr">
              <a:lnSpc>
                <a:spcPct val="150000"/>
              </a:lnSpc>
            </a:pPr>
            <a:endParaRPr lang="en-GB" sz="1100" dirty="0">
              <a:solidFill>
                <a:schemeClr val="tx1"/>
              </a:solidFill>
            </a:endParaRPr>
          </a:p>
        </p:txBody>
      </p:sp>
      <p:sp>
        <p:nvSpPr>
          <p:cNvPr id="102" name="Rectangle 101">
            <a:extLst>
              <a:ext uri="{FF2B5EF4-FFF2-40B4-BE49-F238E27FC236}">
                <a16:creationId xmlns:a16="http://schemas.microsoft.com/office/drawing/2014/main" id="{B6C3EE1F-1E3E-4672-9E48-A974B66AD30A}"/>
              </a:ext>
            </a:extLst>
          </p:cNvPr>
          <p:cNvSpPr/>
          <p:nvPr/>
        </p:nvSpPr>
        <p:spPr>
          <a:xfrm>
            <a:off x="337820" y="2879771"/>
            <a:ext cx="1547360" cy="25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rPr>
              <a:t>Incorporation date</a:t>
            </a:r>
          </a:p>
        </p:txBody>
      </p:sp>
      <p:sp>
        <p:nvSpPr>
          <p:cNvPr id="103" name="Rectangle 102">
            <a:extLst>
              <a:ext uri="{FF2B5EF4-FFF2-40B4-BE49-F238E27FC236}">
                <a16:creationId xmlns:a16="http://schemas.microsoft.com/office/drawing/2014/main" id="{9B75C9AC-91EC-4C1F-B904-A895B2844B8B}"/>
              </a:ext>
            </a:extLst>
          </p:cNvPr>
          <p:cNvSpPr/>
          <p:nvPr/>
        </p:nvSpPr>
        <p:spPr>
          <a:xfrm>
            <a:off x="337820" y="5249567"/>
            <a:ext cx="1547360" cy="25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rPr>
              <a:t>Supervisory </a:t>
            </a:r>
            <a:r>
              <a:rPr lang="pl-PL" sz="1100" b="1" dirty="0">
                <a:solidFill>
                  <a:schemeClr val="tx1"/>
                </a:solidFill>
              </a:rPr>
              <a:t>B</a:t>
            </a:r>
            <a:r>
              <a:rPr lang="en-GB" sz="1100" b="1" dirty="0">
                <a:solidFill>
                  <a:schemeClr val="tx1"/>
                </a:solidFill>
              </a:rPr>
              <a:t>oard</a:t>
            </a:r>
          </a:p>
        </p:txBody>
      </p:sp>
      <p:sp>
        <p:nvSpPr>
          <p:cNvPr id="104" name="Rectangle: Rounded Corners 103">
            <a:extLst>
              <a:ext uri="{FF2B5EF4-FFF2-40B4-BE49-F238E27FC236}">
                <a16:creationId xmlns:a16="http://schemas.microsoft.com/office/drawing/2014/main" id="{6D1C81F3-0A13-4F57-901A-5FFA2DCD53BF}"/>
              </a:ext>
            </a:extLst>
          </p:cNvPr>
          <p:cNvSpPr/>
          <p:nvPr/>
        </p:nvSpPr>
        <p:spPr>
          <a:xfrm>
            <a:off x="2019595" y="5203858"/>
            <a:ext cx="3922345" cy="6844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50000"/>
              </a:lnSpc>
            </a:pPr>
            <a:r>
              <a:rPr lang="en-GB" sz="1100" dirty="0">
                <a:solidFill>
                  <a:schemeClr val="tx1"/>
                </a:solidFill>
              </a:rPr>
              <a:t>Morawski Krzysztof</a:t>
            </a:r>
          </a:p>
          <a:p>
            <a:pPr algn="ctr">
              <a:lnSpc>
                <a:spcPct val="150000"/>
              </a:lnSpc>
            </a:pPr>
            <a:r>
              <a:rPr lang="en-GB" sz="1100" dirty="0">
                <a:solidFill>
                  <a:schemeClr val="tx1"/>
                </a:solidFill>
              </a:rPr>
              <a:t>Papaj Jacek</a:t>
            </a:r>
          </a:p>
          <a:p>
            <a:pPr algn="ctr">
              <a:lnSpc>
                <a:spcPct val="150000"/>
              </a:lnSpc>
            </a:pPr>
            <a:r>
              <a:rPr lang="en-GB" sz="1100" dirty="0">
                <a:solidFill>
                  <a:schemeClr val="tx1"/>
                </a:solidFill>
              </a:rPr>
              <a:t>Wawer Andrzej</a:t>
            </a:r>
          </a:p>
          <a:p>
            <a:pPr algn="ctr">
              <a:lnSpc>
                <a:spcPct val="150000"/>
              </a:lnSpc>
            </a:pPr>
            <a:endParaRPr lang="en-GB" sz="1100" dirty="0">
              <a:solidFill>
                <a:schemeClr val="tx1"/>
              </a:solidFill>
            </a:endParaRPr>
          </a:p>
        </p:txBody>
      </p:sp>
      <p:sp>
        <p:nvSpPr>
          <p:cNvPr id="106" name="Rectangle 105">
            <a:extLst>
              <a:ext uri="{FF2B5EF4-FFF2-40B4-BE49-F238E27FC236}">
                <a16:creationId xmlns:a16="http://schemas.microsoft.com/office/drawing/2014/main" id="{C8975969-2237-489F-8FDA-89BD2BBEE597}"/>
              </a:ext>
            </a:extLst>
          </p:cNvPr>
          <p:cNvSpPr/>
          <p:nvPr/>
        </p:nvSpPr>
        <p:spPr>
          <a:xfrm>
            <a:off x="337820" y="3266506"/>
            <a:ext cx="1547360" cy="25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rPr>
              <a:t>REGON / NIP numbers</a:t>
            </a:r>
          </a:p>
        </p:txBody>
      </p:sp>
      <p:sp>
        <p:nvSpPr>
          <p:cNvPr id="107" name="Rectangle: Rounded Corners 106">
            <a:extLst>
              <a:ext uri="{FF2B5EF4-FFF2-40B4-BE49-F238E27FC236}">
                <a16:creationId xmlns:a16="http://schemas.microsoft.com/office/drawing/2014/main" id="{778FAD39-BA77-4376-B720-5253EA9262F0}"/>
              </a:ext>
            </a:extLst>
          </p:cNvPr>
          <p:cNvSpPr/>
          <p:nvPr/>
        </p:nvSpPr>
        <p:spPr>
          <a:xfrm>
            <a:off x="1987029" y="2878459"/>
            <a:ext cx="3922345" cy="2539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tx1"/>
                </a:solidFill>
              </a:rPr>
              <a:t>4 June 1993</a:t>
            </a:r>
          </a:p>
        </p:txBody>
      </p:sp>
      <p:sp>
        <p:nvSpPr>
          <p:cNvPr id="108" name="Rectangle: Rounded Corners 107">
            <a:extLst>
              <a:ext uri="{FF2B5EF4-FFF2-40B4-BE49-F238E27FC236}">
                <a16:creationId xmlns:a16="http://schemas.microsoft.com/office/drawing/2014/main" id="{D3B5D9E3-14CD-476B-BE89-43990616E3F3}"/>
              </a:ext>
            </a:extLst>
          </p:cNvPr>
          <p:cNvSpPr/>
          <p:nvPr/>
        </p:nvSpPr>
        <p:spPr>
          <a:xfrm>
            <a:off x="1994268" y="3265111"/>
            <a:ext cx="3922345" cy="2539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tx1"/>
                </a:solidFill>
              </a:rPr>
              <a:t>REGON: 011149535, NIP: 5261029614</a:t>
            </a:r>
          </a:p>
        </p:txBody>
      </p:sp>
      <p:sp>
        <p:nvSpPr>
          <p:cNvPr id="55" name="TextBox 54">
            <a:extLst>
              <a:ext uri="{FF2B5EF4-FFF2-40B4-BE49-F238E27FC236}">
                <a16:creationId xmlns:a16="http://schemas.microsoft.com/office/drawing/2014/main" id="{C324528B-A79C-477F-932B-4473C21BD9B6}"/>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en-GB" sz="1400" b="1" dirty="0">
                <a:solidFill>
                  <a:srgbClr val="0C0F2E"/>
                </a:solidFill>
              </a:rPr>
              <a:t>ENIGMA SOI – CENTRE FOR THE DEVELOPMENT OF ADVANCED SECURITY TECHNOLOGIES (INCLUDING CRYPTOGRAPHY) FULLY READY TO REALISE ITS SALES POTENTIAL</a:t>
            </a:r>
          </a:p>
        </p:txBody>
      </p:sp>
      <p:sp>
        <p:nvSpPr>
          <p:cNvPr id="52" name="TextBox 51">
            <a:extLst>
              <a:ext uri="{FF2B5EF4-FFF2-40B4-BE49-F238E27FC236}">
                <a16:creationId xmlns:a16="http://schemas.microsoft.com/office/drawing/2014/main" id="{18DBBB59-038A-44AB-BBD9-7E182AAAA2B2}"/>
              </a:ext>
            </a:extLst>
          </p:cNvPr>
          <p:cNvSpPr txBox="1"/>
          <p:nvPr/>
        </p:nvSpPr>
        <p:spPr>
          <a:xfrm>
            <a:off x="6747007" y="117153"/>
            <a:ext cx="4153676" cy="461665"/>
          </a:xfrm>
          <a:prstGeom prst="rect">
            <a:avLst/>
          </a:prstGeom>
          <a:noFill/>
        </p:spPr>
        <p:txBody>
          <a:bodyPr wrap="square" rtlCol="0">
            <a:spAutoFit/>
          </a:bodyPr>
          <a:lstStyle/>
          <a:p>
            <a:pPr algn="r"/>
            <a:r>
              <a:rPr lang="pl-PL" sz="1200" dirty="0">
                <a:latin typeface="+mj-lt"/>
                <a:ea typeface="Verdana" panose="020B0604030504040204" pitchFamily="34" charset="0"/>
              </a:rPr>
              <a:t>1. INTRODUCTORY INFORMATION</a:t>
            </a:r>
          </a:p>
          <a:p>
            <a:pPr algn="r"/>
            <a:endParaRPr lang="pl-PL" sz="1200" dirty="0">
              <a:latin typeface="+mj-lt"/>
              <a:ea typeface="Verdana" panose="020B0604030504040204" pitchFamily="34" charset="0"/>
            </a:endParaRPr>
          </a:p>
        </p:txBody>
      </p:sp>
      <p:sp>
        <p:nvSpPr>
          <p:cNvPr id="53" name="Rectangle 52">
            <a:extLst>
              <a:ext uri="{FF2B5EF4-FFF2-40B4-BE49-F238E27FC236}">
                <a16:creationId xmlns:a16="http://schemas.microsoft.com/office/drawing/2014/main" id="{16B5BCED-B5D1-4BBC-9591-CE7C759773A8}"/>
              </a:ext>
            </a:extLst>
          </p:cNvPr>
          <p:cNvSpPr/>
          <p:nvPr/>
        </p:nvSpPr>
        <p:spPr>
          <a:xfrm>
            <a:off x="337820" y="3653241"/>
            <a:ext cx="1547360" cy="25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solidFill>
                  <a:schemeClr val="tx1"/>
                </a:solidFill>
              </a:rPr>
              <a:t>Registered capital</a:t>
            </a:r>
          </a:p>
        </p:txBody>
      </p:sp>
      <p:sp>
        <p:nvSpPr>
          <p:cNvPr id="54" name="Rectangle: Rounded Corners 53">
            <a:extLst>
              <a:ext uri="{FF2B5EF4-FFF2-40B4-BE49-F238E27FC236}">
                <a16:creationId xmlns:a16="http://schemas.microsoft.com/office/drawing/2014/main" id="{B14CE083-21A7-48E5-8ACA-DA0F5C0CC507}"/>
              </a:ext>
            </a:extLst>
          </p:cNvPr>
          <p:cNvSpPr/>
          <p:nvPr/>
        </p:nvSpPr>
        <p:spPr>
          <a:xfrm>
            <a:off x="1994268" y="3651764"/>
            <a:ext cx="3922345" cy="2539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tx1"/>
                </a:solidFill>
              </a:rPr>
              <a:t>28 718 500 PLN</a:t>
            </a:r>
          </a:p>
        </p:txBody>
      </p:sp>
      <p:sp>
        <p:nvSpPr>
          <p:cNvPr id="56" name="Slide Number Placeholder 2">
            <a:extLst>
              <a:ext uri="{FF2B5EF4-FFF2-40B4-BE49-F238E27FC236}">
                <a16:creationId xmlns:a16="http://schemas.microsoft.com/office/drawing/2014/main" id="{5C852F3F-B39B-4469-BA01-63A1149BC0D4}"/>
              </a:ext>
            </a:extLst>
          </p:cNvPr>
          <p:cNvSpPr>
            <a:spLocks noGrp="1"/>
          </p:cNvSpPr>
          <p:nvPr>
            <p:ph type="sldNum" sz="quarter" idx="12"/>
          </p:nvPr>
        </p:nvSpPr>
        <p:spPr>
          <a:xfrm>
            <a:off x="9076532" y="6492875"/>
            <a:ext cx="2743200" cy="365125"/>
          </a:xfrm>
        </p:spPr>
        <p:txBody>
          <a:bodyPr/>
          <a:lstStyle/>
          <a:p>
            <a:r>
              <a:rPr lang="pl-PL" dirty="0" smtClean="0"/>
              <a:t>3</a:t>
            </a:r>
            <a:endParaRPr lang="en-GB" dirty="0"/>
          </a:p>
        </p:txBody>
      </p:sp>
      <p:pic>
        <p:nvPicPr>
          <p:cNvPr id="57" name="Obraz 56"/>
          <p:cNvPicPr>
            <a:picLocks noChangeAspect="1"/>
          </p:cNvPicPr>
          <p:nvPr/>
        </p:nvPicPr>
        <p:blipFill>
          <a:blip r:embed="rId3"/>
          <a:stretch>
            <a:fillRect/>
          </a:stretch>
        </p:blipFill>
        <p:spPr>
          <a:xfrm>
            <a:off x="9301416" y="4008128"/>
            <a:ext cx="929925" cy="347821"/>
          </a:xfrm>
          <a:prstGeom prst="rect">
            <a:avLst/>
          </a:prstGeom>
        </p:spPr>
      </p:pic>
    </p:spTree>
    <p:extLst>
      <p:ext uri="{BB962C8B-B14F-4D97-AF65-F5344CB8AC3E}">
        <p14:creationId xmlns:p14="http://schemas.microsoft.com/office/powerpoint/2010/main" val="14436810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7CF684A-2130-42B2-9153-719B38289661}"/>
              </a:ext>
            </a:extLst>
          </p:cNvPr>
          <p:cNvSpPr txBox="1"/>
          <p:nvPr/>
        </p:nvSpPr>
        <p:spPr>
          <a:xfrm>
            <a:off x="334963" y="1741598"/>
            <a:ext cx="10565720" cy="3616375"/>
          </a:xfrm>
          <a:prstGeom prst="rect">
            <a:avLst/>
          </a:prstGeom>
          <a:noFill/>
        </p:spPr>
        <p:txBody>
          <a:bodyPr wrap="square">
            <a:spAutoFit/>
          </a:bodyPr>
          <a:lstStyle/>
          <a:p>
            <a:pPr>
              <a:spcBef>
                <a:spcPts val="200"/>
              </a:spcBef>
            </a:pPr>
            <a:r>
              <a:rPr lang="pl-PL" sz="1000" b="1" dirty="0"/>
              <a:t>	 </a:t>
            </a:r>
            <a:r>
              <a:rPr lang="pl-PL" sz="1000" b="1" dirty="0" smtClean="0"/>
              <a:t>              </a:t>
            </a:r>
            <a:r>
              <a:rPr lang="en-GB" sz="1000" b="1" dirty="0" smtClean="0"/>
              <a:t>Name </a:t>
            </a:r>
            <a:r>
              <a:rPr lang="en-GB" sz="1000" b="1" dirty="0"/>
              <a:t>of the entity: </a:t>
            </a:r>
            <a:r>
              <a:rPr lang="pl-PL" sz="1000" dirty="0"/>
              <a:t>Orange Polska S.A.</a:t>
            </a:r>
            <a:endParaRPr lang="en-GB" sz="1000" dirty="0"/>
          </a:p>
          <a:p>
            <a:pPr>
              <a:spcBef>
                <a:spcPts val="200"/>
              </a:spcBef>
            </a:pPr>
            <a:r>
              <a:rPr lang="pl-PL" sz="1000" b="1" dirty="0"/>
              <a:t>	 </a:t>
            </a:r>
            <a:r>
              <a:rPr lang="pl-PL" sz="1000" b="1" dirty="0" smtClean="0"/>
              <a:t>              </a:t>
            </a:r>
            <a:r>
              <a:rPr lang="en-GB" sz="1000" b="1" dirty="0" smtClean="0"/>
              <a:t>Subject </a:t>
            </a:r>
            <a:r>
              <a:rPr lang="en-GB" sz="1000" b="1" dirty="0"/>
              <a:t>of the project:</a:t>
            </a:r>
            <a:r>
              <a:rPr lang="pl-PL" sz="1000" b="1" dirty="0"/>
              <a:t> </a:t>
            </a:r>
            <a:r>
              <a:rPr lang="en-GB" sz="1000" dirty="0"/>
              <a:t>Migration of Orange PKI to Centaur</a:t>
            </a:r>
          </a:p>
          <a:p>
            <a:pPr>
              <a:spcBef>
                <a:spcPts val="200"/>
              </a:spcBef>
            </a:pPr>
            <a:r>
              <a:rPr lang="pl-PL" sz="1000" b="1" dirty="0"/>
              <a:t>	 </a:t>
            </a:r>
            <a:r>
              <a:rPr lang="pl-PL" sz="1000" b="1" dirty="0" smtClean="0"/>
              <a:t>              </a:t>
            </a:r>
            <a:r>
              <a:rPr lang="en-GB" sz="1000" b="1" dirty="0" smtClean="0"/>
              <a:t>Year</a:t>
            </a:r>
            <a:r>
              <a:rPr lang="en-GB" sz="1000" b="1" dirty="0"/>
              <a:t>: </a:t>
            </a:r>
            <a:r>
              <a:rPr lang="en-GB" sz="1000" dirty="0"/>
              <a:t>2014-</a:t>
            </a:r>
            <a:r>
              <a:rPr lang="pl-PL" sz="1000" dirty="0"/>
              <a:t>now</a:t>
            </a:r>
            <a:r>
              <a:rPr lang="en-GB" sz="1000" dirty="0"/>
              <a:t> </a:t>
            </a:r>
            <a:endParaRPr lang="pl-PL" sz="1000" dirty="0"/>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2.6 PLNm net</a:t>
            </a:r>
            <a:endParaRPr lang="en-GB" sz="1000" dirty="0"/>
          </a:p>
          <a:p>
            <a:pPr>
              <a:spcBef>
                <a:spcPts val="200"/>
              </a:spcBef>
            </a:pPr>
            <a:r>
              <a:rPr lang="en-GB" sz="1000" b="1" dirty="0"/>
              <a:t>Brief description</a:t>
            </a:r>
            <a:r>
              <a:rPr lang="en-GB" sz="950" b="1" dirty="0"/>
              <a:t>:</a:t>
            </a:r>
            <a:r>
              <a:rPr lang="pl-PL" sz="950" b="1" dirty="0"/>
              <a:t> </a:t>
            </a:r>
            <a:r>
              <a:rPr lang="en-GB" sz="1000" dirty="0"/>
              <a:t>The contract covered the delivery, installation, configuration, implementation, testing and commissioning of Centaur PKI family proprietary Software, migration of data from PKI infrastructure (from UniCERT Baltimore products), as well as warranty for the implemented Software and software development services (adjustment to the Ordering Party's environment, including the user identity management and authentication layer). The work performed enabled uninterrupted use of public key solutions in the corporate infrastructure on Windows servers and in services provided commercially to external customers. The licence currently covers 35,000 users (corporate and collaborative) and the solution has been migrated to Linux class servers. The agreement is a framework agreement under which deliveries of products supporting the PKI solution are also made, including equipment for the implementation of the enterprise Central HSM, authentication tokens, licences and support for security software. </a:t>
            </a:r>
            <a:endParaRPr lang="pl-PL" sz="1000" dirty="0" smtClean="0"/>
          </a:p>
          <a:p>
            <a:pPr>
              <a:spcBef>
                <a:spcPts val="200"/>
              </a:spcBef>
            </a:pPr>
            <a:endParaRPr lang="pl-PL" sz="1000" dirty="0"/>
          </a:p>
          <a:p>
            <a:pPr>
              <a:spcBef>
                <a:spcPts val="200"/>
              </a:spcBef>
            </a:pPr>
            <a:endParaRPr lang="pl-PL" sz="950" dirty="0"/>
          </a:p>
          <a:p>
            <a:pPr>
              <a:spcBef>
                <a:spcPts val="200"/>
              </a:spcBef>
            </a:pPr>
            <a:endParaRPr lang="en-GB" sz="950" dirty="0"/>
          </a:p>
          <a:p>
            <a:pPr>
              <a:spcBef>
                <a:spcPts val="200"/>
              </a:spcBef>
            </a:pPr>
            <a:r>
              <a:rPr lang="pl-PL" sz="1000" b="1" dirty="0"/>
              <a:t>	 </a:t>
            </a:r>
            <a:r>
              <a:rPr lang="pl-PL" sz="1000" b="1" dirty="0" smtClean="0"/>
              <a:t>                 </a:t>
            </a:r>
            <a:r>
              <a:rPr lang="en-GB" sz="1000" b="1" dirty="0" smtClean="0"/>
              <a:t>Name </a:t>
            </a:r>
            <a:r>
              <a:rPr lang="en-GB" sz="1000" b="1" dirty="0"/>
              <a:t>of entity: </a:t>
            </a:r>
            <a:r>
              <a:rPr lang="en-GB" sz="1000" dirty="0"/>
              <a:t> Netia S.A.</a:t>
            </a:r>
            <a:endParaRPr lang="pl-PL" sz="1000" dirty="0"/>
          </a:p>
          <a:p>
            <a:pPr>
              <a:spcBef>
                <a:spcPts val="200"/>
              </a:spcBef>
            </a:pPr>
            <a:r>
              <a:rPr lang="pl-PL" sz="1000" b="1" dirty="0"/>
              <a:t>	 </a:t>
            </a:r>
            <a:r>
              <a:rPr lang="pl-PL" sz="1000" b="1" dirty="0" smtClean="0"/>
              <a:t>                 </a:t>
            </a:r>
            <a:r>
              <a:rPr lang="en-GB" sz="1000" b="1" dirty="0" smtClean="0"/>
              <a:t>Subject </a:t>
            </a:r>
            <a:r>
              <a:rPr lang="en-GB" sz="1000" b="1" dirty="0"/>
              <a:t>of the project: </a:t>
            </a:r>
            <a:r>
              <a:rPr lang="en-GB" sz="1000" dirty="0"/>
              <a:t>Netia Oracle IDM </a:t>
            </a:r>
            <a:endParaRPr lang="pl-PL" sz="1000" dirty="0"/>
          </a:p>
          <a:p>
            <a:pPr>
              <a:spcBef>
                <a:spcPts val="200"/>
              </a:spcBef>
            </a:pPr>
            <a:r>
              <a:rPr lang="pl-PL" sz="1000" b="1" dirty="0"/>
              <a:t>	 </a:t>
            </a:r>
            <a:r>
              <a:rPr lang="pl-PL" sz="1000" b="1" dirty="0" smtClean="0"/>
              <a:t>                 </a:t>
            </a:r>
            <a:r>
              <a:rPr lang="en-GB" sz="1000" b="1" dirty="0" smtClean="0"/>
              <a:t>Year</a:t>
            </a:r>
            <a:r>
              <a:rPr lang="en-GB" sz="1000" b="1" dirty="0"/>
              <a:t>: </a:t>
            </a:r>
            <a:r>
              <a:rPr lang="pl-PL" sz="1000" dirty="0"/>
              <a:t>2019-now</a:t>
            </a:r>
            <a:endParaRPr lang="en-GB" sz="1000" dirty="0"/>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&gt;750 PLNk net</a:t>
            </a:r>
            <a:endParaRPr lang="en-GB" sz="1000" b="1" dirty="0"/>
          </a:p>
          <a:p>
            <a:pPr>
              <a:spcBef>
                <a:spcPts val="200"/>
              </a:spcBef>
            </a:pPr>
            <a:r>
              <a:rPr lang="en-GB" sz="1000" b="1" dirty="0"/>
              <a:t>Brief description:</a:t>
            </a:r>
            <a:r>
              <a:rPr lang="pl-PL" sz="1000" b="1" dirty="0"/>
              <a:t> </a:t>
            </a:r>
            <a:r>
              <a:rPr lang="en-GB" sz="1000" dirty="0"/>
              <a:t>Based on Oracle IAM, Enigma is gradually implementing a user identity management solution for Netia S.A., which enables the migration to a single solution of functionalities previously dispersed across several dedicated systems, while enabling cyclic attestation and certification of authorisations through a single consistent user interface. </a:t>
            </a:r>
            <a:r>
              <a:rPr lang="pl-PL" sz="1000" dirty="0"/>
              <a:t> </a:t>
            </a:r>
            <a:r>
              <a:rPr lang="en-GB" sz="1000" dirty="0"/>
              <a:t>Netia, now in the Cyfrowy Polsat Group, is one of the leading Polish telecommunications operators, and has been a customer of Enigma's solutions for nearly 10 years, including the dedicated, proprietary INDICO data retention system. </a:t>
            </a:r>
            <a:endParaRPr lang="pl-PL" sz="950" dirty="0"/>
          </a:p>
        </p:txBody>
      </p:sp>
      <p:sp>
        <p:nvSpPr>
          <p:cNvPr id="2" name="Slide Number Placeholder 1">
            <a:extLst>
              <a:ext uri="{FF2B5EF4-FFF2-40B4-BE49-F238E27FC236}">
                <a16:creationId xmlns:a16="http://schemas.microsoft.com/office/drawing/2014/main" id="{28B6039A-09C0-4BF9-B809-FFAFA847E79F}"/>
              </a:ext>
            </a:extLst>
          </p:cNvPr>
          <p:cNvSpPr>
            <a:spLocks noGrp="1"/>
          </p:cNvSpPr>
          <p:nvPr>
            <p:ph type="sldNum" sz="quarter" idx="12"/>
          </p:nvPr>
        </p:nvSpPr>
        <p:spPr/>
        <p:txBody>
          <a:bodyPr/>
          <a:lstStyle/>
          <a:p>
            <a:fld id="{757C06DB-65DA-4188-B231-CDD664637423}" type="slidenum">
              <a:rPr lang="en-GB" smtClean="0"/>
              <a:pPr/>
              <a:t>30</a:t>
            </a:fld>
            <a:endParaRPr lang="en-GB" dirty="0"/>
          </a:p>
        </p:txBody>
      </p:sp>
      <p:cxnSp>
        <p:nvCxnSpPr>
          <p:cNvPr id="11" name="Straight Connector 10">
            <a:extLst>
              <a:ext uri="{FF2B5EF4-FFF2-40B4-BE49-F238E27FC236}">
                <a16:creationId xmlns:a16="http://schemas.microsoft.com/office/drawing/2014/main" id="{F5ED21CD-D1D0-42BF-BE64-FE23508CED7C}"/>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78EA9A72-A1E9-4C8A-B5B7-899BE43EAEE2}"/>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4" name="TextBox 13">
            <a:extLst>
              <a:ext uri="{FF2B5EF4-FFF2-40B4-BE49-F238E27FC236}">
                <a16:creationId xmlns:a16="http://schemas.microsoft.com/office/drawing/2014/main" id="{DE0C6B29-9F68-469F-81BC-D22B676821F8}"/>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TELECOMMUNICATIONS</a:t>
            </a:r>
          </a:p>
        </p:txBody>
      </p:sp>
      <p:sp>
        <p:nvSpPr>
          <p:cNvPr id="10" name="TextBox 9">
            <a:extLst>
              <a:ext uri="{FF2B5EF4-FFF2-40B4-BE49-F238E27FC236}">
                <a16:creationId xmlns:a16="http://schemas.microsoft.com/office/drawing/2014/main" id="{2FED6590-0639-40CB-A7EE-FC59D582F75D}"/>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20" name="Picture 19" descr="Background pattern&#10;&#10;Description automatically generated">
            <a:extLst>
              <a:ext uri="{FF2B5EF4-FFF2-40B4-BE49-F238E27FC236}">
                <a16:creationId xmlns:a16="http://schemas.microsoft.com/office/drawing/2014/main" id="{F314B743-3104-4442-8CCC-D408798332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722" y="3814916"/>
            <a:ext cx="670677" cy="859584"/>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05EB46AC-5D48-4FA9-B91E-29F3274D7A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81" y="1827756"/>
            <a:ext cx="607718" cy="608907"/>
          </a:xfrm>
          <a:prstGeom prst="rect">
            <a:avLst/>
          </a:prstGeom>
        </p:spPr>
      </p:pic>
    </p:spTree>
    <p:extLst>
      <p:ext uri="{BB962C8B-B14F-4D97-AF65-F5344CB8AC3E}">
        <p14:creationId xmlns:p14="http://schemas.microsoft.com/office/powerpoint/2010/main" val="491943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Box 89">
            <a:extLst>
              <a:ext uri="{FF2B5EF4-FFF2-40B4-BE49-F238E27FC236}">
                <a16:creationId xmlns:a16="http://schemas.microsoft.com/office/drawing/2014/main" id="{317EAC18-74B9-4543-9092-2C83C80F6BCF}"/>
              </a:ext>
            </a:extLst>
          </p:cNvPr>
          <p:cNvSpPr txBox="1"/>
          <p:nvPr/>
        </p:nvSpPr>
        <p:spPr>
          <a:xfrm>
            <a:off x="334963" y="1723815"/>
            <a:ext cx="10565720" cy="3836948"/>
          </a:xfrm>
          <a:prstGeom prst="rect">
            <a:avLst/>
          </a:prstGeom>
          <a:noFill/>
        </p:spPr>
        <p:txBody>
          <a:bodyPr wrap="square">
            <a:spAutoFit/>
          </a:bodyPr>
          <a:lstStyle/>
          <a:p>
            <a:pPr defTabSz="720000">
              <a:spcBef>
                <a:spcPts val="200"/>
              </a:spcBef>
            </a:pPr>
            <a:r>
              <a:rPr lang="pl-PL" sz="1000" b="1" dirty="0"/>
              <a:t>		</a:t>
            </a:r>
            <a:r>
              <a:rPr lang="en-GB" sz="1000" b="1" dirty="0"/>
              <a:t>Name of the entity: </a:t>
            </a:r>
            <a:r>
              <a:rPr lang="en-GB" sz="1000" dirty="0"/>
              <a:t>PKP Intercity SA </a:t>
            </a:r>
            <a:endParaRPr lang="pl-PL" sz="1000" dirty="0"/>
          </a:p>
          <a:p>
            <a:pPr defTabSz="720000">
              <a:spcBef>
                <a:spcPts val="200"/>
              </a:spcBef>
            </a:pPr>
            <a:r>
              <a:rPr lang="pl-PL" sz="1000" b="1" dirty="0"/>
              <a:t>		</a:t>
            </a:r>
            <a:r>
              <a:rPr lang="en-GB" sz="1000" b="1" dirty="0"/>
              <a:t>Subject of the project:</a:t>
            </a:r>
            <a:r>
              <a:rPr lang="pl-PL" sz="1000" b="1" dirty="0"/>
              <a:t> </a:t>
            </a:r>
            <a:r>
              <a:rPr lang="en-GB" sz="1000" dirty="0"/>
              <a:t>Implementation of the Workflow System</a:t>
            </a:r>
          </a:p>
          <a:p>
            <a:pPr defTabSz="720000">
              <a:spcBef>
                <a:spcPts val="200"/>
              </a:spcBef>
            </a:pPr>
            <a:r>
              <a:rPr lang="pl-PL" sz="1000" b="1" dirty="0"/>
              <a:t>		</a:t>
            </a:r>
            <a:r>
              <a:rPr lang="en-GB" sz="1000" b="1" dirty="0"/>
              <a:t>Year: </a:t>
            </a:r>
            <a:r>
              <a:rPr lang="pl-PL" sz="1000" dirty="0"/>
              <a:t>2019-2020</a:t>
            </a:r>
          </a:p>
          <a:p>
            <a:pPr defTabSz="720000">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&gt;5 PLNm gross</a:t>
            </a:r>
            <a:endParaRPr lang="en-GB" sz="1000" dirty="0"/>
          </a:p>
          <a:p>
            <a:pPr>
              <a:spcBef>
                <a:spcPts val="200"/>
              </a:spcBef>
            </a:pPr>
            <a:r>
              <a:rPr lang="en-GB" sz="1000" b="1" dirty="0"/>
              <a:t>Brief description:</a:t>
            </a:r>
            <a:r>
              <a:rPr lang="pl-PL" sz="1000" b="1" dirty="0"/>
              <a:t> </a:t>
            </a:r>
            <a:r>
              <a:rPr lang="en-GB" sz="1000" dirty="0"/>
              <a:t>Delivery and implementation of a system and hardware platform along with licenses for the Workflow system and automation of selected business processes of the Employer. As part of the project, the Oracle BMPN system was delivered, on the basis of which the process of railway ticket complaints was automated. The system supports all supported channels of ticket returns and automatically sets up and distributes cases to company employees, ensuring their equal occupancy. In addition, the solution has mechanisms for automatic calculation of the refund due together with generation of the content of an appropriate letter with the basis for calculation of the refund. The system also verifies the legitimacy of each refund in other systems used by the company, including the reservation system, vehicle location system, etc.   </a:t>
            </a:r>
            <a:r>
              <a:rPr lang="pl-PL" sz="1000" b="1" dirty="0"/>
              <a:t>	</a:t>
            </a:r>
            <a:endParaRPr lang="pl-PL" sz="1000" b="1" dirty="0" smtClean="0"/>
          </a:p>
          <a:p>
            <a:pPr>
              <a:spcBef>
                <a:spcPts val="200"/>
              </a:spcBef>
            </a:pPr>
            <a:endParaRPr lang="pl-PL" sz="1000" b="1" dirty="0"/>
          </a:p>
          <a:p>
            <a:pPr>
              <a:spcBef>
                <a:spcPts val="200"/>
              </a:spcBef>
            </a:pPr>
            <a:endParaRPr lang="pl-PL" sz="1000" b="1" dirty="0"/>
          </a:p>
          <a:p>
            <a:pPr>
              <a:spcBef>
                <a:spcPts val="200"/>
              </a:spcBef>
            </a:pPr>
            <a:endParaRPr lang="pl-PL" sz="1000" b="1" dirty="0"/>
          </a:p>
          <a:p>
            <a:pPr defTabSz="720000">
              <a:spcBef>
                <a:spcPts val="200"/>
              </a:spcBef>
            </a:pPr>
            <a:r>
              <a:rPr lang="pl-PL" sz="1000" b="1" dirty="0"/>
              <a:t>		</a:t>
            </a:r>
            <a:r>
              <a:rPr lang="en-GB" sz="1000" b="1" dirty="0"/>
              <a:t>Name of the entity: </a:t>
            </a:r>
            <a:r>
              <a:rPr lang="pl-PL" sz="1000" dirty="0"/>
              <a:t>Warsaw Trams (Tramwaje Warszawskie sp. z o.o.)</a:t>
            </a:r>
            <a:endParaRPr lang="en-GB" sz="1000" dirty="0"/>
          </a:p>
          <a:p>
            <a:pPr defTabSz="720000">
              <a:spcBef>
                <a:spcPts val="200"/>
              </a:spcBef>
            </a:pPr>
            <a:r>
              <a:rPr lang="pl-PL" sz="1000" b="1" dirty="0"/>
              <a:t>		</a:t>
            </a:r>
            <a:r>
              <a:rPr lang="en-GB" sz="1000" b="1" dirty="0"/>
              <a:t>Subject of the project:</a:t>
            </a:r>
            <a:r>
              <a:rPr lang="pl-PL" sz="1000" b="1" dirty="0"/>
              <a:t> </a:t>
            </a:r>
            <a:r>
              <a:rPr lang="en-GB" sz="1000" dirty="0"/>
              <a:t>Integrated Information System of EAM/CMMS class</a:t>
            </a:r>
          </a:p>
          <a:p>
            <a:pPr defTabSz="720000">
              <a:spcBef>
                <a:spcPts val="200"/>
              </a:spcBef>
            </a:pPr>
            <a:r>
              <a:rPr lang="pl-PL" sz="1000" b="1" dirty="0"/>
              <a:t>		</a:t>
            </a:r>
            <a:r>
              <a:rPr lang="en-GB" sz="1000" b="1" dirty="0"/>
              <a:t>Year: </a:t>
            </a:r>
            <a:r>
              <a:rPr lang="pl-PL" sz="1000" dirty="0"/>
              <a:t>2021-obecnie</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11.9 PLNm gross</a:t>
            </a:r>
            <a:endParaRPr lang="en-GB" sz="1000" dirty="0"/>
          </a:p>
          <a:p>
            <a:pPr>
              <a:spcBef>
                <a:spcPts val="200"/>
              </a:spcBef>
            </a:pPr>
            <a:r>
              <a:rPr lang="en-GB" sz="1000" b="1" dirty="0"/>
              <a:t>Brief description:</a:t>
            </a:r>
            <a:r>
              <a:rPr lang="pl-PL" sz="1000" b="1" dirty="0"/>
              <a:t> </a:t>
            </a:r>
            <a:r>
              <a:rPr lang="en-GB" sz="1000" dirty="0"/>
              <a:t>Delivery and implementation of the EAM / CMMS (Enterprise Asset Management / Computerised Maintenance Management System) class Asset Management system. The scope of implementation of the system includes the processes of execution of transport tasks and maintenance and management of the rolling stock. The system will be used in all 4 of the company's plants and as an option in the newly built </a:t>
            </a:r>
            <a:r>
              <a:rPr lang="pl-PL" sz="1000" dirty="0"/>
              <a:t>p</a:t>
            </a:r>
            <a:r>
              <a:rPr lang="en-GB" sz="1000" dirty="0"/>
              <a:t>lant No. 5 in Annopol. Warsaw Trams is the most developed tram system in Poland. Each day, nearly 400 tram brigades (i.e. cars running in trains or individually) travel on the capital's tracks, covering over 4 million kilometres per month.</a:t>
            </a:r>
            <a:endParaRPr lang="pl-PL" sz="1000" b="1" dirty="0"/>
          </a:p>
          <a:p>
            <a:pPr defTabSz="720000">
              <a:spcBef>
                <a:spcPts val="200"/>
              </a:spcBef>
            </a:pPr>
            <a:endParaRPr lang="pl-PL" sz="1000" b="1" dirty="0"/>
          </a:p>
          <a:p>
            <a:pPr defTabSz="720000">
              <a:spcBef>
                <a:spcPts val="200"/>
              </a:spcBef>
            </a:pPr>
            <a:r>
              <a:rPr lang="pl-PL" sz="1000" b="1" dirty="0"/>
              <a:t>			</a:t>
            </a:r>
            <a:endParaRPr lang="en-GB" sz="1000" dirty="0"/>
          </a:p>
        </p:txBody>
      </p:sp>
      <p:sp>
        <p:nvSpPr>
          <p:cNvPr id="2" name="Slide Number Placeholder 1">
            <a:extLst>
              <a:ext uri="{FF2B5EF4-FFF2-40B4-BE49-F238E27FC236}">
                <a16:creationId xmlns:a16="http://schemas.microsoft.com/office/drawing/2014/main" id="{29D03BF9-E524-494C-B640-7603C306EC8E}"/>
              </a:ext>
            </a:extLst>
          </p:cNvPr>
          <p:cNvSpPr>
            <a:spLocks noGrp="1"/>
          </p:cNvSpPr>
          <p:nvPr>
            <p:ph type="sldNum" sz="quarter" idx="12"/>
          </p:nvPr>
        </p:nvSpPr>
        <p:spPr/>
        <p:txBody>
          <a:bodyPr/>
          <a:lstStyle/>
          <a:p>
            <a:fld id="{757C06DB-65DA-4188-B231-CDD664637423}" type="slidenum">
              <a:rPr lang="en-GB" smtClean="0"/>
              <a:pPr/>
              <a:t>31</a:t>
            </a:fld>
            <a:endParaRPr lang="en-GB" dirty="0"/>
          </a:p>
        </p:txBody>
      </p:sp>
      <p:cxnSp>
        <p:nvCxnSpPr>
          <p:cNvPr id="11" name="Straight Connector 10">
            <a:extLst>
              <a:ext uri="{FF2B5EF4-FFF2-40B4-BE49-F238E27FC236}">
                <a16:creationId xmlns:a16="http://schemas.microsoft.com/office/drawing/2014/main" id="{0B661272-7692-48F4-9DA7-4C965096D1B6}"/>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B72AC5F-43B3-4A2D-9173-4EFE57B85F0E}"/>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4" name="TextBox 13">
            <a:extLst>
              <a:ext uri="{FF2B5EF4-FFF2-40B4-BE49-F238E27FC236}">
                <a16:creationId xmlns:a16="http://schemas.microsoft.com/office/drawing/2014/main" id="{B21A4E2D-8214-4A0F-9137-8461D45177D1}"/>
              </a:ext>
            </a:extLst>
          </p:cNvPr>
          <p:cNvSpPr txBox="1"/>
          <p:nvPr/>
        </p:nvSpPr>
        <p:spPr>
          <a:xfrm>
            <a:off x="337820" y="841095"/>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MANUFACTURING, TRANSPORT AND ENERGY</a:t>
            </a:r>
          </a:p>
        </p:txBody>
      </p:sp>
      <p:sp>
        <p:nvSpPr>
          <p:cNvPr id="10" name="TextBox 9">
            <a:extLst>
              <a:ext uri="{FF2B5EF4-FFF2-40B4-BE49-F238E27FC236}">
                <a16:creationId xmlns:a16="http://schemas.microsoft.com/office/drawing/2014/main" id="{04947554-69DC-4ABE-A507-FDAC5A21BE29}"/>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13" name="Picture 4" descr="Zarząd PKP Intercity z prezesem Markiem Chraniukiem powołany na nową  kadencję : aleBank.pl – Portal ekonomiczny – Najbliżej Finansów">
            <a:extLst>
              <a:ext uri="{FF2B5EF4-FFF2-40B4-BE49-F238E27FC236}">
                <a16:creationId xmlns:a16="http://schemas.microsoft.com/office/drawing/2014/main" id="{9F9ECEDC-CD71-4F6E-9211-E1847F4435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18" y="1816995"/>
            <a:ext cx="1121058" cy="63043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a:extLst>
              <a:ext uri="{FF2B5EF4-FFF2-40B4-BE49-F238E27FC236}">
                <a16:creationId xmlns:a16="http://schemas.microsoft.com/office/drawing/2014/main" id="{BB4B43B3-B04A-4CBD-9053-92F800D183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794" y="3703453"/>
            <a:ext cx="498370" cy="61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757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8274AE4-0D59-4BDC-B9A0-C1F13605D963}"/>
              </a:ext>
            </a:extLst>
          </p:cNvPr>
          <p:cNvSpPr txBox="1"/>
          <p:nvPr/>
        </p:nvSpPr>
        <p:spPr>
          <a:xfrm>
            <a:off x="334963" y="1693118"/>
            <a:ext cx="10565720" cy="4496103"/>
          </a:xfrm>
          <a:prstGeom prst="rect">
            <a:avLst/>
          </a:prstGeom>
          <a:noFill/>
        </p:spPr>
        <p:txBody>
          <a:bodyPr wrap="square">
            <a:spAutoFit/>
          </a:bodyPr>
          <a:lstStyle/>
          <a:p>
            <a:pPr>
              <a:spcBef>
                <a:spcPts val="200"/>
              </a:spcBef>
            </a:pPr>
            <a:r>
              <a:rPr lang="pl-PL" sz="1000" b="1" dirty="0"/>
              <a:t>	 </a:t>
            </a:r>
            <a:r>
              <a:rPr lang="pl-PL" sz="1000" b="1" dirty="0" smtClean="0"/>
              <a:t>              </a:t>
            </a:r>
            <a:r>
              <a:rPr lang="en-GB" sz="1000" b="1" dirty="0" smtClean="0"/>
              <a:t>Name </a:t>
            </a:r>
            <a:r>
              <a:rPr lang="en-GB" sz="1000" b="1" dirty="0"/>
              <a:t>of the entity: </a:t>
            </a:r>
            <a:r>
              <a:rPr lang="en-GB" sz="1000" dirty="0" err="1"/>
              <a:t>Energa</a:t>
            </a:r>
            <a:r>
              <a:rPr lang="en-GB" sz="1000" dirty="0"/>
              <a:t> - Operator S.A. </a:t>
            </a:r>
          </a:p>
          <a:p>
            <a:pPr defTabSz="720000">
              <a:spcBef>
                <a:spcPts val="200"/>
              </a:spcBef>
            </a:pPr>
            <a:r>
              <a:rPr lang="pl-PL" sz="1000" b="1" dirty="0"/>
              <a:t>		</a:t>
            </a:r>
            <a:r>
              <a:rPr lang="en-GB" sz="1000" b="1" dirty="0"/>
              <a:t>Subject of the project:</a:t>
            </a:r>
            <a:r>
              <a:rPr lang="pl-PL" sz="1000" b="1" dirty="0"/>
              <a:t> </a:t>
            </a:r>
            <a:r>
              <a:rPr lang="en-GB" sz="1000" dirty="0"/>
              <a:t>Vehicle monitoring with GPS solution</a:t>
            </a:r>
          </a:p>
          <a:p>
            <a:pPr defTabSz="720000">
              <a:spcBef>
                <a:spcPts val="200"/>
              </a:spcBef>
            </a:pPr>
            <a:r>
              <a:rPr lang="pl-PL" sz="1000" b="1" dirty="0"/>
              <a:t>		</a:t>
            </a:r>
            <a:r>
              <a:rPr lang="en-GB" sz="1000" b="1" dirty="0"/>
              <a:t>Year: </a:t>
            </a:r>
            <a:r>
              <a:rPr lang="en-GB" sz="1000" dirty="0"/>
              <a:t>implementation 2020-2021, until 2023 guarantee and development</a:t>
            </a:r>
            <a:endParaRPr lang="pl-PL" sz="1000" dirty="0"/>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2.3 </a:t>
            </a:r>
            <a:r>
              <a:rPr lang="pl-PL" sz="1000" dirty="0" err="1"/>
              <a:t>PLNm</a:t>
            </a:r>
            <a:r>
              <a:rPr lang="pl-PL" sz="1000" dirty="0"/>
              <a:t> net</a:t>
            </a:r>
            <a:endParaRPr lang="en-GB" sz="1000" dirty="0"/>
          </a:p>
          <a:p>
            <a:pPr>
              <a:spcBef>
                <a:spcPts val="200"/>
              </a:spcBef>
            </a:pPr>
            <a:r>
              <a:rPr lang="en-GB" sz="1000" b="1" dirty="0"/>
              <a:t>Brief description:</a:t>
            </a:r>
            <a:r>
              <a:rPr lang="pl-PL" sz="1000" b="1" dirty="0"/>
              <a:t> </a:t>
            </a:r>
            <a:r>
              <a:rPr lang="en-GB" sz="1000" dirty="0"/>
              <a:t>The contract is executed by a consortium of Enigma (Leader) and ITM Poland S.A. (main technical contractor) is to deliver and start up a system to monitor and manage a fleet of 2000 vehicles with the use of GPS technology. The consortium will provide and implement the GPS System software on the Employer's IT infrastructure and provide the required licences for the GPS System software, equip 2000 vehicles with GPS and provide 700 specialised sensors and probes, provide licences for the Mobile Application for the Employer's employees' smartphones, ensure integration of the GPS System with existing systems</a:t>
            </a:r>
            <a:r>
              <a:rPr lang="pl-PL" sz="1000" dirty="0"/>
              <a:t>, </a:t>
            </a:r>
            <a:r>
              <a:rPr lang="en-GB" sz="1000" dirty="0"/>
              <a:t>provide training to administrators and end users of the GPS System, and provide the Ordering Party with warranty service and development services for a period of 24 months.</a:t>
            </a:r>
            <a:endParaRPr lang="pl-PL" sz="1000" b="1" dirty="0"/>
          </a:p>
          <a:p>
            <a:pPr>
              <a:spcBef>
                <a:spcPts val="200"/>
              </a:spcBef>
            </a:pPr>
            <a:endParaRPr lang="pl-PL" sz="1000" b="1" dirty="0" smtClean="0"/>
          </a:p>
          <a:p>
            <a:pPr>
              <a:spcBef>
                <a:spcPts val="200"/>
              </a:spcBef>
            </a:pPr>
            <a:endParaRPr lang="pl-PL" sz="1000" b="1" dirty="0"/>
          </a:p>
          <a:p>
            <a:pPr>
              <a:spcBef>
                <a:spcPts val="200"/>
              </a:spcBef>
            </a:pPr>
            <a:endParaRPr lang="pl-PL" sz="1000" b="1" dirty="0" smtClean="0"/>
          </a:p>
          <a:p>
            <a:pPr>
              <a:spcBef>
                <a:spcPts val="200"/>
              </a:spcBef>
            </a:pPr>
            <a:endParaRPr lang="pl-PL" sz="1000" b="1" dirty="0" smtClean="0"/>
          </a:p>
          <a:p>
            <a:pPr lvl="2">
              <a:spcBef>
                <a:spcPts val="200"/>
              </a:spcBef>
            </a:pPr>
            <a:r>
              <a:rPr lang="pl-PL" sz="1000" b="1" dirty="0" smtClean="0"/>
              <a:t>                </a:t>
            </a:r>
            <a:r>
              <a:rPr lang="en-GB" sz="1000" b="1" dirty="0" smtClean="0"/>
              <a:t>Name of the entity: </a:t>
            </a:r>
            <a:r>
              <a:rPr lang="pl-PL" sz="1000" dirty="0" smtClean="0"/>
              <a:t>PKP Polskie Linie Kolejowe SA - Railway </a:t>
            </a:r>
            <a:r>
              <a:rPr lang="pl-PL" sz="1000" dirty="0" err="1" smtClean="0"/>
              <a:t>Guard</a:t>
            </a:r>
            <a:r>
              <a:rPr lang="pl-PL" sz="1000" dirty="0" smtClean="0"/>
              <a:t> </a:t>
            </a:r>
          </a:p>
          <a:p>
            <a:pPr lvl="2">
              <a:spcBef>
                <a:spcPts val="200"/>
              </a:spcBef>
            </a:pPr>
            <a:r>
              <a:rPr lang="pl-PL" sz="1000" b="1" dirty="0" smtClean="0"/>
              <a:t>                </a:t>
            </a:r>
            <a:r>
              <a:rPr lang="en-GB" sz="1000" b="1" dirty="0" smtClean="0"/>
              <a:t>Subject of the project:</a:t>
            </a:r>
            <a:r>
              <a:rPr lang="pl-PL" sz="1000" b="1" dirty="0" smtClean="0"/>
              <a:t> </a:t>
            </a:r>
            <a:r>
              <a:rPr lang="en-GB" sz="1000" dirty="0" smtClean="0"/>
              <a:t>Interactive Database of Railway Traffic Guards</a:t>
            </a:r>
          </a:p>
          <a:p>
            <a:pPr lvl="2">
              <a:spcBef>
                <a:spcPts val="200"/>
              </a:spcBef>
            </a:pPr>
            <a:r>
              <a:rPr lang="pl-PL" sz="1000" b="1" dirty="0"/>
              <a:t> </a:t>
            </a:r>
            <a:r>
              <a:rPr lang="pl-PL" sz="1000" b="1" dirty="0" smtClean="0"/>
              <a:t>               </a:t>
            </a:r>
            <a:r>
              <a:rPr lang="en-GB" sz="1000" b="1" dirty="0" smtClean="0"/>
              <a:t>Year: </a:t>
            </a:r>
            <a:r>
              <a:rPr lang="en-GB" sz="1000" dirty="0" smtClean="0"/>
              <a:t>2019-2023</a:t>
            </a:r>
            <a:endParaRPr lang="pl-PL" sz="1000" dirty="0" smtClean="0"/>
          </a:p>
          <a:p>
            <a:pPr lvl="2">
              <a:spcBef>
                <a:spcPts val="200"/>
              </a:spcBef>
            </a:pPr>
            <a:r>
              <a:rPr lang="pl-PL" sz="1000" b="1" dirty="0"/>
              <a:t> </a:t>
            </a:r>
            <a:r>
              <a:rPr lang="pl-PL" sz="1000" b="1" dirty="0" smtClean="0"/>
              <a:t>               </a:t>
            </a:r>
            <a:r>
              <a:rPr lang="en-GB" sz="1000" b="1" dirty="0" smtClean="0"/>
              <a:t>Value of the project:</a:t>
            </a:r>
            <a:r>
              <a:rPr lang="pl-PL" sz="1000" b="1" dirty="0" smtClean="0"/>
              <a:t> </a:t>
            </a:r>
            <a:r>
              <a:rPr lang="pl-PL" sz="1000" dirty="0" smtClean="0"/>
              <a:t>10 </a:t>
            </a:r>
            <a:r>
              <a:rPr lang="pl-PL" sz="1000" dirty="0" err="1" smtClean="0"/>
              <a:t>PLNm</a:t>
            </a:r>
            <a:r>
              <a:rPr lang="pl-PL" sz="1000" dirty="0" smtClean="0"/>
              <a:t> net</a:t>
            </a:r>
          </a:p>
          <a:p>
            <a:pPr>
              <a:spcBef>
                <a:spcPts val="200"/>
              </a:spcBef>
            </a:pPr>
            <a:r>
              <a:rPr lang="en-GB" sz="1000" b="1" dirty="0" smtClean="0"/>
              <a:t>Brief </a:t>
            </a:r>
            <a:r>
              <a:rPr lang="en-GB" sz="1000" b="1" dirty="0"/>
              <a:t>description</a:t>
            </a:r>
            <a:r>
              <a:rPr lang="en-GB" sz="950" b="1" dirty="0"/>
              <a:t>:</a:t>
            </a:r>
            <a:r>
              <a:rPr lang="pl-PL" sz="950" b="1" dirty="0"/>
              <a:t> </a:t>
            </a:r>
            <a:r>
              <a:rPr lang="en-GB" sz="1000" dirty="0"/>
              <a:t>As a result of the 2018-2019 public open tender procedure, Enigma, despite an appeal to the KIO by its main competitor SPIRINT S.A., was awarded the contract for the supply of a licence and implementation of the ready-to-use proprietary software AVISPON. The software has been parameterised and configured according to the Employer's requirements, the contract includes the supply and installation of a highly available multi-node hardware and system infrastructure necessary for the launch and operation of the Railway Guard Interactive Database. </a:t>
            </a:r>
            <a:endParaRPr lang="pl-PL" sz="1000" dirty="0"/>
          </a:p>
          <a:p>
            <a:pPr>
              <a:spcBef>
                <a:spcPts val="200"/>
              </a:spcBef>
            </a:pPr>
            <a:r>
              <a:rPr lang="en-GB" sz="1000" dirty="0"/>
              <a:t>The solution will enable full management of all processes in the service of approx. 1000 officers, completion of all tasks and selected processes of communication with internal systems of the company and public administration. The system</a:t>
            </a:r>
            <a:r>
              <a:rPr lang="pl-PL" sz="1000" dirty="0"/>
              <a:t> </a:t>
            </a:r>
            <a:r>
              <a:rPr lang="en-GB" sz="1000" dirty="0"/>
              <a:t>is expected to reach 100% functionality by September 2022 after the SOK completes the mobile terminals on which guards are to work in the field.</a:t>
            </a:r>
            <a:endParaRPr lang="pl-PL" sz="950" dirty="0"/>
          </a:p>
          <a:p>
            <a:pPr>
              <a:spcBef>
                <a:spcPts val="200"/>
              </a:spcBef>
            </a:pPr>
            <a:endParaRPr lang="en-GB" sz="950" dirty="0"/>
          </a:p>
          <a:p>
            <a:pPr>
              <a:spcBef>
                <a:spcPts val="200"/>
              </a:spcBef>
            </a:pPr>
            <a:r>
              <a:rPr lang="pl-PL" sz="1000" b="1" dirty="0"/>
              <a:t>	</a:t>
            </a:r>
            <a:endParaRPr lang="en-GB" sz="1000" dirty="0"/>
          </a:p>
        </p:txBody>
      </p:sp>
      <p:sp>
        <p:nvSpPr>
          <p:cNvPr id="2" name="Slide Number Placeholder 1">
            <a:extLst>
              <a:ext uri="{FF2B5EF4-FFF2-40B4-BE49-F238E27FC236}">
                <a16:creationId xmlns:a16="http://schemas.microsoft.com/office/drawing/2014/main" id="{ACEEE969-4E1F-411C-B614-EB4550D7844A}"/>
              </a:ext>
            </a:extLst>
          </p:cNvPr>
          <p:cNvSpPr>
            <a:spLocks noGrp="1"/>
          </p:cNvSpPr>
          <p:nvPr>
            <p:ph type="sldNum" sz="quarter" idx="12"/>
          </p:nvPr>
        </p:nvSpPr>
        <p:spPr/>
        <p:txBody>
          <a:bodyPr/>
          <a:lstStyle/>
          <a:p>
            <a:fld id="{757C06DB-65DA-4188-B231-CDD664637423}" type="slidenum">
              <a:rPr lang="en-GB" smtClean="0"/>
              <a:pPr/>
              <a:t>32</a:t>
            </a:fld>
            <a:endParaRPr lang="en-GB" dirty="0"/>
          </a:p>
        </p:txBody>
      </p:sp>
      <p:cxnSp>
        <p:nvCxnSpPr>
          <p:cNvPr id="11" name="Straight Connector 10">
            <a:extLst>
              <a:ext uri="{FF2B5EF4-FFF2-40B4-BE49-F238E27FC236}">
                <a16:creationId xmlns:a16="http://schemas.microsoft.com/office/drawing/2014/main" id="{8125C5A2-230B-444A-BC17-6F260EFC4359}"/>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3A19F9AB-FC2F-4C51-8D87-5AAEB0167EBF}"/>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5" name="TextBox 14">
            <a:extLst>
              <a:ext uri="{FF2B5EF4-FFF2-40B4-BE49-F238E27FC236}">
                <a16:creationId xmlns:a16="http://schemas.microsoft.com/office/drawing/2014/main" id="{3C17D141-BCE5-4E9D-BC78-9194D2806513}"/>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MANUFACTURING, TRANSPORT AND ENERGY</a:t>
            </a:r>
          </a:p>
        </p:txBody>
      </p:sp>
      <p:sp>
        <p:nvSpPr>
          <p:cNvPr id="10" name="TextBox 9">
            <a:extLst>
              <a:ext uri="{FF2B5EF4-FFF2-40B4-BE49-F238E27FC236}">
                <a16:creationId xmlns:a16="http://schemas.microsoft.com/office/drawing/2014/main" id="{0B0F0BDA-A9CA-48F8-96EE-DA5EE76C6ABF}"/>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pic>
        <p:nvPicPr>
          <p:cNvPr id="24578" name="Picture 2" descr="Podziękowanie od Komendanta Posterunku Straży Ochrony Kolei - Milanówek  Miasto-ogród">
            <a:extLst>
              <a:ext uri="{FF2B5EF4-FFF2-40B4-BE49-F238E27FC236}">
                <a16:creationId xmlns:a16="http://schemas.microsoft.com/office/drawing/2014/main" id="{4899BAFE-2BEA-4AC3-8D9F-84817796B8A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554" r="32385" b="3436"/>
          <a:stretch/>
        </p:blipFill>
        <p:spPr bwMode="auto">
          <a:xfrm>
            <a:off x="518837" y="3865909"/>
            <a:ext cx="590389" cy="6567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NERGA-OPERATOR SA - dostawca prądu dla gospodarstw domowych i dla firm">
            <a:extLst>
              <a:ext uri="{FF2B5EF4-FFF2-40B4-BE49-F238E27FC236}">
                <a16:creationId xmlns:a16="http://schemas.microsoft.com/office/drawing/2014/main" id="{DE5BDDD6-4D9C-446C-8B45-9108055CA9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50" t="21245" r="13364" b="26263"/>
          <a:stretch/>
        </p:blipFill>
        <p:spPr bwMode="auto">
          <a:xfrm>
            <a:off x="518837" y="1858169"/>
            <a:ext cx="1135419" cy="42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248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EEE969-4E1F-411C-B614-EB4550D7844A}"/>
              </a:ext>
            </a:extLst>
          </p:cNvPr>
          <p:cNvSpPr>
            <a:spLocks noGrp="1"/>
          </p:cNvSpPr>
          <p:nvPr>
            <p:ph type="sldNum" sz="quarter" idx="12"/>
          </p:nvPr>
        </p:nvSpPr>
        <p:spPr/>
        <p:txBody>
          <a:bodyPr/>
          <a:lstStyle/>
          <a:p>
            <a:fld id="{757C06DB-65DA-4188-B231-CDD664637423}" type="slidenum">
              <a:rPr lang="en-GB" smtClean="0"/>
              <a:pPr/>
              <a:t>33</a:t>
            </a:fld>
            <a:endParaRPr lang="en-GB" dirty="0"/>
          </a:p>
        </p:txBody>
      </p:sp>
      <p:cxnSp>
        <p:nvCxnSpPr>
          <p:cNvPr id="11" name="Straight Connector 10">
            <a:extLst>
              <a:ext uri="{FF2B5EF4-FFF2-40B4-BE49-F238E27FC236}">
                <a16:creationId xmlns:a16="http://schemas.microsoft.com/office/drawing/2014/main" id="{8125C5A2-230B-444A-BC17-6F260EFC4359}"/>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3A19F9AB-FC2F-4C51-8D87-5AAEB0167EBF}"/>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SECTORS FOR ENIGMA</a:t>
            </a:r>
          </a:p>
        </p:txBody>
      </p:sp>
      <p:sp>
        <p:nvSpPr>
          <p:cNvPr id="15" name="TextBox 14">
            <a:extLst>
              <a:ext uri="{FF2B5EF4-FFF2-40B4-BE49-F238E27FC236}">
                <a16:creationId xmlns:a16="http://schemas.microsoft.com/office/drawing/2014/main" id="{3C17D141-BCE5-4E9D-BC78-9194D2806513}"/>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MANUFACTURING, TRANSPORT AND </a:t>
            </a:r>
            <a:r>
              <a:rPr lang="pl-PL" sz="1400" b="1" dirty="0" smtClean="0">
                <a:solidFill>
                  <a:srgbClr val="0C0F2E"/>
                </a:solidFill>
              </a:rPr>
              <a:t>ENERGY AND MEDIA</a:t>
            </a:r>
            <a:endParaRPr lang="pl-PL" sz="1400" b="1" dirty="0">
              <a:solidFill>
                <a:srgbClr val="0C0F2E"/>
              </a:solidFill>
            </a:endParaRPr>
          </a:p>
        </p:txBody>
      </p:sp>
      <p:sp>
        <p:nvSpPr>
          <p:cNvPr id="10" name="TextBox 9">
            <a:extLst>
              <a:ext uri="{FF2B5EF4-FFF2-40B4-BE49-F238E27FC236}">
                <a16:creationId xmlns:a16="http://schemas.microsoft.com/office/drawing/2014/main" id="{0B0F0BDA-A9CA-48F8-96EE-DA5EE76C6ABF}"/>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2. KEY PRODUCTS AND MARKETS</a:t>
            </a:r>
          </a:p>
        </p:txBody>
      </p:sp>
      <p:sp>
        <p:nvSpPr>
          <p:cNvPr id="19" name="TextBox 18">
            <a:extLst>
              <a:ext uri="{FF2B5EF4-FFF2-40B4-BE49-F238E27FC236}">
                <a16:creationId xmlns:a16="http://schemas.microsoft.com/office/drawing/2014/main" id="{5AA9BEE5-D474-4DE5-8A78-BDD5D7784D93}"/>
              </a:ext>
            </a:extLst>
          </p:cNvPr>
          <p:cNvSpPr txBox="1"/>
          <p:nvPr/>
        </p:nvSpPr>
        <p:spPr>
          <a:xfrm>
            <a:off x="334963" y="1717983"/>
            <a:ext cx="10565720" cy="3349635"/>
          </a:xfrm>
          <a:prstGeom prst="rect">
            <a:avLst/>
          </a:prstGeom>
          <a:noFill/>
        </p:spPr>
        <p:txBody>
          <a:bodyPr wrap="square">
            <a:spAutoFit/>
          </a:bodyPr>
          <a:lstStyle/>
          <a:p>
            <a:pPr defTabSz="720000">
              <a:spcBef>
                <a:spcPts val="200"/>
              </a:spcBef>
            </a:pPr>
            <a:r>
              <a:rPr lang="pl-PL" sz="1000" b="1" dirty="0"/>
              <a:t>		</a:t>
            </a:r>
            <a:r>
              <a:rPr lang="en-GB" sz="1000" b="1" dirty="0" smtClean="0"/>
              <a:t>Name </a:t>
            </a:r>
            <a:r>
              <a:rPr lang="en-GB" sz="1000" b="1" dirty="0"/>
              <a:t>of entity: </a:t>
            </a:r>
            <a:r>
              <a:rPr lang="en-GB" sz="1000" dirty="0"/>
              <a:t> PKP Intercity SA</a:t>
            </a:r>
            <a:endParaRPr lang="pl-PL" sz="1000" dirty="0"/>
          </a:p>
          <a:p>
            <a:pPr>
              <a:spcBef>
                <a:spcPts val="200"/>
              </a:spcBef>
            </a:pPr>
            <a:r>
              <a:rPr lang="pl-PL" sz="1000" b="1" dirty="0"/>
              <a:t>	 </a:t>
            </a:r>
            <a:r>
              <a:rPr lang="pl-PL" sz="1000" b="1" dirty="0" smtClean="0"/>
              <a:t>              </a:t>
            </a:r>
            <a:r>
              <a:rPr lang="en-GB" sz="1000" b="1" dirty="0" smtClean="0"/>
              <a:t>Subject </a:t>
            </a:r>
            <a:r>
              <a:rPr lang="en-GB" sz="1000" b="1" dirty="0"/>
              <a:t>of the project: </a:t>
            </a:r>
            <a:r>
              <a:rPr lang="en-GB" sz="1000" dirty="0"/>
              <a:t>Planning system implementation</a:t>
            </a:r>
            <a:endParaRPr lang="pl-PL" sz="1000" dirty="0"/>
          </a:p>
          <a:p>
            <a:pPr>
              <a:spcBef>
                <a:spcPts val="200"/>
              </a:spcBef>
            </a:pPr>
            <a:r>
              <a:rPr lang="pl-PL" sz="1000" dirty="0"/>
              <a:t>	</a:t>
            </a:r>
            <a:r>
              <a:rPr lang="pl-PL" sz="1000" dirty="0" smtClean="0"/>
              <a:t>               </a:t>
            </a:r>
            <a:r>
              <a:rPr lang="pl-PL" sz="1000" b="1" dirty="0" err="1" smtClean="0"/>
              <a:t>Year</a:t>
            </a:r>
            <a:r>
              <a:rPr lang="pl-PL" sz="1000" b="1" dirty="0"/>
              <a:t>: </a:t>
            </a:r>
            <a:r>
              <a:rPr lang="pl-PL" sz="1000" dirty="0"/>
              <a:t>2018-2021</a:t>
            </a:r>
          </a:p>
          <a:p>
            <a:pPr>
              <a:spcBef>
                <a:spcPts val="200"/>
              </a:spcBef>
            </a:pPr>
            <a:r>
              <a:rPr lang="pl-PL" sz="1000" b="1" dirty="0"/>
              <a:t>	</a:t>
            </a:r>
            <a:r>
              <a:rPr lang="pl-PL" sz="1000" b="1" dirty="0" smtClean="0"/>
              <a:t>               </a:t>
            </a:r>
            <a:r>
              <a:rPr lang="en-GB" sz="1000" b="1" dirty="0" smtClean="0"/>
              <a:t>Value </a:t>
            </a:r>
            <a:r>
              <a:rPr lang="en-GB" sz="1000" b="1" dirty="0"/>
              <a:t>of the project:</a:t>
            </a:r>
            <a:r>
              <a:rPr lang="pl-PL" sz="1000" b="1" dirty="0"/>
              <a:t> </a:t>
            </a:r>
            <a:r>
              <a:rPr lang="pl-PL" sz="1000" dirty="0"/>
              <a:t>&gt;8 </a:t>
            </a:r>
            <a:r>
              <a:rPr lang="pl-PL" sz="1000" dirty="0" err="1"/>
              <a:t>PLNm</a:t>
            </a:r>
            <a:r>
              <a:rPr lang="pl-PL" sz="1000" dirty="0"/>
              <a:t> </a:t>
            </a:r>
            <a:r>
              <a:rPr lang="pl-PL" sz="1000" dirty="0" err="1"/>
              <a:t>gross</a:t>
            </a:r>
            <a:endParaRPr lang="en-GB" sz="1000" b="1" dirty="0"/>
          </a:p>
          <a:p>
            <a:pPr>
              <a:spcBef>
                <a:spcPts val="200"/>
              </a:spcBef>
            </a:pPr>
            <a:r>
              <a:rPr lang="en-GB" sz="1000" b="1" dirty="0"/>
              <a:t>Brief description:</a:t>
            </a:r>
            <a:r>
              <a:rPr lang="pl-PL" sz="1000" b="1" dirty="0"/>
              <a:t> </a:t>
            </a:r>
            <a:r>
              <a:rPr lang="en-GB" sz="1000" dirty="0"/>
              <a:t>Delivery, implementation and maintenance of a system for planning, optimising and accounting for the work of trains and conductors as well as the circulation of rolling stock. The system includes automatic generation of both services and optimal monthly schedules in terms of the boundary conditions set by the user. One of the elements of the system is the employee portal, thanks to which the company staff has access to their schedules, working time accounts, service progress for a given day and can notify the dispatcher of any deviations from the plan. More than 3,500 company employees are scheduled to work in the system.</a:t>
            </a:r>
            <a:r>
              <a:rPr lang="pl-PL" sz="1000" dirty="0"/>
              <a:t> </a:t>
            </a:r>
            <a:r>
              <a:rPr lang="en-GB" sz="1000" dirty="0"/>
              <a:t>In 2020, the carrier had a 12.75% market share measured in terms of passenger numbers (3rd in the country) and a 48.6% market share measured in terms of transport work measured in passenger-kilometres (1st in the country).</a:t>
            </a:r>
          </a:p>
          <a:p>
            <a:pPr defTabSz="720000">
              <a:spcBef>
                <a:spcPts val="200"/>
              </a:spcBef>
            </a:pPr>
            <a:endParaRPr lang="pl-PL" sz="1000" b="1" dirty="0"/>
          </a:p>
          <a:p>
            <a:pPr defTabSz="720000">
              <a:spcBef>
                <a:spcPts val="200"/>
              </a:spcBef>
            </a:pPr>
            <a:endParaRPr lang="pl-PL" sz="1000" b="1" dirty="0" smtClean="0"/>
          </a:p>
          <a:p>
            <a:pPr defTabSz="720000">
              <a:spcBef>
                <a:spcPts val="200"/>
              </a:spcBef>
            </a:pPr>
            <a:endParaRPr lang="pl-PL" sz="1000" b="1" dirty="0"/>
          </a:p>
          <a:p>
            <a:pPr defTabSz="720000">
              <a:spcBef>
                <a:spcPts val="200"/>
              </a:spcBef>
            </a:pPr>
            <a:endParaRPr lang="pl-PL" sz="1000" b="1" dirty="0" smtClean="0"/>
          </a:p>
          <a:p>
            <a:pPr defTabSz="720000">
              <a:spcBef>
                <a:spcPts val="200"/>
              </a:spcBef>
            </a:pPr>
            <a:r>
              <a:rPr lang="pl-PL" sz="1000" b="1" dirty="0" smtClean="0"/>
              <a:t>		</a:t>
            </a:r>
            <a:r>
              <a:rPr lang="en-GB" sz="1000" b="1" dirty="0" smtClean="0"/>
              <a:t>Name </a:t>
            </a:r>
            <a:r>
              <a:rPr lang="en-GB" sz="1000" b="1" dirty="0"/>
              <a:t>of the entity: </a:t>
            </a:r>
            <a:r>
              <a:rPr lang="pl-PL" sz="1000" dirty="0"/>
              <a:t>TVN S.A. </a:t>
            </a:r>
            <a:endParaRPr lang="en-GB" sz="1000" dirty="0"/>
          </a:p>
          <a:p>
            <a:pPr defTabSz="720000">
              <a:spcBef>
                <a:spcPts val="200"/>
              </a:spcBef>
            </a:pPr>
            <a:r>
              <a:rPr lang="pl-PL" sz="1000" b="1" dirty="0"/>
              <a:t>		</a:t>
            </a:r>
            <a:r>
              <a:rPr lang="en-GB" sz="1000" b="1" dirty="0"/>
              <a:t>Subject of the project:</a:t>
            </a:r>
            <a:r>
              <a:rPr lang="pl-PL" sz="1000" b="1" dirty="0"/>
              <a:t> </a:t>
            </a:r>
            <a:r>
              <a:rPr lang="en-GB" sz="1000" dirty="0"/>
              <a:t>VTE Thales - encryption system</a:t>
            </a:r>
          </a:p>
          <a:p>
            <a:pPr defTabSz="720000">
              <a:spcBef>
                <a:spcPts val="200"/>
              </a:spcBef>
            </a:pPr>
            <a:r>
              <a:rPr lang="pl-PL" sz="1000" b="1" dirty="0"/>
              <a:t>		</a:t>
            </a:r>
            <a:r>
              <a:rPr lang="en-GB" sz="1000" b="1" dirty="0"/>
              <a:t>Year: </a:t>
            </a:r>
            <a:r>
              <a:rPr lang="pl-PL" sz="1000" dirty="0"/>
              <a:t>2021</a:t>
            </a:r>
          </a:p>
          <a:p>
            <a:pPr>
              <a:spcBef>
                <a:spcPts val="200"/>
              </a:spcBef>
            </a:pPr>
            <a:r>
              <a:rPr lang="pl-PL" sz="1000" b="1" dirty="0" smtClean="0"/>
              <a:t>	               </a:t>
            </a:r>
            <a:r>
              <a:rPr lang="en-GB" sz="1000" b="1" dirty="0" smtClean="0"/>
              <a:t>Value </a:t>
            </a:r>
            <a:r>
              <a:rPr lang="en-GB" sz="1000" b="1" dirty="0"/>
              <a:t>of the project:</a:t>
            </a:r>
            <a:r>
              <a:rPr lang="pl-PL" sz="1000" b="1" dirty="0"/>
              <a:t> </a:t>
            </a:r>
            <a:r>
              <a:rPr lang="pl-PL" sz="1000" dirty="0"/>
              <a:t>90 EURk net</a:t>
            </a:r>
            <a:endParaRPr lang="en-GB" sz="1000" dirty="0"/>
          </a:p>
          <a:p>
            <a:pPr>
              <a:spcBef>
                <a:spcPts val="200"/>
              </a:spcBef>
            </a:pPr>
            <a:r>
              <a:rPr lang="en-GB" sz="1000" b="1" dirty="0"/>
              <a:t>Brief description:</a:t>
            </a:r>
            <a:r>
              <a:rPr lang="pl-PL" sz="1000" b="1" dirty="0"/>
              <a:t> </a:t>
            </a:r>
            <a:r>
              <a:rPr lang="en-GB" sz="1000" dirty="0"/>
              <a:t>Supply and implementation of Thales' Vormetric Transparent Encryption (VTE) solution. Data/file encryption in the operating system, access control and privileged user access policies, context encryption without file renaming, encryption on production.</a:t>
            </a:r>
            <a:r>
              <a:rPr lang="en-GB" sz="950" dirty="0"/>
              <a:t>. </a:t>
            </a:r>
          </a:p>
        </p:txBody>
      </p:sp>
      <p:pic>
        <p:nvPicPr>
          <p:cNvPr id="22530" name="Picture 2">
            <a:extLst>
              <a:ext uri="{FF2B5EF4-FFF2-40B4-BE49-F238E27FC236}">
                <a16:creationId xmlns:a16="http://schemas.microsoft.com/office/drawing/2014/main" id="{D8DB821A-BE45-486A-A05C-611F1628DC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844" y="3913239"/>
            <a:ext cx="730742" cy="7307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Zarząd PKP Intercity z prezesem Markiem Chraniukiem powołany na nową  kadencję : aleBank.pl – Portal ekonomiczny – Najbliżej Finansów">
            <a:extLst>
              <a:ext uri="{FF2B5EF4-FFF2-40B4-BE49-F238E27FC236}">
                <a16:creationId xmlns:a16="http://schemas.microsoft.com/office/drawing/2014/main" id="{D0E97745-37D7-4CCF-879C-D5DEFE0438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844" y="1866946"/>
            <a:ext cx="943406" cy="53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4735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ole tekstowe 21">
            <a:extLst>
              <a:ext uri="{FF2B5EF4-FFF2-40B4-BE49-F238E27FC236}">
                <a16:creationId xmlns:a16="http://schemas.microsoft.com/office/drawing/2014/main" id="{68696D2B-C47A-44E5-BF86-1BC0BB320FD3}"/>
              </a:ext>
            </a:extLst>
          </p:cNvPr>
          <p:cNvSpPr txBox="1"/>
          <p:nvPr/>
        </p:nvSpPr>
        <p:spPr>
          <a:xfrm>
            <a:off x="9708687" y="690692"/>
            <a:ext cx="2801874" cy="253916"/>
          </a:xfrm>
          <a:prstGeom prst="rect">
            <a:avLst/>
          </a:prstGeom>
          <a:noFill/>
        </p:spPr>
        <p:txBody>
          <a:bodyPr wrap="square" rtlCol="0">
            <a:spAutoFit/>
          </a:bodyPr>
          <a:lstStyle/>
          <a:p>
            <a:pPr defTabSz="1199144"/>
            <a:endParaRPr lang="pl-PL" sz="1000" dirty="0">
              <a:solidFill>
                <a:srgbClr val="333333"/>
              </a:solidFill>
              <a:latin typeface="Segoe UI"/>
            </a:endParaRPr>
          </a:p>
        </p:txBody>
      </p:sp>
      <p:sp>
        <p:nvSpPr>
          <p:cNvPr id="110" name="pole tekstowe 28">
            <a:extLst>
              <a:ext uri="{FF2B5EF4-FFF2-40B4-BE49-F238E27FC236}">
                <a16:creationId xmlns:a16="http://schemas.microsoft.com/office/drawing/2014/main" id="{138C02BC-4B52-40EC-A0A0-EBFF93C8749D}"/>
              </a:ext>
            </a:extLst>
          </p:cNvPr>
          <p:cNvSpPr txBox="1"/>
          <p:nvPr/>
        </p:nvSpPr>
        <p:spPr>
          <a:xfrm>
            <a:off x="9739706" y="1330793"/>
            <a:ext cx="184731" cy="246221"/>
          </a:xfrm>
          <a:prstGeom prst="rect">
            <a:avLst/>
          </a:prstGeom>
          <a:noFill/>
        </p:spPr>
        <p:txBody>
          <a:bodyPr wrap="none" rtlCol="0">
            <a:spAutoFit/>
          </a:bodyPr>
          <a:lstStyle/>
          <a:p>
            <a:pPr defTabSz="1199144"/>
            <a:endParaRPr lang="pl-PL" sz="1000" dirty="0">
              <a:solidFill>
                <a:srgbClr val="0E0F2E"/>
              </a:solidFill>
              <a:latin typeface="Segoe UI"/>
            </a:endParaRPr>
          </a:p>
        </p:txBody>
      </p:sp>
      <p:sp>
        <p:nvSpPr>
          <p:cNvPr id="43" name="Prostokąt 1">
            <a:extLst>
              <a:ext uri="{FF2B5EF4-FFF2-40B4-BE49-F238E27FC236}">
                <a16:creationId xmlns:a16="http://schemas.microsoft.com/office/drawing/2014/main" id="{050170C0-094F-4811-99C9-8F1EC207A1ED}"/>
              </a:ext>
            </a:extLst>
          </p:cNvPr>
          <p:cNvSpPr/>
          <p:nvPr/>
        </p:nvSpPr>
        <p:spPr>
          <a:xfrm>
            <a:off x="556986" y="1033592"/>
            <a:ext cx="10441939" cy="5045869"/>
          </a:xfrm>
          <a:prstGeom prst="rect">
            <a:avLst/>
          </a:prstGeom>
        </p:spPr>
        <p:txBody>
          <a:bodyPr wrap="square" numCol="1">
            <a:spAutoFit/>
          </a:bodyPr>
          <a:lstStyle/>
          <a:p>
            <a:pPr marL="397800" indent="-228600" algn="just" defTabSz="1199144">
              <a:lnSpc>
                <a:spcPct val="150000"/>
              </a:lnSpc>
              <a:buClr>
                <a:srgbClr val="BFBFBF"/>
              </a:buClr>
              <a:buSzPct val="100000"/>
              <a:buFont typeface="+mj-lt"/>
              <a:buAutoNum type="arabicPeriod"/>
            </a:pPr>
            <a:r>
              <a:rPr lang="en-GB" sz="1200" dirty="0">
                <a:solidFill>
                  <a:srgbClr val="BFBFBF"/>
                </a:solidFill>
              </a:rPr>
              <a:t>Introductory information</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Legal information</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Group structure</a:t>
            </a:r>
            <a:endParaRPr lang="pl-PL" sz="1200" dirty="0">
              <a:solidFill>
                <a:srgbClr val="BFBFBF"/>
              </a:solidFill>
            </a:endParaRP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Financial overview</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Operational summary</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Key clients</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Product portfolio overview</a:t>
            </a:r>
            <a:endParaRPr lang="pl-PL" sz="1200" dirty="0">
              <a:solidFill>
                <a:srgbClr val="BFBFBF"/>
              </a:solidFill>
            </a:endParaRP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History</a:t>
            </a:r>
          </a:p>
          <a:p>
            <a:pPr marL="397800" indent="-228600" algn="just" defTabSz="1199144">
              <a:lnSpc>
                <a:spcPct val="150000"/>
              </a:lnSpc>
              <a:buClr>
                <a:schemeClr val="bg1">
                  <a:lumMod val="50000"/>
                </a:schemeClr>
              </a:buClr>
              <a:buSzPct val="100000"/>
              <a:buFont typeface="+mj-lt"/>
              <a:buAutoNum type="arabicPeriod"/>
            </a:pPr>
            <a:r>
              <a:rPr lang="en-GB" sz="1200" dirty="0">
                <a:solidFill>
                  <a:srgbClr val="BFBFBF"/>
                </a:solidFill>
              </a:rPr>
              <a:t>Key products and markets</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rgbClr val="BFBFBF"/>
                </a:solidFill>
              </a:rPr>
              <a:t>Products and services portfolio</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rgbClr val="BFBFBF"/>
                </a:solidFill>
              </a:rPr>
              <a:t>Enigma SOI key sectors and segments</a:t>
            </a:r>
          </a:p>
          <a:p>
            <a:pPr marL="397800" indent="-228600" algn="just" defTabSz="1199144">
              <a:lnSpc>
                <a:spcPct val="150000"/>
              </a:lnSpc>
              <a:buClr>
                <a:schemeClr val="bg1"/>
              </a:buClr>
              <a:buSzPct val="100000"/>
              <a:buFont typeface="+mj-lt"/>
              <a:buAutoNum type="arabicPeriod"/>
            </a:pPr>
            <a:r>
              <a:rPr lang="en-GB" sz="1200" dirty="0">
                <a:solidFill>
                  <a:schemeClr val="bg1"/>
                </a:solidFill>
              </a:rPr>
              <a:t>Intellectual Property</a:t>
            </a: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Intellectual property documentary evidence</a:t>
            </a: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Research &amp; Development projects</a:t>
            </a:r>
          </a:p>
          <a:p>
            <a:pPr marL="397800"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Human resources</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Management team</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Human resources, key competences &amp; experience</a:t>
            </a:r>
          </a:p>
          <a:p>
            <a:pPr marL="397800" indent="-228600" algn="just" defTabSz="1199144">
              <a:lnSpc>
                <a:spcPct val="150000"/>
              </a:lnSpc>
              <a:spcAft>
                <a:spcPts val="300"/>
              </a:spcAft>
              <a:buClr>
                <a:schemeClr val="bg1"/>
              </a:buClr>
              <a:buSzPct val="120000"/>
              <a:buFont typeface="+mj-lt"/>
              <a:buAutoNum type="arabicPeriod"/>
            </a:pPr>
            <a:endParaRPr lang="en-GB" sz="1200" dirty="0">
              <a:solidFill>
                <a:schemeClr val="bg1"/>
              </a:solidFill>
            </a:endParaRPr>
          </a:p>
        </p:txBody>
      </p:sp>
      <p:sp>
        <p:nvSpPr>
          <p:cNvPr id="7" name="TextBox 6">
            <a:extLst>
              <a:ext uri="{FF2B5EF4-FFF2-40B4-BE49-F238E27FC236}">
                <a16:creationId xmlns:a16="http://schemas.microsoft.com/office/drawing/2014/main" id="{FD421D8F-35FB-4039-8979-C72BD130DD18}"/>
              </a:ext>
            </a:extLst>
          </p:cNvPr>
          <p:cNvSpPr txBox="1"/>
          <p:nvPr/>
        </p:nvSpPr>
        <p:spPr>
          <a:xfrm>
            <a:off x="556986" y="5934670"/>
            <a:ext cx="6257108" cy="923330"/>
          </a:xfrm>
          <a:prstGeom prst="rect">
            <a:avLst/>
          </a:prstGeom>
          <a:noFill/>
        </p:spPr>
        <p:txBody>
          <a:bodyPr wrap="square">
            <a:spAutoFit/>
          </a:bodyPr>
          <a:lstStyle/>
          <a:p>
            <a:pPr marL="397800" indent="-228600" algn="just" defTabSz="1199144">
              <a:lnSpc>
                <a:spcPct val="150000"/>
              </a:lnSpc>
              <a:buClr>
                <a:schemeClr val="bg1">
                  <a:lumMod val="50000"/>
                </a:schemeClr>
              </a:buClr>
              <a:buSzPct val="100000"/>
              <a:buFont typeface="+mj-lt"/>
              <a:buAutoNum type="arabicPeriod" startAt="5"/>
            </a:pPr>
            <a:r>
              <a:rPr lang="en-GB" sz="1200" dirty="0">
                <a:solidFill>
                  <a:schemeClr val="bg1">
                    <a:lumMod val="75000"/>
                  </a:schemeClr>
                </a:solidFill>
              </a:rPr>
              <a:t>Clients and business partners</a:t>
            </a:r>
          </a:p>
          <a:p>
            <a:pPr marL="169200" algn="just" defTabSz="1199144">
              <a:lnSpc>
                <a:spcPct val="150000"/>
              </a:lnSpc>
              <a:buClr>
                <a:schemeClr val="bg1"/>
              </a:buClr>
              <a:buSzPct val="120000"/>
            </a:pPr>
            <a:endParaRPr lang="en-GB" sz="1200" dirty="0">
              <a:solidFill>
                <a:schemeClr val="bg1"/>
              </a:solidFill>
            </a:endParaRPr>
          </a:p>
          <a:p>
            <a:pPr marL="169200" algn="just" defTabSz="1199144">
              <a:lnSpc>
                <a:spcPct val="150000"/>
              </a:lnSpc>
              <a:buClr>
                <a:schemeClr val="bg1"/>
              </a:buClr>
              <a:buSzPct val="120000"/>
            </a:pPr>
            <a:endParaRPr lang="en-GB" sz="1200" dirty="0">
              <a:solidFill>
                <a:schemeClr val="bg1"/>
              </a:solidFill>
            </a:endParaRPr>
          </a:p>
        </p:txBody>
      </p:sp>
    </p:spTree>
    <p:extLst>
      <p:ext uri="{BB962C8B-B14F-4D97-AF65-F5344CB8AC3E}">
        <p14:creationId xmlns:p14="http://schemas.microsoft.com/office/powerpoint/2010/main" val="21595237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rostokąt 14">
            <a:extLst>
              <a:ext uri="{FF2B5EF4-FFF2-40B4-BE49-F238E27FC236}">
                <a16:creationId xmlns:a16="http://schemas.microsoft.com/office/drawing/2014/main" id="{63D6D000-43C1-4ABF-AF6B-ABA7CA0432BE}"/>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sp>
        <p:nvSpPr>
          <p:cNvPr id="2" name="Slide Number Placeholder 1">
            <a:extLst>
              <a:ext uri="{FF2B5EF4-FFF2-40B4-BE49-F238E27FC236}">
                <a16:creationId xmlns:a16="http://schemas.microsoft.com/office/drawing/2014/main" id="{A35A9F97-9852-4D6C-83C8-A6D88E687F6A}"/>
              </a:ext>
            </a:extLst>
          </p:cNvPr>
          <p:cNvSpPr>
            <a:spLocks noGrp="1"/>
          </p:cNvSpPr>
          <p:nvPr>
            <p:ph type="sldNum" sz="quarter" idx="12"/>
          </p:nvPr>
        </p:nvSpPr>
        <p:spPr/>
        <p:txBody>
          <a:bodyPr/>
          <a:lstStyle/>
          <a:p>
            <a:fld id="{757C06DB-65DA-4188-B231-CDD664637423}" type="slidenum">
              <a:rPr lang="en-GB" smtClean="0"/>
              <a:pPr/>
              <a:t>35</a:t>
            </a:fld>
            <a:endParaRPr lang="en-GB" dirty="0"/>
          </a:p>
        </p:txBody>
      </p:sp>
      <p:cxnSp>
        <p:nvCxnSpPr>
          <p:cNvPr id="88" name="Straight Connector 87">
            <a:extLst>
              <a:ext uri="{FF2B5EF4-FFF2-40B4-BE49-F238E27FC236}">
                <a16:creationId xmlns:a16="http://schemas.microsoft.com/office/drawing/2014/main" id="{BAC69748-7124-478C-9C15-59B93B0D82E3}"/>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A8DDBD9-D0B1-4CEE-A00F-00132BC6F49A}"/>
              </a:ext>
            </a:extLst>
          </p:cNvPr>
          <p:cNvCxnSpPr>
            <a:cxnSpLocks/>
          </p:cNvCxnSpPr>
          <p:nvPr/>
        </p:nvCxnSpPr>
        <p:spPr>
          <a:xfrm>
            <a:off x="334963" y="1486652"/>
            <a:ext cx="1509603"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95" name="TextBox 94">
            <a:extLst>
              <a:ext uri="{FF2B5EF4-FFF2-40B4-BE49-F238E27FC236}">
                <a16:creationId xmlns:a16="http://schemas.microsoft.com/office/drawing/2014/main" id="{2099BFE1-4115-43B8-AC31-218BF89EFF86}"/>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3. INTELLECTUAL PROPERTY</a:t>
            </a:r>
          </a:p>
        </p:txBody>
      </p:sp>
      <p:sp>
        <p:nvSpPr>
          <p:cNvPr id="10" name="TextBox 9">
            <a:extLst>
              <a:ext uri="{FF2B5EF4-FFF2-40B4-BE49-F238E27FC236}">
                <a16:creationId xmlns:a16="http://schemas.microsoft.com/office/drawing/2014/main" id="{290671F0-60B5-440A-A8E9-B3C139B00222}"/>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INTELECTUAL PROPERTY DOCUMENTARY EVIDENCE</a:t>
            </a:r>
          </a:p>
        </p:txBody>
      </p:sp>
      <p:sp>
        <p:nvSpPr>
          <p:cNvPr id="11" name="TextBox 10">
            <a:extLst>
              <a:ext uri="{FF2B5EF4-FFF2-40B4-BE49-F238E27FC236}">
                <a16:creationId xmlns:a16="http://schemas.microsoft.com/office/drawing/2014/main" id="{3E46A828-4741-4B7F-98FF-2C24F20C3775}"/>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LICENSES</a:t>
            </a:r>
          </a:p>
        </p:txBody>
      </p:sp>
      <p:sp>
        <p:nvSpPr>
          <p:cNvPr id="16" name="TextBox 15">
            <a:extLst>
              <a:ext uri="{FF2B5EF4-FFF2-40B4-BE49-F238E27FC236}">
                <a16:creationId xmlns:a16="http://schemas.microsoft.com/office/drawing/2014/main" id="{ADBDA866-7958-49B1-9D60-7F0A588E731A}"/>
              </a:ext>
            </a:extLst>
          </p:cNvPr>
          <p:cNvSpPr txBox="1"/>
          <p:nvPr/>
        </p:nvSpPr>
        <p:spPr>
          <a:xfrm>
            <a:off x="7501573" y="3429436"/>
            <a:ext cx="4439920" cy="769441"/>
          </a:xfrm>
          <a:prstGeom prst="rect">
            <a:avLst/>
          </a:prstGeom>
          <a:noFill/>
        </p:spPr>
        <p:txBody>
          <a:bodyPr wrap="square">
            <a:spAutoFit/>
          </a:bodyPr>
          <a:lstStyle/>
          <a:p>
            <a:r>
              <a:rPr lang="en-GB" sz="1100" b="1" dirty="0"/>
              <a:t>PEM-HEART 3.9.7</a:t>
            </a:r>
            <a:endParaRPr lang="pl-PL" sz="1100" b="1" dirty="0"/>
          </a:p>
          <a:p>
            <a:r>
              <a:rPr lang="en-GB" sz="1100" dirty="0"/>
              <a:t>Certificate for the PEM-HEART 3.9.7 software designed for the protection of classified information constituting a trade secret rated as “Restricted”.</a:t>
            </a:r>
          </a:p>
        </p:txBody>
      </p:sp>
      <p:pic>
        <p:nvPicPr>
          <p:cNvPr id="20484" name="Picture 4">
            <a:extLst>
              <a:ext uri="{FF2B5EF4-FFF2-40B4-BE49-F238E27FC236}">
                <a16:creationId xmlns:a16="http://schemas.microsoft.com/office/drawing/2014/main" id="{902E0605-3A86-4D24-951F-8BD2B7AF39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9850" y="3134532"/>
            <a:ext cx="1002020" cy="1416468"/>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a:extLst>
              <a:ext uri="{FF2B5EF4-FFF2-40B4-BE49-F238E27FC236}">
                <a16:creationId xmlns:a16="http://schemas.microsoft.com/office/drawing/2014/main" id="{6CE1EE57-6AC0-48D7-BA2B-E0E66F288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04" y="1618668"/>
            <a:ext cx="988169" cy="141447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99DB1FB-3B0F-47C2-97F6-81BC4879DD74}"/>
              </a:ext>
            </a:extLst>
          </p:cNvPr>
          <p:cNvSpPr txBox="1"/>
          <p:nvPr/>
        </p:nvSpPr>
        <p:spPr>
          <a:xfrm>
            <a:off x="1476693" y="1896067"/>
            <a:ext cx="4439920" cy="769441"/>
          </a:xfrm>
          <a:prstGeom prst="rect">
            <a:avLst/>
          </a:prstGeom>
          <a:noFill/>
        </p:spPr>
        <p:txBody>
          <a:bodyPr wrap="square">
            <a:spAutoFit/>
          </a:bodyPr>
          <a:lstStyle/>
          <a:p>
            <a:r>
              <a:rPr lang="en-GB" sz="1100" b="1" dirty="0"/>
              <a:t>CompCrypt ETA-MIL 100Z</a:t>
            </a:r>
            <a:endParaRPr lang="pl-PL" sz="1100" b="1" dirty="0"/>
          </a:p>
          <a:p>
            <a:r>
              <a:rPr lang="en-GB" sz="1100" dirty="0"/>
              <a:t>Certificate for the protection of information classified </a:t>
            </a:r>
            <a:r>
              <a:rPr lang="pl-PL" sz="1100" dirty="0"/>
              <a:t>as </a:t>
            </a:r>
            <a:r>
              <a:rPr lang="en-GB" sz="1100" dirty="0"/>
              <a:t>restricted,</a:t>
            </a:r>
            <a:endParaRPr lang="pl-PL" sz="1100" dirty="0"/>
          </a:p>
          <a:p>
            <a:endParaRPr lang="pl-PL" sz="1100" dirty="0"/>
          </a:p>
          <a:p>
            <a:r>
              <a:rPr lang="en-GB" sz="1100" dirty="0"/>
              <a:t>NATO Restricted, </a:t>
            </a:r>
            <a:r>
              <a:rPr lang="pl-PL" sz="1100" dirty="0"/>
              <a:t>EU Restricted</a:t>
            </a:r>
            <a:r>
              <a:rPr lang="en-GB" sz="1100" dirty="0"/>
              <a:t>. </a:t>
            </a:r>
          </a:p>
        </p:txBody>
      </p:sp>
      <p:pic>
        <p:nvPicPr>
          <p:cNvPr id="19460" name="Picture 4">
            <a:extLst>
              <a:ext uri="{FF2B5EF4-FFF2-40B4-BE49-F238E27FC236}">
                <a16:creationId xmlns:a16="http://schemas.microsoft.com/office/drawing/2014/main" id="{99C247DE-CCB7-4117-BF38-BEE0AC97BA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667" y="1618668"/>
            <a:ext cx="968690" cy="13698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DC742E6-A4A4-4D00-907E-3C81AEAA24B8}"/>
              </a:ext>
            </a:extLst>
          </p:cNvPr>
          <p:cNvSpPr txBox="1"/>
          <p:nvPr/>
        </p:nvSpPr>
        <p:spPr>
          <a:xfrm>
            <a:off x="7501573" y="1896067"/>
            <a:ext cx="4439920" cy="938719"/>
          </a:xfrm>
          <a:prstGeom prst="rect">
            <a:avLst/>
          </a:prstGeom>
          <a:noFill/>
        </p:spPr>
        <p:txBody>
          <a:bodyPr wrap="square">
            <a:spAutoFit/>
          </a:bodyPr>
          <a:lstStyle/>
          <a:p>
            <a:r>
              <a:rPr lang="en-GB" sz="1100" b="1" dirty="0"/>
              <a:t>CompCrypt ETA-MIL 100Z</a:t>
            </a:r>
            <a:endParaRPr lang="pl-PL" sz="1100" b="1" dirty="0"/>
          </a:p>
          <a:p>
            <a:r>
              <a:rPr lang="en-GB" sz="1100" dirty="0"/>
              <a:t>Certificate for the protection of information classified </a:t>
            </a:r>
            <a:r>
              <a:rPr lang="pl-PL" sz="1100" dirty="0"/>
              <a:t>as </a:t>
            </a:r>
            <a:r>
              <a:rPr lang="en-GB" sz="1100" dirty="0"/>
              <a:t>confidential, </a:t>
            </a:r>
            <a:endParaRPr lang="pl-PL" sz="1100" dirty="0"/>
          </a:p>
          <a:p>
            <a:endParaRPr lang="pl-PL" sz="1100" dirty="0"/>
          </a:p>
          <a:p>
            <a:r>
              <a:rPr lang="en-GB" sz="1100" dirty="0"/>
              <a:t>NATO Confidential, EU Confidential</a:t>
            </a:r>
          </a:p>
        </p:txBody>
      </p:sp>
      <p:pic>
        <p:nvPicPr>
          <p:cNvPr id="19462" name="Picture 6">
            <a:extLst>
              <a:ext uri="{FF2B5EF4-FFF2-40B4-BE49-F238E27FC236}">
                <a16:creationId xmlns:a16="http://schemas.microsoft.com/office/drawing/2014/main" id="{C77B606D-B1BE-4F08-AAD9-95643F7551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536" y="3134532"/>
            <a:ext cx="999305" cy="141448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872639A-99F1-4833-A1F7-7B331E340C95}"/>
              </a:ext>
            </a:extLst>
          </p:cNvPr>
          <p:cNvSpPr txBox="1"/>
          <p:nvPr/>
        </p:nvSpPr>
        <p:spPr>
          <a:xfrm>
            <a:off x="1476693" y="3429436"/>
            <a:ext cx="4439920" cy="769441"/>
          </a:xfrm>
          <a:prstGeom prst="rect">
            <a:avLst/>
          </a:prstGeom>
          <a:noFill/>
        </p:spPr>
        <p:txBody>
          <a:bodyPr wrap="square">
            <a:spAutoFit/>
          </a:bodyPr>
          <a:lstStyle/>
          <a:p>
            <a:r>
              <a:rPr lang="en-GB" sz="1100" b="1" dirty="0"/>
              <a:t>PEM-HEART 3.9.13</a:t>
            </a:r>
            <a:endParaRPr lang="pl-PL" sz="1100" b="1" dirty="0"/>
          </a:p>
          <a:p>
            <a:r>
              <a:rPr lang="en-GB" sz="1100" dirty="0"/>
              <a:t>Certificate for software PEM-HEART 3.9.13 for protection of classified information constituting professional secrecy marked with "restricted" clause.</a:t>
            </a:r>
          </a:p>
        </p:txBody>
      </p:sp>
      <p:sp>
        <p:nvSpPr>
          <p:cNvPr id="28" name="TextBox 27">
            <a:extLst>
              <a:ext uri="{FF2B5EF4-FFF2-40B4-BE49-F238E27FC236}">
                <a16:creationId xmlns:a16="http://schemas.microsoft.com/office/drawing/2014/main" id="{D71B9BE5-8890-4DEC-A76A-4984C68475C4}"/>
              </a:ext>
            </a:extLst>
          </p:cNvPr>
          <p:cNvSpPr txBox="1"/>
          <p:nvPr/>
        </p:nvSpPr>
        <p:spPr>
          <a:xfrm>
            <a:off x="7501573" y="4886826"/>
            <a:ext cx="4355464" cy="938719"/>
          </a:xfrm>
          <a:prstGeom prst="rect">
            <a:avLst/>
          </a:prstGeom>
          <a:noFill/>
        </p:spPr>
        <p:txBody>
          <a:bodyPr wrap="square">
            <a:spAutoFit/>
          </a:bodyPr>
          <a:lstStyle/>
          <a:p>
            <a:r>
              <a:rPr lang="en-GB" sz="1100" b="1" dirty="0"/>
              <a:t>NATO Commercial and Government Entity Code (NCAGE)</a:t>
            </a:r>
            <a:endParaRPr lang="pl-PL" sz="1100" b="1" dirty="0"/>
          </a:p>
          <a:p>
            <a:r>
              <a:rPr lang="en-GB" sz="1100" dirty="0"/>
              <a:t>On 22 June 2013, the Military Centre for Standardization, Quality and Codification awarded Enigma Information Security Systems Sp. z o.o. the NATO Commercial and Government Entity Code NCAGE: 2459H.</a:t>
            </a:r>
          </a:p>
        </p:txBody>
      </p:sp>
      <p:pic>
        <p:nvPicPr>
          <p:cNvPr id="29" name="Picture 4">
            <a:extLst>
              <a:ext uri="{FF2B5EF4-FFF2-40B4-BE49-F238E27FC236}">
                <a16:creationId xmlns:a16="http://schemas.microsoft.com/office/drawing/2014/main" id="{4E959833-F70C-478B-B0BC-DA97AC9A3F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6667" y="4644720"/>
            <a:ext cx="1016605" cy="143708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E291FBE-277E-40D0-B76E-F76793775993}"/>
              </a:ext>
            </a:extLst>
          </p:cNvPr>
          <p:cNvSpPr txBox="1"/>
          <p:nvPr/>
        </p:nvSpPr>
        <p:spPr>
          <a:xfrm>
            <a:off x="1499207" y="4886826"/>
            <a:ext cx="4439920" cy="938719"/>
          </a:xfrm>
          <a:prstGeom prst="rect">
            <a:avLst/>
          </a:prstGeom>
          <a:noFill/>
        </p:spPr>
        <p:txBody>
          <a:bodyPr wrap="square">
            <a:spAutoFit/>
          </a:bodyPr>
          <a:lstStyle/>
          <a:p>
            <a:r>
              <a:rPr lang="en-GB" sz="1100" b="1" dirty="0"/>
              <a:t>CompCrypt ETA-VPN 100P IP</a:t>
            </a:r>
            <a:endParaRPr lang="pl-PL" sz="1100" b="1" dirty="0"/>
          </a:p>
          <a:p>
            <a:r>
              <a:rPr lang="en-GB" sz="1100" dirty="0"/>
              <a:t>Certificate for the CompCrypt ETA-VPN 100P cryptographic device with the 3.51.05 version operating system, issued by the Department of ICT Security of the Internal Security Agency, to the company COMP, sold by Enigma.</a:t>
            </a:r>
          </a:p>
        </p:txBody>
      </p:sp>
      <p:pic>
        <p:nvPicPr>
          <p:cNvPr id="31" name="Picture 2">
            <a:extLst>
              <a:ext uri="{FF2B5EF4-FFF2-40B4-BE49-F238E27FC236}">
                <a16:creationId xmlns:a16="http://schemas.microsoft.com/office/drawing/2014/main" id="{EDF4145C-3AB1-49A0-B804-1896AED738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871" y="4644720"/>
            <a:ext cx="999302" cy="141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9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rostokąt 14">
            <a:extLst>
              <a:ext uri="{FF2B5EF4-FFF2-40B4-BE49-F238E27FC236}">
                <a16:creationId xmlns:a16="http://schemas.microsoft.com/office/drawing/2014/main" id="{63D6D000-43C1-4ABF-AF6B-ABA7CA0432BE}"/>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cxnSp>
        <p:nvCxnSpPr>
          <p:cNvPr id="88" name="Straight Connector 87">
            <a:extLst>
              <a:ext uri="{FF2B5EF4-FFF2-40B4-BE49-F238E27FC236}">
                <a16:creationId xmlns:a16="http://schemas.microsoft.com/office/drawing/2014/main" id="{BAC69748-7124-478C-9C15-59B93B0D82E3}"/>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A8DDBD9-D0B1-4CEE-A00F-00132BC6F49A}"/>
              </a:ext>
            </a:extLst>
          </p:cNvPr>
          <p:cNvCxnSpPr>
            <a:cxnSpLocks/>
          </p:cNvCxnSpPr>
          <p:nvPr/>
        </p:nvCxnSpPr>
        <p:spPr>
          <a:xfrm>
            <a:off x="334963" y="1486652"/>
            <a:ext cx="1509603"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290671F0-60B5-440A-A8E9-B3C139B00222}"/>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INTELECTUAL PROPERTY DOCUMENTARY EVIDENCE</a:t>
            </a:r>
          </a:p>
        </p:txBody>
      </p:sp>
      <p:sp>
        <p:nvSpPr>
          <p:cNvPr id="11" name="TextBox 10">
            <a:extLst>
              <a:ext uri="{FF2B5EF4-FFF2-40B4-BE49-F238E27FC236}">
                <a16:creationId xmlns:a16="http://schemas.microsoft.com/office/drawing/2014/main" id="{3E46A828-4741-4B7F-98FF-2C24F20C3775}"/>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LICENSES</a:t>
            </a:r>
          </a:p>
        </p:txBody>
      </p:sp>
      <p:sp>
        <p:nvSpPr>
          <p:cNvPr id="23" name="TextBox 22">
            <a:extLst>
              <a:ext uri="{FF2B5EF4-FFF2-40B4-BE49-F238E27FC236}">
                <a16:creationId xmlns:a16="http://schemas.microsoft.com/office/drawing/2014/main" id="{51F4E4F7-1ED4-4DFB-859B-55D2F373E352}"/>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3. INTELLECTUAL PROPERTY</a:t>
            </a:r>
          </a:p>
        </p:txBody>
      </p:sp>
      <p:sp>
        <p:nvSpPr>
          <p:cNvPr id="25" name="TextBox 24">
            <a:extLst>
              <a:ext uri="{FF2B5EF4-FFF2-40B4-BE49-F238E27FC236}">
                <a16:creationId xmlns:a16="http://schemas.microsoft.com/office/drawing/2014/main" id="{0EAB0459-8E55-4B87-B959-B5E7AFC9D1DF}"/>
              </a:ext>
            </a:extLst>
          </p:cNvPr>
          <p:cNvSpPr txBox="1"/>
          <p:nvPr/>
        </p:nvSpPr>
        <p:spPr>
          <a:xfrm>
            <a:off x="1476693" y="1951551"/>
            <a:ext cx="4439920" cy="769441"/>
          </a:xfrm>
          <a:prstGeom prst="rect">
            <a:avLst/>
          </a:prstGeom>
          <a:noFill/>
        </p:spPr>
        <p:txBody>
          <a:bodyPr wrap="square">
            <a:spAutoFit/>
          </a:bodyPr>
          <a:lstStyle/>
          <a:p>
            <a:r>
              <a:rPr lang="en-GB" sz="1100" b="1" dirty="0"/>
              <a:t>License of the Ministry of Internal Affairs</a:t>
            </a:r>
            <a:endParaRPr lang="pl-PL" sz="1100" b="1" dirty="0"/>
          </a:p>
          <a:p>
            <a:r>
              <a:rPr lang="en-GB" sz="1100" dirty="0"/>
              <a:t>License of the Ministry of Internal Affairs for the production and marketing of products for military or police use specified in sections WTII-VIII, WT XI, and WT XIII.</a:t>
            </a:r>
          </a:p>
        </p:txBody>
      </p:sp>
      <p:pic>
        <p:nvPicPr>
          <p:cNvPr id="26" name="Picture 6">
            <a:extLst>
              <a:ext uri="{FF2B5EF4-FFF2-40B4-BE49-F238E27FC236}">
                <a16:creationId xmlns:a16="http://schemas.microsoft.com/office/drawing/2014/main" id="{46DCD20F-C031-4C3D-8A7D-33306CEFCF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913" y="1625247"/>
            <a:ext cx="1002019" cy="1422051"/>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a:extLst>
              <a:ext uri="{FF2B5EF4-FFF2-40B4-BE49-F238E27FC236}">
                <a16:creationId xmlns:a16="http://schemas.microsoft.com/office/drawing/2014/main" id="{042F1E26-503D-4FAF-8EC1-01C5B948E6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4869" y="1628142"/>
            <a:ext cx="1004907" cy="141915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78DEC3E-51B3-4211-89A0-739FE72747E4}"/>
              </a:ext>
            </a:extLst>
          </p:cNvPr>
          <p:cNvSpPr txBox="1"/>
          <p:nvPr/>
        </p:nvSpPr>
        <p:spPr>
          <a:xfrm>
            <a:off x="7501573" y="1697634"/>
            <a:ext cx="4355465" cy="1446550"/>
          </a:xfrm>
          <a:prstGeom prst="rect">
            <a:avLst/>
          </a:prstGeom>
          <a:noFill/>
        </p:spPr>
        <p:txBody>
          <a:bodyPr wrap="square">
            <a:spAutoFit/>
          </a:bodyPr>
          <a:lstStyle/>
          <a:p>
            <a:r>
              <a:rPr lang="en-GB" sz="1100" b="1" dirty="0"/>
              <a:t>Certificate for Qualified Certification Centre Cencert. </a:t>
            </a:r>
            <a:endParaRPr lang="pl-PL" sz="1100" b="1" dirty="0"/>
          </a:p>
          <a:p>
            <a:r>
              <a:rPr lang="en-GB" sz="1100" dirty="0"/>
              <a:t>An eIDAS audit entitles a qualified entity to provide services in respect of:</a:t>
            </a:r>
          </a:p>
          <a:p>
            <a:endParaRPr lang="en-GB" sz="1100" dirty="0"/>
          </a:p>
          <a:p>
            <a:pPr marL="171450" indent="-171450">
              <a:buFont typeface="Arial" panose="020B0604020202020204" pitchFamily="34" charset="0"/>
              <a:buChar char="•"/>
            </a:pPr>
            <a:r>
              <a:rPr lang="en-GB" sz="1100" dirty="0"/>
              <a:t>issuing qualified certificates for qualified electronic signatures,</a:t>
            </a:r>
          </a:p>
          <a:p>
            <a:pPr marL="171450" indent="-171450">
              <a:buFont typeface="Arial" panose="020B0604020202020204" pitchFamily="34" charset="0"/>
              <a:buChar char="•"/>
            </a:pPr>
            <a:r>
              <a:rPr lang="en-GB" sz="1100" dirty="0"/>
              <a:t>issuing qualified certificates for qualified electronic seals,</a:t>
            </a:r>
          </a:p>
          <a:p>
            <a:pPr marL="171450" indent="-171450">
              <a:buFont typeface="Arial" panose="020B0604020202020204" pitchFamily="34" charset="0"/>
              <a:buChar char="•"/>
            </a:pPr>
            <a:r>
              <a:rPr lang="en-GB" sz="1100" dirty="0"/>
              <a:t>issuing qualified time stamps.</a:t>
            </a:r>
          </a:p>
        </p:txBody>
      </p:sp>
      <p:sp>
        <p:nvSpPr>
          <p:cNvPr id="30" name="TextBox 29">
            <a:extLst>
              <a:ext uri="{FF2B5EF4-FFF2-40B4-BE49-F238E27FC236}">
                <a16:creationId xmlns:a16="http://schemas.microsoft.com/office/drawing/2014/main" id="{1724114D-F357-4562-A12D-D6379F92BB96}"/>
              </a:ext>
            </a:extLst>
          </p:cNvPr>
          <p:cNvSpPr txBox="1"/>
          <p:nvPr/>
        </p:nvSpPr>
        <p:spPr>
          <a:xfrm>
            <a:off x="1476693" y="3545833"/>
            <a:ext cx="4439920" cy="769441"/>
          </a:xfrm>
          <a:prstGeom prst="rect">
            <a:avLst/>
          </a:prstGeom>
          <a:noFill/>
        </p:spPr>
        <p:txBody>
          <a:bodyPr wrap="square">
            <a:spAutoFit/>
          </a:bodyPr>
          <a:lstStyle/>
          <a:p>
            <a:r>
              <a:rPr lang="en-GB" sz="1100" b="1" dirty="0"/>
              <a:t>Kryptomail</a:t>
            </a:r>
            <a:endParaRPr lang="pl-PL" sz="1100" b="1" dirty="0"/>
          </a:p>
          <a:p>
            <a:r>
              <a:rPr lang="en-GB" sz="1100" dirty="0"/>
              <a:t>Certificate for the Kryptomail software designed for the protection of classified information constituting a trade secret rated as “Restricted”.</a:t>
            </a:r>
          </a:p>
        </p:txBody>
      </p:sp>
      <p:pic>
        <p:nvPicPr>
          <p:cNvPr id="31" name="Picture 2">
            <a:extLst>
              <a:ext uri="{FF2B5EF4-FFF2-40B4-BE49-F238E27FC236}">
                <a16:creationId xmlns:a16="http://schemas.microsoft.com/office/drawing/2014/main" id="{77FFDD9B-035F-4531-BC17-DC48F0CB60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3" y="3167691"/>
            <a:ext cx="1002019" cy="143525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FA0372E9-A3DC-44FF-B0C8-6990EC498B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5197" y="3162258"/>
            <a:ext cx="1002019" cy="141693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FEFBDF4-39C1-4466-A1B7-EE362BF11D32}"/>
              </a:ext>
            </a:extLst>
          </p:cNvPr>
          <p:cNvSpPr txBox="1"/>
          <p:nvPr/>
        </p:nvSpPr>
        <p:spPr>
          <a:xfrm>
            <a:off x="7501573" y="3620542"/>
            <a:ext cx="4355465" cy="769441"/>
          </a:xfrm>
          <a:prstGeom prst="rect">
            <a:avLst/>
          </a:prstGeom>
          <a:noFill/>
        </p:spPr>
        <p:txBody>
          <a:bodyPr wrap="square">
            <a:spAutoFit/>
          </a:bodyPr>
          <a:lstStyle/>
          <a:p>
            <a:r>
              <a:rPr lang="en-GB" sz="1100" b="1" dirty="0"/>
              <a:t>Certificate for CompCrypt Delta-1R/2048 </a:t>
            </a:r>
            <a:endParaRPr lang="pl-PL" sz="1100" b="1" dirty="0"/>
          </a:p>
          <a:p>
            <a:r>
              <a:rPr lang="en-GB" sz="1100" dirty="0"/>
              <a:t>cryptographic device for the protection of information classified CONFIDENTIAL.</a:t>
            </a:r>
          </a:p>
          <a:p>
            <a:endParaRPr lang="en-GB" sz="1100" dirty="0"/>
          </a:p>
        </p:txBody>
      </p:sp>
      <p:pic>
        <p:nvPicPr>
          <p:cNvPr id="20486" name="Picture 6">
            <a:extLst>
              <a:ext uri="{FF2B5EF4-FFF2-40B4-BE49-F238E27FC236}">
                <a16:creationId xmlns:a16="http://schemas.microsoft.com/office/drawing/2014/main" id="{2596D7D6-EEFF-48CD-A75A-17128FD5B1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913" y="4735261"/>
            <a:ext cx="1002019" cy="141832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71BC4FC-0E18-41F2-848E-EC0BEACAED4C}"/>
              </a:ext>
            </a:extLst>
          </p:cNvPr>
          <p:cNvSpPr txBox="1"/>
          <p:nvPr/>
        </p:nvSpPr>
        <p:spPr>
          <a:xfrm>
            <a:off x="1476693" y="5187175"/>
            <a:ext cx="4439920" cy="430887"/>
          </a:xfrm>
          <a:prstGeom prst="rect">
            <a:avLst/>
          </a:prstGeom>
          <a:noFill/>
        </p:spPr>
        <p:txBody>
          <a:bodyPr wrap="square">
            <a:spAutoFit/>
          </a:bodyPr>
          <a:lstStyle/>
          <a:p>
            <a:r>
              <a:rPr lang="en-GB" sz="1100" b="1" dirty="0"/>
              <a:t>ISO IEC 27001</a:t>
            </a:r>
            <a:endParaRPr lang="pl-PL" sz="1100" b="1" dirty="0"/>
          </a:p>
          <a:p>
            <a:r>
              <a:rPr lang="en-GB" sz="1100" dirty="0"/>
              <a:t>Cert</a:t>
            </a:r>
            <a:r>
              <a:rPr lang="pl-PL" sz="1100" dirty="0"/>
              <a:t>i</a:t>
            </a:r>
            <a:r>
              <a:rPr lang="en-GB" sz="1100" dirty="0"/>
              <a:t>fi</a:t>
            </a:r>
            <a:r>
              <a:rPr lang="pl-PL" sz="1100" dirty="0"/>
              <a:t>ca</a:t>
            </a:r>
            <a:r>
              <a:rPr lang="en-GB" sz="1100" dirty="0"/>
              <a:t>t</a:t>
            </a:r>
            <a:r>
              <a:rPr lang="pl-PL" sz="1100" dirty="0"/>
              <a:t>e</a:t>
            </a:r>
            <a:r>
              <a:rPr lang="en-GB" sz="1100" dirty="0"/>
              <a:t> DIN EN ISO/IEC 27001:2017</a:t>
            </a:r>
          </a:p>
        </p:txBody>
      </p:sp>
      <p:pic>
        <p:nvPicPr>
          <p:cNvPr id="20488" name="Picture 8">
            <a:extLst>
              <a:ext uri="{FF2B5EF4-FFF2-40B4-BE49-F238E27FC236}">
                <a16:creationId xmlns:a16="http://schemas.microsoft.com/office/drawing/2014/main" id="{CE0AF2FF-EBA6-4157-9D58-FBA5733AC8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4869" y="4735261"/>
            <a:ext cx="1003903" cy="143699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8814253-F15B-421E-8B2B-E1A732D9ACAD}"/>
              </a:ext>
            </a:extLst>
          </p:cNvPr>
          <p:cNvSpPr txBox="1"/>
          <p:nvPr/>
        </p:nvSpPr>
        <p:spPr>
          <a:xfrm>
            <a:off x="7517910" y="4824275"/>
            <a:ext cx="4355465" cy="1277273"/>
          </a:xfrm>
          <a:prstGeom prst="rect">
            <a:avLst/>
          </a:prstGeom>
          <a:noFill/>
        </p:spPr>
        <p:txBody>
          <a:bodyPr wrap="square">
            <a:spAutoFit/>
          </a:bodyPr>
          <a:lstStyle/>
          <a:p>
            <a:r>
              <a:rPr lang="en-GB" sz="1100" b="1" dirty="0"/>
              <a:t>ISO 9001:2015 </a:t>
            </a:r>
            <a:endParaRPr lang="pl-PL" sz="1100" b="1" dirty="0"/>
          </a:p>
          <a:p>
            <a:r>
              <a:rPr lang="pl-PL" sz="1100" dirty="0"/>
              <a:t>C</a:t>
            </a:r>
            <a:r>
              <a:rPr lang="en-GB" sz="1100" dirty="0"/>
              <a:t>ertification for: Development, integration, implementation, maintenance and service of information systems and software, including analytical, consulting, training services. Certification services related to electronic signature. Design, manufacture, sale and service of electronic devices and cryptographic systems.</a:t>
            </a:r>
          </a:p>
        </p:txBody>
      </p:sp>
      <p:sp>
        <p:nvSpPr>
          <p:cNvPr id="40" name="Slide Number Placeholder 1">
            <a:extLst>
              <a:ext uri="{FF2B5EF4-FFF2-40B4-BE49-F238E27FC236}">
                <a16:creationId xmlns:a16="http://schemas.microsoft.com/office/drawing/2014/main" id="{2BCF144A-4E74-4D34-8685-149BFB1A482D}"/>
              </a:ext>
            </a:extLst>
          </p:cNvPr>
          <p:cNvSpPr>
            <a:spLocks noGrp="1"/>
          </p:cNvSpPr>
          <p:nvPr>
            <p:ph type="sldNum" sz="quarter" idx="12"/>
          </p:nvPr>
        </p:nvSpPr>
        <p:spPr>
          <a:xfrm>
            <a:off x="9076532" y="6492875"/>
            <a:ext cx="2743200" cy="365125"/>
          </a:xfrm>
        </p:spPr>
        <p:txBody>
          <a:bodyPr/>
          <a:lstStyle/>
          <a:p>
            <a:fld id="{757C06DB-65DA-4188-B231-CDD664637423}" type="slidenum">
              <a:rPr lang="en-GB" smtClean="0"/>
              <a:pPr/>
              <a:t>36</a:t>
            </a:fld>
            <a:endParaRPr lang="en-GB" dirty="0"/>
          </a:p>
        </p:txBody>
      </p:sp>
    </p:spTree>
    <p:extLst>
      <p:ext uri="{BB962C8B-B14F-4D97-AF65-F5344CB8AC3E}">
        <p14:creationId xmlns:p14="http://schemas.microsoft.com/office/powerpoint/2010/main" val="14132883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rostokąt 14">
            <a:extLst>
              <a:ext uri="{FF2B5EF4-FFF2-40B4-BE49-F238E27FC236}">
                <a16:creationId xmlns:a16="http://schemas.microsoft.com/office/drawing/2014/main" id="{63D6D000-43C1-4ABF-AF6B-ABA7CA0432BE}"/>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cxnSp>
        <p:nvCxnSpPr>
          <p:cNvPr id="88" name="Straight Connector 87">
            <a:extLst>
              <a:ext uri="{FF2B5EF4-FFF2-40B4-BE49-F238E27FC236}">
                <a16:creationId xmlns:a16="http://schemas.microsoft.com/office/drawing/2014/main" id="{BAC69748-7124-478C-9C15-59B93B0D82E3}"/>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A8DDBD9-D0B1-4CEE-A00F-00132BC6F49A}"/>
              </a:ext>
            </a:extLst>
          </p:cNvPr>
          <p:cNvCxnSpPr>
            <a:cxnSpLocks/>
          </p:cNvCxnSpPr>
          <p:nvPr/>
        </p:nvCxnSpPr>
        <p:spPr>
          <a:xfrm>
            <a:off x="334963" y="1486652"/>
            <a:ext cx="1509603"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290671F0-60B5-440A-A8E9-B3C139B00222}"/>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INTELECTUAL PROPERTY DOCUMENTARY EVIDENCE</a:t>
            </a:r>
          </a:p>
        </p:txBody>
      </p:sp>
      <p:sp>
        <p:nvSpPr>
          <p:cNvPr id="11" name="TextBox 10">
            <a:extLst>
              <a:ext uri="{FF2B5EF4-FFF2-40B4-BE49-F238E27FC236}">
                <a16:creationId xmlns:a16="http://schemas.microsoft.com/office/drawing/2014/main" id="{3E46A828-4741-4B7F-98FF-2C24F20C3775}"/>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LICENSES</a:t>
            </a:r>
          </a:p>
        </p:txBody>
      </p:sp>
      <p:sp>
        <p:nvSpPr>
          <p:cNvPr id="23" name="TextBox 22">
            <a:extLst>
              <a:ext uri="{FF2B5EF4-FFF2-40B4-BE49-F238E27FC236}">
                <a16:creationId xmlns:a16="http://schemas.microsoft.com/office/drawing/2014/main" id="{51F4E4F7-1ED4-4DFB-859B-55D2F373E352}"/>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3. INTELLECTUAL PROPERTY</a:t>
            </a:r>
          </a:p>
        </p:txBody>
      </p:sp>
      <p:sp>
        <p:nvSpPr>
          <p:cNvPr id="25" name="TextBox 24">
            <a:extLst>
              <a:ext uri="{FF2B5EF4-FFF2-40B4-BE49-F238E27FC236}">
                <a16:creationId xmlns:a16="http://schemas.microsoft.com/office/drawing/2014/main" id="{0EAB0459-8E55-4B87-B959-B5E7AFC9D1DF}"/>
              </a:ext>
            </a:extLst>
          </p:cNvPr>
          <p:cNvSpPr txBox="1"/>
          <p:nvPr/>
        </p:nvSpPr>
        <p:spPr>
          <a:xfrm>
            <a:off x="1476693" y="2728677"/>
            <a:ext cx="4439920" cy="600164"/>
          </a:xfrm>
          <a:prstGeom prst="rect">
            <a:avLst/>
          </a:prstGeom>
          <a:noFill/>
        </p:spPr>
        <p:txBody>
          <a:bodyPr wrap="square">
            <a:spAutoFit/>
          </a:bodyPr>
          <a:lstStyle/>
          <a:p>
            <a:r>
              <a:rPr lang="en-GB" sz="1100" b="1" dirty="0"/>
              <a:t>AQAP 2110:2016</a:t>
            </a:r>
          </a:p>
          <a:p>
            <a:r>
              <a:rPr lang="en-GB" sz="1100" dirty="0"/>
              <a:t>Certification for Enigma SOI covering the design, manufacture and sale of electronic devices and cryptographic systems..</a:t>
            </a:r>
          </a:p>
        </p:txBody>
      </p:sp>
      <p:sp>
        <p:nvSpPr>
          <p:cNvPr id="29" name="TextBox 28">
            <a:extLst>
              <a:ext uri="{FF2B5EF4-FFF2-40B4-BE49-F238E27FC236}">
                <a16:creationId xmlns:a16="http://schemas.microsoft.com/office/drawing/2014/main" id="{678DEC3E-51B3-4211-89A0-739FE72747E4}"/>
              </a:ext>
            </a:extLst>
          </p:cNvPr>
          <p:cNvSpPr txBox="1"/>
          <p:nvPr/>
        </p:nvSpPr>
        <p:spPr>
          <a:xfrm>
            <a:off x="7501573" y="2548399"/>
            <a:ext cx="4355464" cy="938719"/>
          </a:xfrm>
          <a:prstGeom prst="rect">
            <a:avLst/>
          </a:prstGeom>
          <a:noFill/>
        </p:spPr>
        <p:txBody>
          <a:bodyPr wrap="square">
            <a:spAutoFit/>
          </a:bodyPr>
          <a:lstStyle/>
          <a:p>
            <a:r>
              <a:rPr lang="en-GB" sz="1100" b="1" dirty="0"/>
              <a:t>1st degree Industrial Safety Certificate (EU)</a:t>
            </a:r>
          </a:p>
          <a:p>
            <a:r>
              <a:rPr lang="en-GB" sz="1100" dirty="0"/>
              <a:t>First level Industrial Security Certificate No.. SBPUK007519S to ensure protection of classified information with the security clause "SECRET EU" and with the security clause "CONFIDENTIAL EU"</a:t>
            </a:r>
          </a:p>
        </p:txBody>
      </p:sp>
      <p:sp>
        <p:nvSpPr>
          <p:cNvPr id="30" name="TextBox 29">
            <a:extLst>
              <a:ext uri="{FF2B5EF4-FFF2-40B4-BE49-F238E27FC236}">
                <a16:creationId xmlns:a16="http://schemas.microsoft.com/office/drawing/2014/main" id="{1724114D-F357-4562-A12D-D6379F92BB96}"/>
              </a:ext>
            </a:extLst>
          </p:cNvPr>
          <p:cNvSpPr txBox="1"/>
          <p:nvPr/>
        </p:nvSpPr>
        <p:spPr>
          <a:xfrm>
            <a:off x="1476693" y="4183722"/>
            <a:ext cx="4439920" cy="938719"/>
          </a:xfrm>
          <a:prstGeom prst="rect">
            <a:avLst/>
          </a:prstGeom>
          <a:noFill/>
        </p:spPr>
        <p:txBody>
          <a:bodyPr wrap="square">
            <a:spAutoFit/>
          </a:bodyPr>
          <a:lstStyle/>
          <a:p>
            <a:r>
              <a:rPr lang="en-GB" sz="1100" b="1" dirty="0"/>
              <a:t>1st degree Industrial Safety Certificate (NATO)</a:t>
            </a:r>
          </a:p>
          <a:p>
            <a:r>
              <a:rPr lang="en-GB" sz="1100" dirty="0"/>
              <a:t>First level Industrial Security Certificate No. SBPNK007419S to ensure protection of classified information with the security clause "NATO SECRET" and with the security clause "NATO CONFIDENTIAL"</a:t>
            </a:r>
          </a:p>
        </p:txBody>
      </p:sp>
      <p:sp>
        <p:nvSpPr>
          <p:cNvPr id="35" name="TextBox 34">
            <a:extLst>
              <a:ext uri="{FF2B5EF4-FFF2-40B4-BE49-F238E27FC236}">
                <a16:creationId xmlns:a16="http://schemas.microsoft.com/office/drawing/2014/main" id="{7FEFBDF4-39C1-4466-A1B7-EE362BF11D32}"/>
              </a:ext>
            </a:extLst>
          </p:cNvPr>
          <p:cNvSpPr txBox="1"/>
          <p:nvPr/>
        </p:nvSpPr>
        <p:spPr>
          <a:xfrm>
            <a:off x="7501573" y="4183722"/>
            <a:ext cx="4355465" cy="769441"/>
          </a:xfrm>
          <a:prstGeom prst="rect">
            <a:avLst/>
          </a:prstGeom>
          <a:noFill/>
        </p:spPr>
        <p:txBody>
          <a:bodyPr wrap="square">
            <a:spAutoFit/>
          </a:bodyPr>
          <a:lstStyle/>
          <a:p>
            <a:r>
              <a:rPr lang="en-GB" sz="1100" b="1" dirty="0"/>
              <a:t>1st degree Industrial Safety Certificate</a:t>
            </a:r>
          </a:p>
          <a:p>
            <a:r>
              <a:rPr lang="en-GB" sz="1100" dirty="0"/>
              <a:t>First level Industrial Security Certificate No.. SBPKK007319T to ensure protection of classified information with the security clause "SECRET" and with the security clause "CONFIDENTIAL"</a:t>
            </a:r>
          </a:p>
        </p:txBody>
      </p:sp>
      <p:sp>
        <p:nvSpPr>
          <p:cNvPr id="40" name="Slide Number Placeholder 1">
            <a:extLst>
              <a:ext uri="{FF2B5EF4-FFF2-40B4-BE49-F238E27FC236}">
                <a16:creationId xmlns:a16="http://schemas.microsoft.com/office/drawing/2014/main" id="{2BCF144A-4E74-4D34-8685-149BFB1A482D}"/>
              </a:ext>
            </a:extLst>
          </p:cNvPr>
          <p:cNvSpPr>
            <a:spLocks noGrp="1"/>
          </p:cNvSpPr>
          <p:nvPr>
            <p:ph type="sldNum" sz="quarter" idx="12"/>
          </p:nvPr>
        </p:nvSpPr>
        <p:spPr>
          <a:xfrm>
            <a:off x="9076532" y="6492875"/>
            <a:ext cx="2743200" cy="365125"/>
          </a:xfrm>
        </p:spPr>
        <p:txBody>
          <a:bodyPr/>
          <a:lstStyle/>
          <a:p>
            <a:fld id="{757C06DB-65DA-4188-B231-CDD664637423}" type="slidenum">
              <a:rPr lang="en-GB" smtClean="0"/>
              <a:pPr/>
              <a:t>37</a:t>
            </a:fld>
            <a:endParaRPr lang="en-GB" dirty="0"/>
          </a:p>
        </p:txBody>
      </p:sp>
      <p:pic>
        <p:nvPicPr>
          <p:cNvPr id="22530" name="Picture 2">
            <a:extLst>
              <a:ext uri="{FF2B5EF4-FFF2-40B4-BE49-F238E27FC236}">
                <a16:creationId xmlns:a16="http://schemas.microsoft.com/office/drawing/2014/main" id="{5EA03966-A649-4A94-996B-56FB7444F6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913" y="2265938"/>
            <a:ext cx="1004906" cy="143843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a:extLst>
              <a:ext uri="{FF2B5EF4-FFF2-40B4-BE49-F238E27FC236}">
                <a16:creationId xmlns:a16="http://schemas.microsoft.com/office/drawing/2014/main" id="{D74C5D49-6AEF-4CC3-BA78-00F4C5D216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5197" y="2260042"/>
            <a:ext cx="1004907" cy="1436532"/>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a:extLst>
              <a:ext uri="{FF2B5EF4-FFF2-40B4-BE49-F238E27FC236}">
                <a16:creationId xmlns:a16="http://schemas.microsoft.com/office/drawing/2014/main" id="{D8D912E2-D638-4581-AF24-74A899B6B8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3" y="3934816"/>
            <a:ext cx="1004907" cy="1436532"/>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a:extLst>
              <a:ext uri="{FF2B5EF4-FFF2-40B4-BE49-F238E27FC236}">
                <a16:creationId xmlns:a16="http://schemas.microsoft.com/office/drawing/2014/main" id="{9B749724-BDBE-4686-95DF-0F736B6A32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5196" y="3934816"/>
            <a:ext cx="1004907" cy="1436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0189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rostokąt 14">
            <a:extLst>
              <a:ext uri="{FF2B5EF4-FFF2-40B4-BE49-F238E27FC236}">
                <a16:creationId xmlns:a16="http://schemas.microsoft.com/office/drawing/2014/main" id="{63D6D000-43C1-4ABF-AF6B-ABA7CA0432BE}"/>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sp>
        <p:nvSpPr>
          <p:cNvPr id="2" name="Slide Number Placeholder 1">
            <a:extLst>
              <a:ext uri="{FF2B5EF4-FFF2-40B4-BE49-F238E27FC236}">
                <a16:creationId xmlns:a16="http://schemas.microsoft.com/office/drawing/2014/main" id="{A35A9F97-9852-4D6C-83C8-A6D88E687F6A}"/>
              </a:ext>
            </a:extLst>
          </p:cNvPr>
          <p:cNvSpPr>
            <a:spLocks noGrp="1"/>
          </p:cNvSpPr>
          <p:nvPr>
            <p:ph type="sldNum" sz="quarter" idx="12"/>
          </p:nvPr>
        </p:nvSpPr>
        <p:spPr/>
        <p:txBody>
          <a:bodyPr/>
          <a:lstStyle/>
          <a:p>
            <a:fld id="{757C06DB-65DA-4188-B231-CDD664637423}" type="slidenum">
              <a:rPr lang="en-GB" smtClean="0"/>
              <a:pPr/>
              <a:t>38</a:t>
            </a:fld>
            <a:endParaRPr lang="en-GB" dirty="0"/>
          </a:p>
        </p:txBody>
      </p:sp>
      <p:cxnSp>
        <p:nvCxnSpPr>
          <p:cNvPr id="88" name="Straight Connector 87">
            <a:extLst>
              <a:ext uri="{FF2B5EF4-FFF2-40B4-BE49-F238E27FC236}">
                <a16:creationId xmlns:a16="http://schemas.microsoft.com/office/drawing/2014/main" id="{BAC69748-7124-478C-9C15-59B93B0D82E3}"/>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A8DDBD9-D0B1-4CEE-A00F-00132BC6F49A}"/>
              </a:ext>
            </a:extLst>
          </p:cNvPr>
          <p:cNvCxnSpPr>
            <a:cxnSpLocks/>
          </p:cNvCxnSpPr>
          <p:nvPr/>
        </p:nvCxnSpPr>
        <p:spPr>
          <a:xfrm>
            <a:off x="334963" y="1486652"/>
            <a:ext cx="1509603"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38DBE44-4A1C-4D6E-853C-A8E40E22F333}"/>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RESEARCH &amp; DEVELOPMENT PROJECTS</a:t>
            </a:r>
          </a:p>
        </p:txBody>
      </p:sp>
      <p:sp>
        <p:nvSpPr>
          <p:cNvPr id="11" name="TextBox 10">
            <a:extLst>
              <a:ext uri="{FF2B5EF4-FFF2-40B4-BE49-F238E27FC236}">
                <a16:creationId xmlns:a16="http://schemas.microsoft.com/office/drawing/2014/main" id="{CAA54DBC-191C-4CFE-868B-5242BA1B9826}"/>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KEY RESERCH &amp; DEVELOPMENT </a:t>
            </a:r>
            <a:r>
              <a:rPr lang="pl-PL" sz="1400" b="1" dirty="0" smtClean="0">
                <a:solidFill>
                  <a:srgbClr val="0C0F2E"/>
                </a:solidFill>
              </a:rPr>
              <a:t>PIPELINE</a:t>
            </a:r>
            <a:endParaRPr lang="pl-PL" sz="1400" b="1" dirty="0">
              <a:solidFill>
                <a:srgbClr val="0C0F2E"/>
              </a:solidFill>
            </a:endParaRPr>
          </a:p>
        </p:txBody>
      </p:sp>
      <p:sp>
        <p:nvSpPr>
          <p:cNvPr id="12" name="TextBox 11">
            <a:extLst>
              <a:ext uri="{FF2B5EF4-FFF2-40B4-BE49-F238E27FC236}">
                <a16:creationId xmlns:a16="http://schemas.microsoft.com/office/drawing/2014/main" id="{34EDBD48-201C-46B5-BC0B-473D3CF7FA48}"/>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3. INTELLECTUAL PROPERTY</a:t>
            </a:r>
          </a:p>
        </p:txBody>
      </p:sp>
      <p:sp>
        <p:nvSpPr>
          <p:cNvPr id="14" name="TextBox 13">
            <a:extLst>
              <a:ext uri="{FF2B5EF4-FFF2-40B4-BE49-F238E27FC236}">
                <a16:creationId xmlns:a16="http://schemas.microsoft.com/office/drawing/2014/main" id="{D6593D80-C134-4613-8139-EABFDDC907ED}"/>
              </a:ext>
            </a:extLst>
          </p:cNvPr>
          <p:cNvSpPr txBox="1"/>
          <p:nvPr/>
        </p:nvSpPr>
        <p:spPr>
          <a:xfrm>
            <a:off x="639558" y="2063804"/>
            <a:ext cx="10283986" cy="2677656"/>
          </a:xfrm>
          <a:prstGeom prst="rect">
            <a:avLst/>
          </a:prstGeom>
          <a:noFill/>
        </p:spPr>
        <p:txBody>
          <a:bodyPr wrap="square">
            <a:spAutoFit/>
          </a:bodyPr>
          <a:lstStyle/>
          <a:p>
            <a:pPr marL="342900" indent="-342900" algn="just">
              <a:buFont typeface="+mj-lt"/>
              <a:buAutoNum type="arabicPeriod"/>
            </a:pPr>
            <a:r>
              <a:rPr lang="en-GB" sz="1200" dirty="0"/>
              <a:t>Work on the </a:t>
            </a:r>
            <a:r>
              <a:rPr lang="en-GB" sz="1200" b="1" dirty="0"/>
              <a:t>implementation of the NINE and SCIP protocols in encryptors</a:t>
            </a:r>
            <a:r>
              <a:rPr lang="en-GB" sz="1200" dirty="0"/>
              <a:t> constructed by Enigma.</a:t>
            </a:r>
            <a:r>
              <a:rPr lang="pl-PL" sz="1200" dirty="0"/>
              <a:t> </a:t>
            </a:r>
            <a:r>
              <a:rPr lang="en-GB" sz="1200" dirty="0"/>
              <a:t>NINE and SCIP protocols </a:t>
            </a:r>
            <a:r>
              <a:rPr lang="pl-PL" sz="1200" dirty="0"/>
              <a:t>are </a:t>
            </a:r>
            <a:r>
              <a:rPr lang="en-GB" sz="1200" dirty="0"/>
              <a:t>communication standards used in NATO and will become the standard for national military communication systems in the near future. </a:t>
            </a:r>
            <a:endParaRPr lang="pl-PL" sz="1200" dirty="0"/>
          </a:p>
          <a:p>
            <a:pPr marL="342900" indent="-342900" algn="just">
              <a:buFont typeface="+mj-lt"/>
              <a:buAutoNum type="arabicPeriod"/>
            </a:pPr>
            <a:endParaRPr lang="pl-PL" sz="1200" dirty="0"/>
          </a:p>
          <a:p>
            <a:pPr marL="342900" indent="-342900" algn="just">
              <a:buFont typeface="+mj-lt"/>
              <a:buAutoNum type="arabicPeriod"/>
            </a:pPr>
            <a:r>
              <a:rPr lang="en-GB" sz="1200" dirty="0"/>
              <a:t>Development work </a:t>
            </a:r>
            <a:r>
              <a:rPr lang="pl-PL" sz="1200" dirty="0"/>
              <a:t>aiming to </a:t>
            </a:r>
            <a:r>
              <a:rPr lang="pl-PL" sz="1200" b="1" dirty="0"/>
              <a:t>improve and extend</a:t>
            </a:r>
            <a:r>
              <a:rPr lang="en-GB" sz="1200" b="1" dirty="0"/>
              <a:t> the functionality of equipment and software used to build Electronic Monitoring System </a:t>
            </a:r>
            <a:r>
              <a:rPr lang="en-GB" sz="1200" dirty="0"/>
              <a:t>(including Electronic Supervision of Prisoners). Historically, Enigma participated in the construction of the first system of this kind in Poland in 2009 (the total value of that project, including services, amounted to over 150 PLN</a:t>
            </a:r>
            <a:r>
              <a:rPr lang="pl-PL" sz="1200" dirty="0"/>
              <a:t>m</a:t>
            </a:r>
            <a:r>
              <a:rPr lang="en-GB" sz="1200" dirty="0"/>
              <a:t>), followed by a smaller system in Italy (the system was launched in 2014), and currently, as of 2018, the Company is implementing the next (third) edition of the project in Poland, which will last until October 2022 and whose value </a:t>
            </a:r>
            <a:r>
              <a:rPr lang="pl-PL" sz="1200" dirty="0"/>
              <a:t>brings</a:t>
            </a:r>
            <a:r>
              <a:rPr lang="en-GB" sz="1200" dirty="0"/>
              <a:t>, including expansion, 90 PLNm. Enigma is making efforts to offer such systems worldwide, taking part in tender proceedings, presentations</a:t>
            </a:r>
            <a:r>
              <a:rPr lang="pl-PL" sz="1200" dirty="0"/>
              <a:t> and</a:t>
            </a:r>
            <a:r>
              <a:rPr lang="en-GB" sz="1200" dirty="0"/>
              <a:t> talks</a:t>
            </a:r>
            <a:r>
              <a:rPr lang="pl-PL" sz="1200" dirty="0"/>
              <a:t> </a:t>
            </a:r>
            <a:r>
              <a:rPr lang="en-GB" sz="1200" dirty="0"/>
              <a:t>among others in South American, Asian and European countries.</a:t>
            </a:r>
            <a:endParaRPr lang="pl-PL" sz="1200" dirty="0"/>
          </a:p>
          <a:p>
            <a:pPr marL="342900" indent="-342900" algn="just">
              <a:buFont typeface="+mj-lt"/>
              <a:buAutoNum type="arabicPeriod"/>
            </a:pPr>
            <a:endParaRPr lang="pl-PL" sz="1200" dirty="0"/>
          </a:p>
          <a:p>
            <a:pPr marL="342900" indent="-342900" algn="just">
              <a:buFont typeface="+mj-lt"/>
              <a:buAutoNum type="arabicPeriod"/>
            </a:pPr>
            <a:r>
              <a:rPr lang="en-GB" sz="1200" dirty="0"/>
              <a:t>Development work to </a:t>
            </a:r>
            <a:r>
              <a:rPr lang="en-GB" sz="1200" b="1" dirty="0"/>
              <a:t>extend the functionality and introduce new solutions in the Centaur software family</a:t>
            </a:r>
            <a:r>
              <a:rPr lang="en-GB" sz="1200" dirty="0"/>
              <a:t>, including adapting the software offered to the requirements of RODO. Centaur is software created, developed and offered by Enigma for over 25 years. It is used, among others, by the National Bank of Poland, a number of Ministries (Interior, National Defence, Finance, Justice</a:t>
            </a:r>
            <a:r>
              <a:rPr lang="pl-PL" sz="1200" dirty="0"/>
              <a:t>)</a:t>
            </a:r>
            <a:r>
              <a:rPr lang="en-GB" sz="1200" dirty="0"/>
              <a:t>, many government offices and agencies, uniformed services (e.g. Police) as well as by many commercial customers. </a:t>
            </a:r>
          </a:p>
        </p:txBody>
      </p:sp>
    </p:spTree>
    <p:extLst>
      <p:ext uri="{BB962C8B-B14F-4D97-AF65-F5344CB8AC3E}">
        <p14:creationId xmlns:p14="http://schemas.microsoft.com/office/powerpoint/2010/main" val="23164002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rostokąt 14">
            <a:extLst>
              <a:ext uri="{FF2B5EF4-FFF2-40B4-BE49-F238E27FC236}">
                <a16:creationId xmlns:a16="http://schemas.microsoft.com/office/drawing/2014/main" id="{63D6D000-43C1-4ABF-AF6B-ABA7CA0432BE}"/>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cxnSp>
        <p:nvCxnSpPr>
          <p:cNvPr id="88" name="Straight Connector 87">
            <a:extLst>
              <a:ext uri="{FF2B5EF4-FFF2-40B4-BE49-F238E27FC236}">
                <a16:creationId xmlns:a16="http://schemas.microsoft.com/office/drawing/2014/main" id="{BAC69748-7124-478C-9C15-59B93B0D82E3}"/>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A8DDBD9-D0B1-4CEE-A00F-00132BC6F49A}"/>
              </a:ext>
            </a:extLst>
          </p:cNvPr>
          <p:cNvCxnSpPr>
            <a:cxnSpLocks/>
          </p:cNvCxnSpPr>
          <p:nvPr/>
        </p:nvCxnSpPr>
        <p:spPr>
          <a:xfrm>
            <a:off x="334963" y="1486652"/>
            <a:ext cx="1509603"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38DBE44-4A1C-4D6E-853C-A8E40E22F333}"/>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RESEARCH &amp; DEVELOPMENT PROJECTS</a:t>
            </a:r>
          </a:p>
        </p:txBody>
      </p:sp>
      <p:sp>
        <p:nvSpPr>
          <p:cNvPr id="12" name="TextBox 11">
            <a:extLst>
              <a:ext uri="{FF2B5EF4-FFF2-40B4-BE49-F238E27FC236}">
                <a16:creationId xmlns:a16="http://schemas.microsoft.com/office/drawing/2014/main" id="{34EDBD48-201C-46B5-BC0B-473D3CF7FA48}"/>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3. INTELLECTUAL PROPERTY</a:t>
            </a:r>
          </a:p>
        </p:txBody>
      </p:sp>
      <p:sp>
        <p:nvSpPr>
          <p:cNvPr id="14" name="TextBox 13">
            <a:extLst>
              <a:ext uri="{FF2B5EF4-FFF2-40B4-BE49-F238E27FC236}">
                <a16:creationId xmlns:a16="http://schemas.microsoft.com/office/drawing/2014/main" id="{D6593D80-C134-4613-8139-EABFDDC907ED}"/>
              </a:ext>
            </a:extLst>
          </p:cNvPr>
          <p:cNvSpPr txBox="1"/>
          <p:nvPr/>
        </p:nvSpPr>
        <p:spPr>
          <a:xfrm>
            <a:off x="442913" y="1782630"/>
            <a:ext cx="10457770" cy="3046988"/>
          </a:xfrm>
          <a:prstGeom prst="rect">
            <a:avLst/>
          </a:prstGeom>
          <a:noFill/>
        </p:spPr>
        <p:txBody>
          <a:bodyPr wrap="square">
            <a:spAutoFit/>
          </a:bodyPr>
          <a:lstStyle/>
          <a:p>
            <a:pPr marL="342900" indent="-342900" algn="just">
              <a:buFont typeface="+mj-lt"/>
              <a:buAutoNum type="arabicPeriod" startAt="4"/>
            </a:pPr>
            <a:r>
              <a:rPr lang="en-GB" sz="1200" dirty="0"/>
              <a:t>PemHeart software is historically Enigma's second longest running solution. It has found a number of applications with customers from the uniformed, special, central administration as well as finance and banking markets. Currently, the most popular application of </a:t>
            </a:r>
            <a:r>
              <a:rPr lang="en-GB" sz="1200" b="1" dirty="0"/>
              <a:t>PemHeart</a:t>
            </a:r>
            <a:r>
              <a:rPr lang="en-GB" sz="1200" dirty="0"/>
              <a:t> is in the installations of the Ministry of Foreign Affairs and in the national system of Crisis Communication managed by the RCB (which is used by several hundred national institutions, including offices, services, etc.). Developed PemHeart elements are also used by CenCert customers (tens of thousands of installations). </a:t>
            </a:r>
          </a:p>
          <a:p>
            <a:pPr marL="342900" indent="-342900" algn="just">
              <a:buFont typeface="+mj-lt"/>
              <a:buAutoNum type="arabicPeriod" startAt="4"/>
            </a:pPr>
            <a:endParaRPr lang="en-GB" sz="1200" dirty="0"/>
          </a:p>
          <a:p>
            <a:pPr marL="342900" indent="-342900" algn="just">
              <a:buFont typeface="+mj-lt"/>
              <a:buAutoNum type="arabicPeriod" startAt="4"/>
            </a:pPr>
            <a:r>
              <a:rPr lang="en-GB" sz="1200" dirty="0"/>
              <a:t>Development work, complementing the functionality of one of Enigma's own products (as part of this work, </a:t>
            </a:r>
            <a:r>
              <a:rPr lang="en-GB" sz="1200" b="1" dirty="0"/>
              <a:t>version v2 of the Avispon solution </a:t>
            </a:r>
            <a:r>
              <a:rPr lang="en-GB" sz="1200" dirty="0"/>
              <a:t>is being developed). This link has been used in projects for the Central Bureau of Investigation of the Police and the Military Police, in the Railway Protection Service and currently, on its basis, a large system is being developed for the GITD. Potential next users of this product are uniformed services or formations operating within the uniformed services, crisis management units, and investors managing large, complex projects (e.g. construction of dams, power plants, etc.). </a:t>
            </a:r>
          </a:p>
          <a:p>
            <a:pPr marL="342900" indent="-342900" algn="just">
              <a:buFont typeface="+mj-lt"/>
              <a:buAutoNum type="arabicPeriod" startAt="4"/>
            </a:pPr>
            <a:endParaRPr lang="en-GB" sz="1200" dirty="0"/>
          </a:p>
          <a:p>
            <a:pPr marL="342900" indent="-342900" algn="just">
              <a:buFont typeface="+mj-lt"/>
              <a:buAutoNum type="arabicPeriod" startAt="4"/>
            </a:pPr>
            <a:r>
              <a:rPr lang="en-GB" sz="1200" dirty="0"/>
              <a:t>Development works concerning one of the families of </a:t>
            </a:r>
            <a:r>
              <a:rPr lang="en-GB" sz="1200" b="1" dirty="0"/>
              <a:t>encryptors</a:t>
            </a:r>
            <a:r>
              <a:rPr lang="en-GB" sz="1200" dirty="0"/>
              <a:t> offered by Enigma. The latest version of the device has been offered since 2018, and the revenues that Enigma has achieved so far from its sales have exceeded 50 PLNm. The R&amp;D work currently underway concerns standard changes and modifications to the device to ensure its reliable and secure operation.</a:t>
            </a:r>
          </a:p>
          <a:p>
            <a:pPr marL="342900" indent="-342900" algn="just">
              <a:buFont typeface="+mj-lt"/>
              <a:buAutoNum type="arabicPeriod" startAt="4"/>
            </a:pPr>
            <a:endParaRPr lang="en-GB" sz="1200" dirty="0"/>
          </a:p>
        </p:txBody>
      </p:sp>
      <p:sp>
        <p:nvSpPr>
          <p:cNvPr id="44" name="TextBox 43">
            <a:extLst>
              <a:ext uri="{FF2B5EF4-FFF2-40B4-BE49-F238E27FC236}">
                <a16:creationId xmlns:a16="http://schemas.microsoft.com/office/drawing/2014/main" id="{D9B18542-721A-43D4-B48F-E09B36419821}"/>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KEY RESERCH &amp; DEVELOPMENT </a:t>
            </a:r>
            <a:r>
              <a:rPr lang="pl-PL" sz="1400" b="1" dirty="0" smtClean="0">
                <a:solidFill>
                  <a:srgbClr val="0C0F2E"/>
                </a:solidFill>
              </a:rPr>
              <a:t>PIPELINE</a:t>
            </a:r>
            <a:endParaRPr lang="pl-PL" sz="1400" b="1" dirty="0">
              <a:solidFill>
                <a:srgbClr val="0C0F2E"/>
              </a:solidFill>
            </a:endParaRPr>
          </a:p>
        </p:txBody>
      </p:sp>
      <p:sp>
        <p:nvSpPr>
          <p:cNvPr id="57" name="Slide Number Placeholder 1">
            <a:extLst>
              <a:ext uri="{FF2B5EF4-FFF2-40B4-BE49-F238E27FC236}">
                <a16:creationId xmlns:a16="http://schemas.microsoft.com/office/drawing/2014/main" id="{228A2B5F-90F9-4064-8FBB-DC006499789B}"/>
              </a:ext>
            </a:extLst>
          </p:cNvPr>
          <p:cNvSpPr txBox="1">
            <a:spLocks/>
          </p:cNvSpPr>
          <p:nvPr/>
        </p:nvSpPr>
        <p:spPr>
          <a:xfrm>
            <a:off x="9076532"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7C06DB-65DA-4188-B231-CDD664637423}" type="slidenum">
              <a:rPr lang="en-GB" smtClean="0"/>
              <a:pPr/>
              <a:t>39</a:t>
            </a:fld>
            <a:endParaRPr lang="en-GB" dirty="0"/>
          </a:p>
        </p:txBody>
      </p:sp>
    </p:spTree>
    <p:extLst>
      <p:ext uri="{BB962C8B-B14F-4D97-AF65-F5344CB8AC3E}">
        <p14:creationId xmlns:p14="http://schemas.microsoft.com/office/powerpoint/2010/main" val="2561625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81705D9-52BE-4402-A623-F22F6958E203}"/>
              </a:ext>
            </a:extLst>
          </p:cNvPr>
          <p:cNvSpPr/>
          <p:nvPr/>
        </p:nvSpPr>
        <p:spPr>
          <a:xfrm>
            <a:off x="5201854" y="3007597"/>
            <a:ext cx="1473739" cy="52855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Prostokąt 5">
            <a:extLst>
              <a:ext uri="{FF2B5EF4-FFF2-40B4-BE49-F238E27FC236}">
                <a16:creationId xmlns:a16="http://schemas.microsoft.com/office/drawing/2014/main" id="{235D74E6-7A53-4C92-A38C-CDAA7E30663C}"/>
              </a:ext>
            </a:extLst>
          </p:cNvPr>
          <p:cNvSpPr/>
          <p:nvPr/>
        </p:nvSpPr>
        <p:spPr>
          <a:xfrm>
            <a:off x="5223841" y="3060914"/>
            <a:ext cx="2508323" cy="630942"/>
          </a:xfrm>
          <a:prstGeom prst="rect">
            <a:avLst/>
          </a:prstGeom>
        </p:spPr>
        <p:txBody>
          <a:bodyPr wrap="square">
            <a:spAutoFit/>
          </a:bodyPr>
          <a:lstStyle/>
          <a:p>
            <a:pPr marL="144000" lvl="1" indent="-144000" algn="just">
              <a:spcAft>
                <a:spcPts val="300"/>
              </a:spcAft>
              <a:buClr>
                <a:srgbClr val="1D216D"/>
              </a:buClr>
              <a:buFont typeface="Wingdings" panose="05000000000000000000" pitchFamily="2" charset="2"/>
              <a:buChar char="§"/>
            </a:pPr>
            <a:r>
              <a:rPr lang="pl-PL" sz="1000" b="1" dirty="0"/>
              <a:t>Elzab S.A.</a:t>
            </a:r>
          </a:p>
          <a:p>
            <a:pPr marL="360000" lvl="2" indent="-144000" algn="just">
              <a:spcAft>
                <a:spcPts val="300"/>
              </a:spcAft>
              <a:buClr>
                <a:srgbClr val="1D216D"/>
              </a:buClr>
              <a:buSzPct val="100000"/>
              <a:buFont typeface="Wingdings" panose="05000000000000000000" pitchFamily="2" charset="2"/>
              <a:buChar char="§"/>
            </a:pPr>
            <a:r>
              <a:rPr lang="pl-PL" sz="1000" dirty="0"/>
              <a:t>Zabrze</a:t>
            </a:r>
          </a:p>
          <a:p>
            <a:pPr marL="288000" lvl="3" indent="-144000" algn="just">
              <a:spcAft>
                <a:spcPts val="300"/>
              </a:spcAft>
              <a:buClr>
                <a:srgbClr val="1D216D"/>
              </a:buClr>
              <a:buFont typeface="Wingdings" panose="05000000000000000000" pitchFamily="2" charset="2"/>
              <a:buChar char="§"/>
            </a:pPr>
            <a:endParaRPr lang="pl-PL" sz="1000" dirty="0"/>
          </a:p>
        </p:txBody>
      </p:sp>
      <p:sp>
        <p:nvSpPr>
          <p:cNvPr id="53" name="Rectangle 52">
            <a:extLst>
              <a:ext uri="{FF2B5EF4-FFF2-40B4-BE49-F238E27FC236}">
                <a16:creationId xmlns:a16="http://schemas.microsoft.com/office/drawing/2014/main" id="{11805971-87A5-417F-9CE9-25A593C4D2CD}"/>
              </a:ext>
            </a:extLst>
          </p:cNvPr>
          <p:cNvSpPr/>
          <p:nvPr/>
        </p:nvSpPr>
        <p:spPr>
          <a:xfrm>
            <a:off x="8487908" y="3008080"/>
            <a:ext cx="2508323" cy="52855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Prostokąt 5">
            <a:extLst>
              <a:ext uri="{FF2B5EF4-FFF2-40B4-BE49-F238E27FC236}">
                <a16:creationId xmlns:a16="http://schemas.microsoft.com/office/drawing/2014/main" id="{91CC2F58-08E5-4A94-99F5-795D14C0724E}"/>
              </a:ext>
            </a:extLst>
          </p:cNvPr>
          <p:cNvSpPr/>
          <p:nvPr/>
        </p:nvSpPr>
        <p:spPr>
          <a:xfrm>
            <a:off x="8509895" y="3041812"/>
            <a:ext cx="2508323" cy="630942"/>
          </a:xfrm>
          <a:prstGeom prst="rect">
            <a:avLst/>
          </a:prstGeom>
        </p:spPr>
        <p:txBody>
          <a:bodyPr wrap="square">
            <a:spAutoFit/>
          </a:bodyPr>
          <a:lstStyle/>
          <a:p>
            <a:pPr marL="144000" lvl="1" indent="-144000" algn="just">
              <a:spcAft>
                <a:spcPts val="300"/>
              </a:spcAft>
              <a:buClr>
                <a:srgbClr val="1D216D"/>
              </a:buClr>
              <a:buFont typeface="Wingdings" panose="05000000000000000000" pitchFamily="2" charset="2"/>
              <a:buChar char="§"/>
            </a:pPr>
            <a:r>
              <a:rPr lang="pl-PL" sz="1000" b="1" dirty="0"/>
              <a:t>Comp Centrum Innowacji Sp. z o.o.</a:t>
            </a:r>
          </a:p>
          <a:p>
            <a:pPr marL="360000" lvl="2" indent="-144000" algn="just">
              <a:spcAft>
                <a:spcPts val="300"/>
              </a:spcAft>
              <a:buClr>
                <a:srgbClr val="1D216D"/>
              </a:buClr>
              <a:buSzPct val="100000"/>
              <a:buFont typeface="Wingdings" panose="05000000000000000000" pitchFamily="2" charset="2"/>
              <a:buChar char="§"/>
            </a:pPr>
            <a:r>
              <a:rPr lang="pl-PL" sz="1000" dirty="0"/>
              <a:t>Warsaw</a:t>
            </a:r>
          </a:p>
          <a:p>
            <a:pPr marL="288000" lvl="3" indent="-144000" algn="just">
              <a:spcAft>
                <a:spcPts val="300"/>
              </a:spcAft>
              <a:buClr>
                <a:srgbClr val="1D216D"/>
              </a:buClr>
              <a:buFont typeface="Wingdings" panose="05000000000000000000" pitchFamily="2" charset="2"/>
              <a:buChar char="§"/>
            </a:pPr>
            <a:endParaRPr lang="pl-PL" sz="1000" dirty="0"/>
          </a:p>
        </p:txBody>
      </p:sp>
      <p:sp>
        <p:nvSpPr>
          <p:cNvPr id="3" name="Slide Number Placeholder 2">
            <a:extLst>
              <a:ext uri="{FF2B5EF4-FFF2-40B4-BE49-F238E27FC236}">
                <a16:creationId xmlns:a16="http://schemas.microsoft.com/office/drawing/2014/main" id="{5C852F3F-B39B-4469-BA01-63A1149BC0D4}"/>
              </a:ext>
            </a:extLst>
          </p:cNvPr>
          <p:cNvSpPr>
            <a:spLocks noGrp="1"/>
          </p:cNvSpPr>
          <p:nvPr>
            <p:ph type="sldNum" sz="quarter" idx="12"/>
          </p:nvPr>
        </p:nvSpPr>
        <p:spPr/>
        <p:txBody>
          <a:bodyPr/>
          <a:lstStyle/>
          <a:p>
            <a:fld id="{757C06DB-65DA-4188-B231-CDD664637423}" type="slidenum">
              <a:rPr lang="en-GB" smtClean="0"/>
              <a:pPr/>
              <a:t>4</a:t>
            </a:fld>
            <a:endParaRPr lang="en-GB" dirty="0"/>
          </a:p>
        </p:txBody>
      </p:sp>
      <p:cxnSp>
        <p:nvCxnSpPr>
          <p:cNvPr id="17" name="Straight Connector 16">
            <a:extLst>
              <a:ext uri="{FF2B5EF4-FFF2-40B4-BE49-F238E27FC236}">
                <a16:creationId xmlns:a16="http://schemas.microsoft.com/office/drawing/2014/main" id="{338244B6-AA8E-45A8-9CBE-75F2674F4441}"/>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pic>
        <p:nvPicPr>
          <p:cNvPr id="24" name="Picture 23" descr="Logo&#10;&#10;Description automatically generated">
            <a:extLst>
              <a:ext uri="{FF2B5EF4-FFF2-40B4-BE49-F238E27FC236}">
                <a16:creationId xmlns:a16="http://schemas.microsoft.com/office/drawing/2014/main" id="{A501ABB5-FADB-434C-9AE7-AF51180A24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4462" y="83096"/>
            <a:ext cx="978411" cy="365258"/>
          </a:xfrm>
          <a:prstGeom prst="rect">
            <a:avLst/>
          </a:prstGeom>
        </p:spPr>
      </p:pic>
      <p:sp>
        <p:nvSpPr>
          <p:cNvPr id="26" name="Rectangle 25">
            <a:extLst>
              <a:ext uri="{FF2B5EF4-FFF2-40B4-BE49-F238E27FC236}">
                <a16:creationId xmlns:a16="http://schemas.microsoft.com/office/drawing/2014/main" id="{0C5304EC-1580-470D-A688-5C86BF1BD508}"/>
              </a:ext>
            </a:extLst>
          </p:cNvPr>
          <p:cNvSpPr/>
          <p:nvPr/>
        </p:nvSpPr>
        <p:spPr>
          <a:xfrm>
            <a:off x="689006" y="3007597"/>
            <a:ext cx="1807978" cy="52855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Prostokąt 5">
            <a:extLst>
              <a:ext uri="{FF2B5EF4-FFF2-40B4-BE49-F238E27FC236}">
                <a16:creationId xmlns:a16="http://schemas.microsoft.com/office/drawing/2014/main" id="{37451E67-8CE7-488D-B224-590D77FF548A}"/>
              </a:ext>
            </a:extLst>
          </p:cNvPr>
          <p:cNvSpPr/>
          <p:nvPr/>
        </p:nvSpPr>
        <p:spPr>
          <a:xfrm>
            <a:off x="710993" y="3060914"/>
            <a:ext cx="2508323" cy="630942"/>
          </a:xfrm>
          <a:prstGeom prst="rect">
            <a:avLst/>
          </a:prstGeom>
        </p:spPr>
        <p:txBody>
          <a:bodyPr wrap="square">
            <a:spAutoFit/>
          </a:bodyPr>
          <a:lstStyle/>
          <a:p>
            <a:pPr marL="144000" lvl="1" indent="-144000" algn="just">
              <a:spcAft>
                <a:spcPts val="300"/>
              </a:spcAft>
              <a:buClr>
                <a:srgbClr val="1D216D"/>
              </a:buClr>
              <a:buFont typeface="Wingdings" panose="05000000000000000000" pitchFamily="2" charset="2"/>
              <a:buChar char="§"/>
            </a:pPr>
            <a:r>
              <a:rPr lang="pl-PL" sz="1000" b="1" dirty="0"/>
              <a:t>Enigma SOI Sp. z o.o.</a:t>
            </a:r>
          </a:p>
          <a:p>
            <a:pPr marL="360000" lvl="2" indent="-144000" algn="just">
              <a:spcAft>
                <a:spcPts val="300"/>
              </a:spcAft>
              <a:buClr>
                <a:srgbClr val="1D216D"/>
              </a:buClr>
              <a:buSzPct val="100000"/>
              <a:buFont typeface="Wingdings" panose="05000000000000000000" pitchFamily="2" charset="2"/>
              <a:buChar char="§"/>
            </a:pPr>
            <a:r>
              <a:rPr lang="pl-PL" sz="1000" dirty="0"/>
              <a:t>Warsaw</a:t>
            </a:r>
          </a:p>
          <a:p>
            <a:pPr marL="288000" lvl="3" indent="-144000" algn="just">
              <a:spcAft>
                <a:spcPts val="300"/>
              </a:spcAft>
              <a:buClr>
                <a:srgbClr val="1D216D"/>
              </a:buClr>
              <a:buFont typeface="Wingdings" panose="05000000000000000000" pitchFamily="2" charset="2"/>
              <a:buChar char="§"/>
            </a:pPr>
            <a:endParaRPr lang="pl-PL" sz="1000" dirty="0"/>
          </a:p>
        </p:txBody>
      </p:sp>
      <p:pic>
        <p:nvPicPr>
          <p:cNvPr id="29" name="Picture 28" descr="Logo&#10;&#10;Description automatically generated">
            <a:extLst>
              <a:ext uri="{FF2B5EF4-FFF2-40B4-BE49-F238E27FC236}">
                <a16:creationId xmlns:a16="http://schemas.microsoft.com/office/drawing/2014/main" id="{FCEBDD3E-92D3-4055-930D-FE75D8F73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371" y="1827464"/>
            <a:ext cx="1682633" cy="570428"/>
          </a:xfrm>
          <a:prstGeom prst="rect">
            <a:avLst/>
          </a:prstGeom>
        </p:spPr>
      </p:pic>
      <p:sp>
        <p:nvSpPr>
          <p:cNvPr id="35" name="Rectangle 34">
            <a:extLst>
              <a:ext uri="{FF2B5EF4-FFF2-40B4-BE49-F238E27FC236}">
                <a16:creationId xmlns:a16="http://schemas.microsoft.com/office/drawing/2014/main" id="{155E5C1E-1871-44E1-B33C-03BBD65B288C}"/>
              </a:ext>
            </a:extLst>
          </p:cNvPr>
          <p:cNvSpPr/>
          <p:nvPr/>
        </p:nvSpPr>
        <p:spPr>
          <a:xfrm>
            <a:off x="2666428" y="3008080"/>
            <a:ext cx="2380456" cy="52855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Prostokąt 5">
            <a:extLst>
              <a:ext uri="{FF2B5EF4-FFF2-40B4-BE49-F238E27FC236}">
                <a16:creationId xmlns:a16="http://schemas.microsoft.com/office/drawing/2014/main" id="{D71281C6-B559-4E97-8F35-D76C865FAD66}"/>
              </a:ext>
            </a:extLst>
          </p:cNvPr>
          <p:cNvSpPr/>
          <p:nvPr/>
        </p:nvSpPr>
        <p:spPr>
          <a:xfrm>
            <a:off x="2688415" y="3061397"/>
            <a:ext cx="2508323" cy="630942"/>
          </a:xfrm>
          <a:prstGeom prst="rect">
            <a:avLst/>
          </a:prstGeom>
        </p:spPr>
        <p:txBody>
          <a:bodyPr wrap="square">
            <a:spAutoFit/>
          </a:bodyPr>
          <a:lstStyle/>
          <a:p>
            <a:pPr marL="144000" lvl="1" indent="-144000" algn="just">
              <a:spcAft>
                <a:spcPts val="300"/>
              </a:spcAft>
              <a:buClr>
                <a:srgbClr val="1D216D"/>
              </a:buClr>
              <a:buFont typeface="Wingdings" panose="05000000000000000000" pitchFamily="2" charset="2"/>
              <a:buChar char="§"/>
            </a:pPr>
            <a:r>
              <a:rPr lang="pl-PL" sz="1000" b="1" dirty="0"/>
              <a:t>Polski System Korzyści Sp z o.o.</a:t>
            </a:r>
          </a:p>
          <a:p>
            <a:pPr marL="360000" lvl="2" indent="-144000" algn="just">
              <a:spcAft>
                <a:spcPts val="300"/>
              </a:spcAft>
              <a:buClr>
                <a:srgbClr val="1D216D"/>
              </a:buClr>
              <a:buSzPct val="100000"/>
              <a:buFont typeface="Wingdings" panose="05000000000000000000" pitchFamily="2" charset="2"/>
              <a:buChar char="§"/>
            </a:pPr>
            <a:r>
              <a:rPr lang="pl-PL" sz="1000" dirty="0"/>
              <a:t>Warsaw</a:t>
            </a:r>
          </a:p>
          <a:p>
            <a:pPr marL="288000" lvl="3" indent="-144000" algn="just">
              <a:spcAft>
                <a:spcPts val="300"/>
              </a:spcAft>
              <a:buClr>
                <a:srgbClr val="1D216D"/>
              </a:buClr>
              <a:buFont typeface="Wingdings" panose="05000000000000000000" pitchFamily="2" charset="2"/>
              <a:buChar char="§"/>
            </a:pPr>
            <a:endParaRPr lang="pl-PL" sz="1000" dirty="0"/>
          </a:p>
        </p:txBody>
      </p:sp>
      <p:sp>
        <p:nvSpPr>
          <p:cNvPr id="38" name="Rectangle 37">
            <a:extLst>
              <a:ext uri="{FF2B5EF4-FFF2-40B4-BE49-F238E27FC236}">
                <a16:creationId xmlns:a16="http://schemas.microsoft.com/office/drawing/2014/main" id="{4BD1D4A7-5C9F-4095-A00A-AC8C5C6D1B19}"/>
              </a:ext>
            </a:extLst>
          </p:cNvPr>
          <p:cNvSpPr/>
          <p:nvPr/>
        </p:nvSpPr>
        <p:spPr>
          <a:xfrm>
            <a:off x="5365535" y="4214138"/>
            <a:ext cx="1310058" cy="52855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Prostokąt 5">
            <a:extLst>
              <a:ext uri="{FF2B5EF4-FFF2-40B4-BE49-F238E27FC236}">
                <a16:creationId xmlns:a16="http://schemas.microsoft.com/office/drawing/2014/main" id="{DBB71532-FCD9-4AAF-8149-52BF645E522B}"/>
              </a:ext>
            </a:extLst>
          </p:cNvPr>
          <p:cNvSpPr/>
          <p:nvPr/>
        </p:nvSpPr>
        <p:spPr>
          <a:xfrm>
            <a:off x="5387521" y="4269395"/>
            <a:ext cx="2508323" cy="630942"/>
          </a:xfrm>
          <a:prstGeom prst="rect">
            <a:avLst/>
          </a:prstGeom>
        </p:spPr>
        <p:txBody>
          <a:bodyPr wrap="square">
            <a:spAutoFit/>
          </a:bodyPr>
          <a:lstStyle/>
          <a:p>
            <a:pPr marL="144000" lvl="1" indent="-144000" algn="just">
              <a:spcAft>
                <a:spcPts val="300"/>
              </a:spcAft>
              <a:buClr>
                <a:srgbClr val="006284"/>
              </a:buClr>
              <a:buFont typeface="Wingdings" panose="05000000000000000000" pitchFamily="2" charset="2"/>
              <a:buChar char="§"/>
            </a:pPr>
            <a:r>
              <a:rPr lang="pl-PL" sz="1000" b="1" dirty="0"/>
              <a:t>Elzab Hellas</a:t>
            </a:r>
          </a:p>
          <a:p>
            <a:pPr marL="360000" lvl="2" indent="-144000" algn="just">
              <a:spcAft>
                <a:spcPts val="300"/>
              </a:spcAft>
              <a:buClr>
                <a:srgbClr val="006284"/>
              </a:buClr>
              <a:buSzPct val="100000"/>
              <a:buFont typeface="Wingdings" panose="05000000000000000000" pitchFamily="2" charset="2"/>
              <a:buChar char="§"/>
            </a:pPr>
            <a:r>
              <a:rPr lang="pl-PL" sz="1000" dirty="0"/>
              <a:t>SPV Sp. z o.o.</a:t>
            </a:r>
          </a:p>
          <a:p>
            <a:pPr marL="288000" lvl="3" indent="-144000" algn="just">
              <a:spcAft>
                <a:spcPts val="300"/>
              </a:spcAft>
              <a:buClr>
                <a:srgbClr val="006284"/>
              </a:buClr>
              <a:buFont typeface="Wingdings" panose="05000000000000000000" pitchFamily="2" charset="2"/>
              <a:buChar char="§"/>
            </a:pPr>
            <a:endParaRPr lang="pl-PL" sz="1000" dirty="0"/>
          </a:p>
        </p:txBody>
      </p:sp>
      <p:sp>
        <p:nvSpPr>
          <p:cNvPr id="41" name="Rectangle 40">
            <a:extLst>
              <a:ext uri="{FF2B5EF4-FFF2-40B4-BE49-F238E27FC236}">
                <a16:creationId xmlns:a16="http://schemas.microsoft.com/office/drawing/2014/main" id="{F89D0A88-B1DE-4023-A171-8C0DA0FFDAF7}"/>
              </a:ext>
            </a:extLst>
          </p:cNvPr>
          <p:cNvSpPr/>
          <p:nvPr/>
        </p:nvSpPr>
        <p:spPr>
          <a:xfrm>
            <a:off x="5365534" y="4817905"/>
            <a:ext cx="1310059" cy="52855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Prostokąt 5">
            <a:extLst>
              <a:ext uri="{FF2B5EF4-FFF2-40B4-BE49-F238E27FC236}">
                <a16:creationId xmlns:a16="http://schemas.microsoft.com/office/drawing/2014/main" id="{9DFFDD5C-FD0C-4EA9-A43B-2662F6C50DA8}"/>
              </a:ext>
            </a:extLst>
          </p:cNvPr>
          <p:cNvSpPr/>
          <p:nvPr/>
        </p:nvSpPr>
        <p:spPr>
          <a:xfrm>
            <a:off x="5387521" y="4862600"/>
            <a:ext cx="2508323" cy="630942"/>
          </a:xfrm>
          <a:prstGeom prst="rect">
            <a:avLst/>
          </a:prstGeom>
        </p:spPr>
        <p:txBody>
          <a:bodyPr wrap="square">
            <a:spAutoFit/>
          </a:bodyPr>
          <a:lstStyle/>
          <a:p>
            <a:pPr marL="144000" lvl="1" indent="-144000" algn="just">
              <a:spcAft>
                <a:spcPts val="300"/>
              </a:spcAft>
              <a:buClr>
                <a:srgbClr val="006284"/>
              </a:buClr>
              <a:buFont typeface="Wingdings" panose="05000000000000000000" pitchFamily="2" charset="2"/>
              <a:buChar char="§"/>
            </a:pPr>
            <a:r>
              <a:rPr lang="pl-PL" sz="1000" b="1" dirty="0"/>
              <a:t>Elzab</a:t>
            </a:r>
          </a:p>
          <a:p>
            <a:pPr marL="360000" lvl="2" indent="-144000" algn="just">
              <a:spcAft>
                <a:spcPts val="300"/>
              </a:spcAft>
              <a:buClr>
                <a:srgbClr val="006284"/>
              </a:buClr>
              <a:buSzPct val="100000"/>
              <a:buFont typeface="Wingdings" panose="05000000000000000000" pitchFamily="2" charset="2"/>
              <a:buChar char="§"/>
            </a:pPr>
            <a:r>
              <a:rPr lang="pl-PL" sz="1000" dirty="0"/>
              <a:t>Hellas S.A.</a:t>
            </a:r>
          </a:p>
          <a:p>
            <a:pPr marL="288000" lvl="3" indent="-144000" algn="just">
              <a:spcAft>
                <a:spcPts val="300"/>
              </a:spcAft>
              <a:buClr>
                <a:srgbClr val="006284"/>
              </a:buClr>
              <a:buFont typeface="Wingdings" panose="05000000000000000000" pitchFamily="2" charset="2"/>
              <a:buChar char="§"/>
            </a:pPr>
            <a:endParaRPr lang="pl-PL" sz="1000" dirty="0"/>
          </a:p>
        </p:txBody>
      </p:sp>
      <p:sp>
        <p:nvSpPr>
          <p:cNvPr id="50" name="Rectangle 49">
            <a:extLst>
              <a:ext uri="{FF2B5EF4-FFF2-40B4-BE49-F238E27FC236}">
                <a16:creationId xmlns:a16="http://schemas.microsoft.com/office/drawing/2014/main" id="{7F9A594D-839C-4E00-B70B-8895ADA40914}"/>
              </a:ext>
            </a:extLst>
          </p:cNvPr>
          <p:cNvSpPr/>
          <p:nvPr/>
        </p:nvSpPr>
        <p:spPr>
          <a:xfrm>
            <a:off x="6781763" y="3007597"/>
            <a:ext cx="1549324" cy="52855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Prostokąt 5">
            <a:extLst>
              <a:ext uri="{FF2B5EF4-FFF2-40B4-BE49-F238E27FC236}">
                <a16:creationId xmlns:a16="http://schemas.microsoft.com/office/drawing/2014/main" id="{4A1FC763-3AFC-4C55-B72F-ED1E6A8C8F7D}"/>
              </a:ext>
            </a:extLst>
          </p:cNvPr>
          <p:cNvSpPr/>
          <p:nvPr/>
        </p:nvSpPr>
        <p:spPr>
          <a:xfrm>
            <a:off x="6803749" y="3060914"/>
            <a:ext cx="2508323" cy="630942"/>
          </a:xfrm>
          <a:prstGeom prst="rect">
            <a:avLst/>
          </a:prstGeom>
        </p:spPr>
        <p:txBody>
          <a:bodyPr wrap="square">
            <a:spAutoFit/>
          </a:bodyPr>
          <a:lstStyle/>
          <a:p>
            <a:pPr marL="144000" lvl="1" indent="-144000" algn="just">
              <a:spcAft>
                <a:spcPts val="300"/>
              </a:spcAft>
              <a:buClr>
                <a:srgbClr val="1D216D"/>
              </a:buClr>
              <a:buFont typeface="Wingdings" panose="05000000000000000000" pitchFamily="2" charset="2"/>
              <a:buChar char="§"/>
            </a:pPr>
            <a:r>
              <a:rPr lang="pl-PL" sz="1000" b="1" dirty="0"/>
              <a:t>Insoft Sp. z o.o.</a:t>
            </a:r>
          </a:p>
          <a:p>
            <a:pPr marL="360000" lvl="2" indent="-144000" algn="just">
              <a:spcAft>
                <a:spcPts val="300"/>
              </a:spcAft>
              <a:buClr>
                <a:srgbClr val="1D216D"/>
              </a:buClr>
              <a:buSzPct val="100000"/>
              <a:buFont typeface="Wingdings" panose="05000000000000000000" pitchFamily="2" charset="2"/>
              <a:buChar char="§"/>
            </a:pPr>
            <a:r>
              <a:rPr lang="pl-PL" sz="1000" dirty="0"/>
              <a:t>Krakow</a:t>
            </a:r>
          </a:p>
          <a:p>
            <a:pPr marL="288000" lvl="3" indent="-144000" algn="just">
              <a:spcAft>
                <a:spcPts val="300"/>
              </a:spcAft>
              <a:buClr>
                <a:srgbClr val="1D216D"/>
              </a:buClr>
              <a:buFont typeface="Wingdings" panose="05000000000000000000" pitchFamily="2" charset="2"/>
              <a:buChar char="§"/>
            </a:pPr>
            <a:endParaRPr lang="pl-PL" sz="1000" dirty="0"/>
          </a:p>
        </p:txBody>
      </p:sp>
      <p:sp>
        <p:nvSpPr>
          <p:cNvPr id="56" name="Rectangle 55">
            <a:extLst>
              <a:ext uri="{FF2B5EF4-FFF2-40B4-BE49-F238E27FC236}">
                <a16:creationId xmlns:a16="http://schemas.microsoft.com/office/drawing/2014/main" id="{1F0AE63B-79D6-40B1-BC27-DE2F24306ABC}"/>
              </a:ext>
            </a:extLst>
          </p:cNvPr>
          <p:cNvSpPr/>
          <p:nvPr/>
        </p:nvSpPr>
        <p:spPr>
          <a:xfrm>
            <a:off x="8716492" y="3619278"/>
            <a:ext cx="1492863" cy="52855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Prostokąt 5">
            <a:extLst>
              <a:ext uri="{FF2B5EF4-FFF2-40B4-BE49-F238E27FC236}">
                <a16:creationId xmlns:a16="http://schemas.microsoft.com/office/drawing/2014/main" id="{885EE4B6-847B-45A0-9146-05F62641E3D2}"/>
              </a:ext>
            </a:extLst>
          </p:cNvPr>
          <p:cNvSpPr/>
          <p:nvPr/>
        </p:nvSpPr>
        <p:spPr>
          <a:xfrm>
            <a:off x="8738479" y="3672595"/>
            <a:ext cx="2508323" cy="246221"/>
          </a:xfrm>
          <a:prstGeom prst="rect">
            <a:avLst/>
          </a:prstGeom>
        </p:spPr>
        <p:txBody>
          <a:bodyPr wrap="square">
            <a:spAutoFit/>
          </a:bodyPr>
          <a:lstStyle/>
          <a:p>
            <a:pPr marL="144000" lvl="1" indent="-144000" algn="just">
              <a:spcAft>
                <a:spcPts val="300"/>
              </a:spcAft>
              <a:buClr>
                <a:srgbClr val="1D216D"/>
              </a:buClr>
              <a:buFont typeface="Wingdings" panose="05000000000000000000" pitchFamily="2" charset="2"/>
              <a:buChar char="§"/>
            </a:pPr>
            <a:r>
              <a:rPr lang="pl-PL" sz="1000" b="1" dirty="0"/>
              <a:t>JNJ Limited</a:t>
            </a:r>
          </a:p>
        </p:txBody>
      </p:sp>
      <p:sp>
        <p:nvSpPr>
          <p:cNvPr id="59" name="Rectangle 58">
            <a:extLst>
              <a:ext uri="{FF2B5EF4-FFF2-40B4-BE49-F238E27FC236}">
                <a16:creationId xmlns:a16="http://schemas.microsoft.com/office/drawing/2014/main" id="{95707DAA-E3F6-4935-BD07-61669B7F8F06}"/>
              </a:ext>
            </a:extLst>
          </p:cNvPr>
          <p:cNvSpPr/>
          <p:nvPr/>
        </p:nvSpPr>
        <p:spPr>
          <a:xfrm>
            <a:off x="8716492" y="4224794"/>
            <a:ext cx="1706370" cy="52855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Prostokąt 5">
            <a:extLst>
              <a:ext uri="{FF2B5EF4-FFF2-40B4-BE49-F238E27FC236}">
                <a16:creationId xmlns:a16="http://schemas.microsoft.com/office/drawing/2014/main" id="{C1693771-BBAC-426A-A032-4D8A098D6D0B}"/>
              </a:ext>
            </a:extLst>
          </p:cNvPr>
          <p:cNvSpPr/>
          <p:nvPr/>
        </p:nvSpPr>
        <p:spPr>
          <a:xfrm>
            <a:off x="8738479" y="4278111"/>
            <a:ext cx="2508323" cy="630942"/>
          </a:xfrm>
          <a:prstGeom prst="rect">
            <a:avLst/>
          </a:prstGeom>
        </p:spPr>
        <p:txBody>
          <a:bodyPr wrap="square">
            <a:spAutoFit/>
          </a:bodyPr>
          <a:lstStyle/>
          <a:p>
            <a:pPr marL="144000" lvl="1" indent="-144000" algn="just">
              <a:spcAft>
                <a:spcPts val="300"/>
              </a:spcAft>
              <a:buClr>
                <a:srgbClr val="1D216D"/>
              </a:buClr>
              <a:buFont typeface="Wingdings" panose="05000000000000000000" pitchFamily="2" charset="2"/>
              <a:buChar char="§"/>
            </a:pPr>
            <a:r>
              <a:rPr lang="pl-PL" sz="1000" b="1" dirty="0"/>
              <a:t>Micra Metripond KFT</a:t>
            </a:r>
          </a:p>
          <a:p>
            <a:pPr marL="360000" lvl="2" indent="-144000" algn="just">
              <a:spcAft>
                <a:spcPts val="300"/>
              </a:spcAft>
              <a:buClr>
                <a:srgbClr val="1D216D"/>
              </a:buClr>
              <a:buSzPct val="100000"/>
              <a:buFont typeface="Wingdings" panose="05000000000000000000" pitchFamily="2" charset="2"/>
              <a:buChar char="§"/>
            </a:pPr>
            <a:r>
              <a:rPr lang="pl-PL" sz="1000" dirty="0"/>
              <a:t>Hungary</a:t>
            </a:r>
          </a:p>
          <a:p>
            <a:pPr marL="288000" lvl="3" indent="-144000" algn="just">
              <a:spcAft>
                <a:spcPts val="300"/>
              </a:spcAft>
              <a:buClr>
                <a:srgbClr val="1D216D"/>
              </a:buClr>
              <a:buFont typeface="Wingdings" panose="05000000000000000000" pitchFamily="2" charset="2"/>
              <a:buChar char="§"/>
            </a:pPr>
            <a:endParaRPr lang="pl-PL" sz="1000" dirty="0"/>
          </a:p>
        </p:txBody>
      </p:sp>
      <p:sp>
        <p:nvSpPr>
          <p:cNvPr id="62" name="Rectangle 61">
            <a:extLst>
              <a:ext uri="{FF2B5EF4-FFF2-40B4-BE49-F238E27FC236}">
                <a16:creationId xmlns:a16="http://schemas.microsoft.com/office/drawing/2014/main" id="{05E6AB8A-FAD8-47AB-A8D9-86AAF30356CC}"/>
              </a:ext>
            </a:extLst>
          </p:cNvPr>
          <p:cNvSpPr/>
          <p:nvPr/>
        </p:nvSpPr>
        <p:spPr>
          <a:xfrm>
            <a:off x="8716492" y="4830310"/>
            <a:ext cx="2183646" cy="52855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Prostokąt 5">
            <a:extLst>
              <a:ext uri="{FF2B5EF4-FFF2-40B4-BE49-F238E27FC236}">
                <a16:creationId xmlns:a16="http://schemas.microsoft.com/office/drawing/2014/main" id="{4936E26F-297C-4251-8DE3-26F5729C733F}"/>
              </a:ext>
            </a:extLst>
          </p:cNvPr>
          <p:cNvSpPr/>
          <p:nvPr/>
        </p:nvSpPr>
        <p:spPr>
          <a:xfrm>
            <a:off x="8762632" y="4883627"/>
            <a:ext cx="2508323" cy="630942"/>
          </a:xfrm>
          <a:prstGeom prst="rect">
            <a:avLst/>
          </a:prstGeom>
        </p:spPr>
        <p:txBody>
          <a:bodyPr wrap="square">
            <a:spAutoFit/>
          </a:bodyPr>
          <a:lstStyle/>
          <a:p>
            <a:pPr marL="144000" lvl="1" indent="-144000" algn="just">
              <a:spcAft>
                <a:spcPts val="300"/>
              </a:spcAft>
              <a:buClr>
                <a:srgbClr val="1D216D"/>
              </a:buClr>
              <a:buFont typeface="Wingdings" panose="05000000000000000000" pitchFamily="2" charset="2"/>
              <a:buChar char="§"/>
            </a:pPr>
            <a:r>
              <a:rPr lang="pl-PL" sz="1000" b="1" dirty="0"/>
              <a:t>Comp Platforma Usług S.A.</a:t>
            </a:r>
          </a:p>
          <a:p>
            <a:pPr marL="360000" lvl="2" indent="-144000" algn="just">
              <a:spcAft>
                <a:spcPts val="300"/>
              </a:spcAft>
              <a:buClr>
                <a:srgbClr val="1D216D"/>
              </a:buClr>
              <a:buSzPct val="100000"/>
              <a:buFont typeface="Wingdings" panose="05000000000000000000" pitchFamily="2" charset="2"/>
              <a:buChar char="§"/>
            </a:pPr>
            <a:r>
              <a:rPr lang="pl-PL" sz="1000" dirty="0"/>
              <a:t>Warsaw</a:t>
            </a:r>
          </a:p>
          <a:p>
            <a:pPr marL="288000" lvl="3" indent="-144000" algn="just">
              <a:spcAft>
                <a:spcPts val="300"/>
              </a:spcAft>
              <a:buClr>
                <a:srgbClr val="1D216D"/>
              </a:buClr>
              <a:buFont typeface="Wingdings" panose="05000000000000000000" pitchFamily="2" charset="2"/>
              <a:buChar char="§"/>
            </a:pPr>
            <a:endParaRPr lang="pl-PL" sz="1000" dirty="0"/>
          </a:p>
        </p:txBody>
      </p:sp>
      <p:pic>
        <p:nvPicPr>
          <p:cNvPr id="64" name="Picture 63" descr="Logo&#10;&#10;Description automatically generated">
            <a:extLst>
              <a:ext uri="{FF2B5EF4-FFF2-40B4-BE49-F238E27FC236}">
                <a16:creationId xmlns:a16="http://schemas.microsoft.com/office/drawing/2014/main" id="{F596B130-EDDA-4645-AF11-435665495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03" y="3576067"/>
            <a:ext cx="1821329" cy="679934"/>
          </a:xfrm>
          <a:prstGeom prst="rect">
            <a:avLst/>
          </a:prstGeom>
        </p:spPr>
      </p:pic>
      <p:sp>
        <p:nvSpPr>
          <p:cNvPr id="31" name="Rectangle 30">
            <a:extLst>
              <a:ext uri="{FF2B5EF4-FFF2-40B4-BE49-F238E27FC236}">
                <a16:creationId xmlns:a16="http://schemas.microsoft.com/office/drawing/2014/main" id="{59982C2D-0834-469F-A608-00BDD3D67E3F}"/>
              </a:ext>
            </a:extLst>
          </p:cNvPr>
          <p:cNvSpPr/>
          <p:nvPr/>
        </p:nvSpPr>
        <p:spPr>
          <a:xfrm>
            <a:off x="607146" y="2920307"/>
            <a:ext cx="1983654" cy="1398421"/>
          </a:xfrm>
          <a:prstGeom prst="rect">
            <a:avLst/>
          </a:prstGeom>
          <a:noFill/>
          <a:ln w="19050">
            <a:solidFill>
              <a:srgbClr val="0D4F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195AD14B-26A9-4CA6-AB17-89D64C836F6E}"/>
              </a:ext>
            </a:extLst>
          </p:cNvPr>
          <p:cNvSpPr/>
          <p:nvPr/>
        </p:nvSpPr>
        <p:spPr>
          <a:xfrm>
            <a:off x="1327381" y="2779060"/>
            <a:ext cx="542172" cy="263139"/>
          </a:xfrm>
          <a:prstGeom prst="rect">
            <a:avLst/>
          </a:prstGeom>
          <a:solidFill>
            <a:srgbClr val="151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dirty="0"/>
              <a:t>100%</a:t>
            </a:r>
            <a:endParaRPr lang="en-GB" sz="1050" dirty="0"/>
          </a:p>
        </p:txBody>
      </p:sp>
      <p:sp>
        <p:nvSpPr>
          <p:cNvPr id="67" name="Rectangle 66">
            <a:extLst>
              <a:ext uri="{FF2B5EF4-FFF2-40B4-BE49-F238E27FC236}">
                <a16:creationId xmlns:a16="http://schemas.microsoft.com/office/drawing/2014/main" id="{C90C05B8-312E-40C5-9EED-01BE9E4AF08E}"/>
              </a:ext>
            </a:extLst>
          </p:cNvPr>
          <p:cNvSpPr/>
          <p:nvPr/>
        </p:nvSpPr>
        <p:spPr>
          <a:xfrm>
            <a:off x="3599223" y="2779060"/>
            <a:ext cx="542172" cy="263139"/>
          </a:xfrm>
          <a:prstGeom prst="rect">
            <a:avLst/>
          </a:prstGeom>
          <a:solidFill>
            <a:srgbClr val="151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dirty="0"/>
              <a:t>100%</a:t>
            </a:r>
            <a:endParaRPr lang="en-GB" sz="1050" dirty="0"/>
          </a:p>
        </p:txBody>
      </p:sp>
      <p:sp>
        <p:nvSpPr>
          <p:cNvPr id="69" name="Rectangle 68">
            <a:extLst>
              <a:ext uri="{FF2B5EF4-FFF2-40B4-BE49-F238E27FC236}">
                <a16:creationId xmlns:a16="http://schemas.microsoft.com/office/drawing/2014/main" id="{D16AFF2E-1E0E-4104-AD48-89AE80D183F0}"/>
              </a:ext>
            </a:extLst>
          </p:cNvPr>
          <p:cNvSpPr/>
          <p:nvPr/>
        </p:nvSpPr>
        <p:spPr>
          <a:xfrm>
            <a:off x="5556390" y="2785370"/>
            <a:ext cx="727753" cy="262809"/>
          </a:xfrm>
          <a:prstGeom prst="rect">
            <a:avLst/>
          </a:prstGeom>
          <a:solidFill>
            <a:srgbClr val="151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dirty="0"/>
              <a:t>78.41%</a:t>
            </a:r>
            <a:endParaRPr lang="en-GB" sz="1050" dirty="0"/>
          </a:p>
        </p:txBody>
      </p:sp>
      <p:sp>
        <p:nvSpPr>
          <p:cNvPr id="71" name="Rectangle 70">
            <a:extLst>
              <a:ext uri="{FF2B5EF4-FFF2-40B4-BE49-F238E27FC236}">
                <a16:creationId xmlns:a16="http://schemas.microsoft.com/office/drawing/2014/main" id="{B90A4B6F-CB13-45DE-A313-86AB0BD4E3AC}"/>
              </a:ext>
            </a:extLst>
          </p:cNvPr>
          <p:cNvSpPr/>
          <p:nvPr/>
        </p:nvSpPr>
        <p:spPr>
          <a:xfrm>
            <a:off x="7291269" y="2765183"/>
            <a:ext cx="542172" cy="277016"/>
          </a:xfrm>
          <a:prstGeom prst="rect">
            <a:avLst/>
          </a:prstGeom>
          <a:solidFill>
            <a:srgbClr val="151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dirty="0"/>
              <a:t>52%</a:t>
            </a:r>
            <a:endParaRPr lang="en-GB" sz="1050" dirty="0"/>
          </a:p>
        </p:txBody>
      </p:sp>
      <p:sp>
        <p:nvSpPr>
          <p:cNvPr id="72" name="Rectangle 71">
            <a:extLst>
              <a:ext uri="{FF2B5EF4-FFF2-40B4-BE49-F238E27FC236}">
                <a16:creationId xmlns:a16="http://schemas.microsoft.com/office/drawing/2014/main" id="{351666D8-054D-4920-BFFB-192D95BFBC00}"/>
              </a:ext>
            </a:extLst>
          </p:cNvPr>
          <p:cNvSpPr/>
          <p:nvPr/>
        </p:nvSpPr>
        <p:spPr>
          <a:xfrm>
            <a:off x="9338213" y="2779060"/>
            <a:ext cx="728105" cy="252635"/>
          </a:xfrm>
          <a:prstGeom prst="rect">
            <a:avLst/>
          </a:prstGeom>
          <a:solidFill>
            <a:srgbClr val="151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dirty="0"/>
              <a:t>50.12%</a:t>
            </a:r>
            <a:endParaRPr lang="en-GB" sz="1050" dirty="0"/>
          </a:p>
        </p:txBody>
      </p:sp>
      <p:sp>
        <p:nvSpPr>
          <p:cNvPr id="73" name="Rectangle 72">
            <a:extLst>
              <a:ext uri="{FF2B5EF4-FFF2-40B4-BE49-F238E27FC236}">
                <a16:creationId xmlns:a16="http://schemas.microsoft.com/office/drawing/2014/main" id="{0A08E9AA-B84D-4707-9878-F11188BEF0B8}"/>
              </a:ext>
            </a:extLst>
          </p:cNvPr>
          <p:cNvSpPr/>
          <p:nvPr/>
        </p:nvSpPr>
        <p:spPr>
          <a:xfrm>
            <a:off x="4849493" y="4371779"/>
            <a:ext cx="586974" cy="22065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dirty="0"/>
              <a:t>67%</a:t>
            </a:r>
            <a:endParaRPr lang="en-GB" sz="1050" dirty="0"/>
          </a:p>
        </p:txBody>
      </p:sp>
      <p:sp>
        <p:nvSpPr>
          <p:cNvPr id="74" name="Rectangle 73">
            <a:extLst>
              <a:ext uri="{FF2B5EF4-FFF2-40B4-BE49-F238E27FC236}">
                <a16:creationId xmlns:a16="http://schemas.microsoft.com/office/drawing/2014/main" id="{EE6637CF-4412-4117-9359-9BA1692BB91F}"/>
              </a:ext>
            </a:extLst>
          </p:cNvPr>
          <p:cNvSpPr/>
          <p:nvPr/>
        </p:nvSpPr>
        <p:spPr>
          <a:xfrm>
            <a:off x="4849493" y="4938273"/>
            <a:ext cx="586973" cy="2383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dirty="0"/>
              <a:t>100%</a:t>
            </a:r>
            <a:endParaRPr lang="en-GB" sz="1050" dirty="0"/>
          </a:p>
        </p:txBody>
      </p:sp>
      <p:cxnSp>
        <p:nvCxnSpPr>
          <p:cNvPr id="76" name="Connector: Elbow 75">
            <a:extLst>
              <a:ext uri="{FF2B5EF4-FFF2-40B4-BE49-F238E27FC236}">
                <a16:creationId xmlns:a16="http://schemas.microsoft.com/office/drawing/2014/main" id="{8D638A5A-273E-4193-90E8-EB55FF2EC389}"/>
              </a:ext>
            </a:extLst>
          </p:cNvPr>
          <p:cNvCxnSpPr>
            <a:cxnSpLocks/>
            <a:endCxn id="74" idx="0"/>
          </p:cNvCxnSpPr>
          <p:nvPr/>
        </p:nvCxnSpPr>
        <p:spPr>
          <a:xfrm rot="5400000">
            <a:off x="4981327" y="4760437"/>
            <a:ext cx="339490" cy="16183"/>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F639B0B8-0B75-495D-B988-29CDE02F300A}"/>
              </a:ext>
            </a:extLst>
          </p:cNvPr>
          <p:cNvSpPr/>
          <p:nvPr/>
        </p:nvSpPr>
        <p:spPr>
          <a:xfrm>
            <a:off x="8119111" y="3744690"/>
            <a:ext cx="629521" cy="2408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dirty="0"/>
              <a:t>67%</a:t>
            </a:r>
            <a:endParaRPr lang="en-GB" sz="1050" dirty="0"/>
          </a:p>
        </p:txBody>
      </p:sp>
      <p:sp>
        <p:nvSpPr>
          <p:cNvPr id="85" name="Rectangle 84">
            <a:extLst>
              <a:ext uri="{FF2B5EF4-FFF2-40B4-BE49-F238E27FC236}">
                <a16:creationId xmlns:a16="http://schemas.microsoft.com/office/drawing/2014/main" id="{532967F8-224A-4B51-98AA-48D98189F90C}"/>
              </a:ext>
            </a:extLst>
          </p:cNvPr>
          <p:cNvSpPr/>
          <p:nvPr/>
        </p:nvSpPr>
        <p:spPr>
          <a:xfrm>
            <a:off x="8119111" y="4283793"/>
            <a:ext cx="653894" cy="31191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dirty="0"/>
              <a:t>92.18%</a:t>
            </a:r>
            <a:endParaRPr lang="en-GB" sz="1050" dirty="0"/>
          </a:p>
        </p:txBody>
      </p:sp>
      <p:cxnSp>
        <p:nvCxnSpPr>
          <p:cNvPr id="91" name="Connector: Elbow 90">
            <a:extLst>
              <a:ext uri="{FF2B5EF4-FFF2-40B4-BE49-F238E27FC236}">
                <a16:creationId xmlns:a16="http://schemas.microsoft.com/office/drawing/2014/main" id="{9CAD95F8-FCD0-476D-8D8D-8627B52828CA}"/>
              </a:ext>
            </a:extLst>
          </p:cNvPr>
          <p:cNvCxnSpPr>
            <a:cxnSpLocks/>
            <a:stCxn id="53" idx="2"/>
            <a:endCxn id="84" idx="0"/>
          </p:cNvCxnSpPr>
          <p:nvPr/>
        </p:nvCxnSpPr>
        <p:spPr>
          <a:xfrm rot="5400000">
            <a:off x="8983945" y="2986565"/>
            <a:ext cx="208052" cy="1308198"/>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4DEA512E-04B3-4DAD-9FA4-9898258E1486}"/>
              </a:ext>
            </a:extLst>
          </p:cNvPr>
          <p:cNvCxnSpPr>
            <a:cxnSpLocks/>
            <a:stCxn id="85" idx="0"/>
            <a:endCxn id="84" idx="2"/>
          </p:cNvCxnSpPr>
          <p:nvPr/>
        </p:nvCxnSpPr>
        <p:spPr>
          <a:xfrm rot="16200000" flipV="1">
            <a:off x="8290823" y="4128558"/>
            <a:ext cx="298284" cy="12186"/>
          </a:xfrm>
          <a:prstGeom prst="bentConnector3">
            <a:avLst>
              <a:gd name="adj1" fmla="val 5329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5DB9BE3A-36F2-405B-BF6A-1E492799579B}"/>
              </a:ext>
            </a:extLst>
          </p:cNvPr>
          <p:cNvCxnSpPr>
            <a:cxnSpLocks/>
            <a:stCxn id="102" idx="0"/>
            <a:endCxn id="85" idx="2"/>
          </p:cNvCxnSpPr>
          <p:nvPr/>
        </p:nvCxnSpPr>
        <p:spPr>
          <a:xfrm rot="16200000" flipV="1">
            <a:off x="8305924" y="4735841"/>
            <a:ext cx="287921" cy="7652"/>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2303FCF3-86D5-47C9-9752-CFFD51B6A166}"/>
              </a:ext>
            </a:extLst>
          </p:cNvPr>
          <p:cNvSpPr/>
          <p:nvPr/>
        </p:nvSpPr>
        <p:spPr>
          <a:xfrm>
            <a:off x="8119110" y="4883627"/>
            <a:ext cx="669199" cy="29297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dirty="0"/>
              <a:t>50.46%</a:t>
            </a:r>
            <a:endParaRPr lang="en-GB" sz="1050" dirty="0"/>
          </a:p>
        </p:txBody>
      </p:sp>
      <p:cxnSp>
        <p:nvCxnSpPr>
          <p:cNvPr id="116" name="Connector: Elbow 115">
            <a:extLst>
              <a:ext uri="{FF2B5EF4-FFF2-40B4-BE49-F238E27FC236}">
                <a16:creationId xmlns:a16="http://schemas.microsoft.com/office/drawing/2014/main" id="{02E36D68-DD2E-46D1-B043-B94A00EA60D1}"/>
              </a:ext>
            </a:extLst>
          </p:cNvPr>
          <p:cNvCxnSpPr>
            <a:cxnSpLocks/>
            <a:stCxn id="29" idx="2"/>
            <a:endCxn id="69" idx="0"/>
          </p:cNvCxnSpPr>
          <p:nvPr/>
        </p:nvCxnSpPr>
        <p:spPr>
          <a:xfrm rot="5400000">
            <a:off x="5752739" y="2565421"/>
            <a:ext cx="387478" cy="52421"/>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972707A6-F785-4CF5-9EA3-FDC6D2501291}"/>
              </a:ext>
            </a:extLst>
          </p:cNvPr>
          <p:cNvCxnSpPr>
            <a:cxnSpLocks/>
            <a:stCxn id="29" idx="2"/>
            <a:endCxn id="71" idx="0"/>
          </p:cNvCxnSpPr>
          <p:nvPr/>
        </p:nvCxnSpPr>
        <p:spPr>
          <a:xfrm rot="16200000" flipH="1">
            <a:off x="6583876" y="1786703"/>
            <a:ext cx="367291" cy="1589667"/>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62465A25-37FB-4ECF-A337-F7B98212BA5F}"/>
              </a:ext>
            </a:extLst>
          </p:cNvPr>
          <p:cNvCxnSpPr>
            <a:cxnSpLocks/>
            <a:stCxn id="29" idx="2"/>
            <a:endCxn id="72" idx="0"/>
          </p:cNvCxnSpPr>
          <p:nvPr/>
        </p:nvCxnSpPr>
        <p:spPr>
          <a:xfrm rot="16200000" flipH="1">
            <a:off x="7646893" y="723687"/>
            <a:ext cx="381168" cy="3729578"/>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D58A0FCA-18A9-4206-A5EE-CA1E543EF3F5}"/>
              </a:ext>
            </a:extLst>
          </p:cNvPr>
          <p:cNvCxnSpPr>
            <a:cxnSpLocks/>
            <a:stCxn id="29" idx="2"/>
            <a:endCxn id="67" idx="0"/>
          </p:cNvCxnSpPr>
          <p:nvPr/>
        </p:nvCxnSpPr>
        <p:spPr>
          <a:xfrm rot="5400000">
            <a:off x="4730915" y="1537287"/>
            <a:ext cx="381168" cy="2102379"/>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8EEA2B4F-37E6-444F-AF12-832D5E79E73E}"/>
              </a:ext>
            </a:extLst>
          </p:cNvPr>
          <p:cNvCxnSpPr>
            <a:cxnSpLocks/>
            <a:stCxn id="29" idx="2"/>
            <a:endCxn id="65" idx="0"/>
          </p:cNvCxnSpPr>
          <p:nvPr/>
        </p:nvCxnSpPr>
        <p:spPr>
          <a:xfrm rot="5400000">
            <a:off x="3594994" y="401366"/>
            <a:ext cx="381168" cy="4374221"/>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8" name="Picture 137">
            <a:extLst>
              <a:ext uri="{FF2B5EF4-FFF2-40B4-BE49-F238E27FC236}">
                <a16:creationId xmlns:a16="http://schemas.microsoft.com/office/drawing/2014/main" id="{D1F3D869-AFCE-49F4-95A2-E31E4E34E9CE}"/>
              </a:ext>
            </a:extLst>
          </p:cNvPr>
          <p:cNvPicPr>
            <a:picLocks noChangeAspect="1"/>
          </p:cNvPicPr>
          <p:nvPr/>
        </p:nvPicPr>
        <p:blipFill>
          <a:blip r:embed="rId5"/>
          <a:stretch>
            <a:fillRect/>
          </a:stretch>
        </p:blipFill>
        <p:spPr>
          <a:xfrm>
            <a:off x="6351588" y="2790632"/>
            <a:ext cx="597527" cy="175008"/>
          </a:xfrm>
          <a:prstGeom prst="rect">
            <a:avLst/>
          </a:prstGeom>
        </p:spPr>
      </p:pic>
      <p:pic>
        <p:nvPicPr>
          <p:cNvPr id="140" name="Picture 139">
            <a:extLst>
              <a:ext uri="{FF2B5EF4-FFF2-40B4-BE49-F238E27FC236}">
                <a16:creationId xmlns:a16="http://schemas.microsoft.com/office/drawing/2014/main" id="{EA00D2F9-318D-40C9-A3EB-17EDDFAB14C5}"/>
              </a:ext>
            </a:extLst>
          </p:cNvPr>
          <p:cNvPicPr>
            <a:picLocks noChangeAspect="1"/>
          </p:cNvPicPr>
          <p:nvPr/>
        </p:nvPicPr>
        <p:blipFill>
          <a:blip r:embed="rId6"/>
          <a:stretch>
            <a:fillRect/>
          </a:stretch>
        </p:blipFill>
        <p:spPr>
          <a:xfrm>
            <a:off x="6743483" y="4391593"/>
            <a:ext cx="636782" cy="233920"/>
          </a:xfrm>
          <a:prstGeom prst="rect">
            <a:avLst/>
          </a:prstGeom>
        </p:spPr>
      </p:pic>
      <p:pic>
        <p:nvPicPr>
          <p:cNvPr id="141" name="Picture 140">
            <a:extLst>
              <a:ext uri="{FF2B5EF4-FFF2-40B4-BE49-F238E27FC236}">
                <a16:creationId xmlns:a16="http://schemas.microsoft.com/office/drawing/2014/main" id="{4722C8D2-9546-41C5-8ABC-8ABE84B128D2}"/>
              </a:ext>
            </a:extLst>
          </p:cNvPr>
          <p:cNvPicPr>
            <a:picLocks noChangeAspect="1"/>
          </p:cNvPicPr>
          <p:nvPr/>
        </p:nvPicPr>
        <p:blipFill>
          <a:blip r:embed="rId6"/>
          <a:stretch>
            <a:fillRect/>
          </a:stretch>
        </p:blipFill>
        <p:spPr>
          <a:xfrm>
            <a:off x="6733913" y="4954426"/>
            <a:ext cx="636782" cy="233920"/>
          </a:xfrm>
          <a:prstGeom prst="rect">
            <a:avLst/>
          </a:prstGeom>
        </p:spPr>
      </p:pic>
      <p:pic>
        <p:nvPicPr>
          <p:cNvPr id="143" name="Picture 142">
            <a:extLst>
              <a:ext uri="{FF2B5EF4-FFF2-40B4-BE49-F238E27FC236}">
                <a16:creationId xmlns:a16="http://schemas.microsoft.com/office/drawing/2014/main" id="{1C9F8FA8-76A9-467F-8BB0-0280E730372E}"/>
              </a:ext>
            </a:extLst>
          </p:cNvPr>
          <p:cNvPicPr>
            <a:picLocks noChangeAspect="1"/>
          </p:cNvPicPr>
          <p:nvPr/>
        </p:nvPicPr>
        <p:blipFill>
          <a:blip r:embed="rId7"/>
          <a:stretch>
            <a:fillRect/>
          </a:stretch>
        </p:blipFill>
        <p:spPr>
          <a:xfrm>
            <a:off x="8008531" y="2714168"/>
            <a:ext cx="450757" cy="260052"/>
          </a:xfrm>
          <a:prstGeom prst="rect">
            <a:avLst/>
          </a:prstGeom>
        </p:spPr>
      </p:pic>
      <p:pic>
        <p:nvPicPr>
          <p:cNvPr id="145" name="Picture 144">
            <a:extLst>
              <a:ext uri="{FF2B5EF4-FFF2-40B4-BE49-F238E27FC236}">
                <a16:creationId xmlns:a16="http://schemas.microsoft.com/office/drawing/2014/main" id="{3AAACFE4-0B6B-46EF-AC0C-B7C519D78DBA}"/>
              </a:ext>
            </a:extLst>
          </p:cNvPr>
          <p:cNvPicPr>
            <a:picLocks noChangeAspect="1"/>
          </p:cNvPicPr>
          <p:nvPr/>
        </p:nvPicPr>
        <p:blipFill>
          <a:blip r:embed="rId8"/>
          <a:stretch>
            <a:fillRect/>
          </a:stretch>
        </p:blipFill>
        <p:spPr>
          <a:xfrm>
            <a:off x="10097704" y="2785370"/>
            <a:ext cx="848426" cy="196051"/>
          </a:xfrm>
          <a:prstGeom prst="rect">
            <a:avLst/>
          </a:prstGeom>
        </p:spPr>
      </p:pic>
      <p:pic>
        <p:nvPicPr>
          <p:cNvPr id="149" name="Picture 148">
            <a:extLst>
              <a:ext uri="{FF2B5EF4-FFF2-40B4-BE49-F238E27FC236}">
                <a16:creationId xmlns:a16="http://schemas.microsoft.com/office/drawing/2014/main" id="{1CF32503-1DB8-4AF2-82EE-787A041C1018}"/>
              </a:ext>
            </a:extLst>
          </p:cNvPr>
          <p:cNvPicPr>
            <a:picLocks noChangeAspect="1"/>
          </p:cNvPicPr>
          <p:nvPr/>
        </p:nvPicPr>
        <p:blipFill>
          <a:blip r:embed="rId9"/>
          <a:stretch>
            <a:fillRect/>
          </a:stretch>
        </p:blipFill>
        <p:spPr>
          <a:xfrm>
            <a:off x="10497515" y="4342682"/>
            <a:ext cx="616899" cy="289868"/>
          </a:xfrm>
          <a:prstGeom prst="rect">
            <a:avLst/>
          </a:prstGeom>
        </p:spPr>
      </p:pic>
      <p:pic>
        <p:nvPicPr>
          <p:cNvPr id="151" name="Picture 150">
            <a:extLst>
              <a:ext uri="{FF2B5EF4-FFF2-40B4-BE49-F238E27FC236}">
                <a16:creationId xmlns:a16="http://schemas.microsoft.com/office/drawing/2014/main" id="{A2102C8E-DD94-4C36-9ED1-A601DE16D7E0}"/>
              </a:ext>
            </a:extLst>
          </p:cNvPr>
          <p:cNvPicPr>
            <a:picLocks noChangeAspect="1"/>
          </p:cNvPicPr>
          <p:nvPr/>
        </p:nvPicPr>
        <p:blipFill>
          <a:blip r:embed="rId10"/>
          <a:stretch>
            <a:fillRect/>
          </a:stretch>
        </p:blipFill>
        <p:spPr>
          <a:xfrm>
            <a:off x="10948456" y="4938272"/>
            <a:ext cx="693304" cy="272240"/>
          </a:xfrm>
          <a:prstGeom prst="rect">
            <a:avLst/>
          </a:prstGeom>
        </p:spPr>
      </p:pic>
      <p:cxnSp>
        <p:nvCxnSpPr>
          <p:cNvPr id="162" name="Connector: Elbow 161">
            <a:extLst>
              <a:ext uri="{FF2B5EF4-FFF2-40B4-BE49-F238E27FC236}">
                <a16:creationId xmlns:a16="http://schemas.microsoft.com/office/drawing/2014/main" id="{6F3C3F4C-727B-4BA2-9E5E-46B2E8BFC500}"/>
              </a:ext>
            </a:extLst>
          </p:cNvPr>
          <p:cNvCxnSpPr>
            <a:cxnSpLocks/>
            <a:stCxn id="47" idx="2"/>
            <a:endCxn id="73" idx="0"/>
          </p:cNvCxnSpPr>
          <p:nvPr/>
        </p:nvCxnSpPr>
        <p:spPr>
          <a:xfrm rot="5400000">
            <a:off x="5123040" y="3556095"/>
            <a:ext cx="835624" cy="795744"/>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5" name="Connector: Elbow 174">
            <a:extLst>
              <a:ext uri="{FF2B5EF4-FFF2-40B4-BE49-F238E27FC236}">
                <a16:creationId xmlns:a16="http://schemas.microsoft.com/office/drawing/2014/main" id="{17B76BB2-0DE2-4037-8DA3-02E333551874}"/>
              </a:ext>
            </a:extLst>
          </p:cNvPr>
          <p:cNvCxnSpPr>
            <a:cxnSpLocks/>
            <a:stCxn id="47" idx="2"/>
            <a:endCxn id="53" idx="1"/>
          </p:cNvCxnSpPr>
          <p:nvPr/>
        </p:nvCxnSpPr>
        <p:spPr>
          <a:xfrm rot="5400000" flipH="1" flipV="1">
            <a:off x="7081418" y="2129665"/>
            <a:ext cx="263796" cy="2549184"/>
          </a:xfrm>
          <a:prstGeom prst="bentConnector4">
            <a:avLst>
              <a:gd name="adj1" fmla="val -50550"/>
              <a:gd name="adj2" fmla="val 95279"/>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0" name="Rectangle 189">
            <a:extLst>
              <a:ext uri="{FF2B5EF4-FFF2-40B4-BE49-F238E27FC236}">
                <a16:creationId xmlns:a16="http://schemas.microsoft.com/office/drawing/2014/main" id="{BC514967-7488-459F-BE81-5195B57575F0}"/>
              </a:ext>
            </a:extLst>
          </p:cNvPr>
          <p:cNvSpPr/>
          <p:nvPr/>
        </p:nvSpPr>
        <p:spPr>
          <a:xfrm>
            <a:off x="6781763" y="3569277"/>
            <a:ext cx="744524" cy="245157"/>
          </a:xfrm>
          <a:prstGeom prst="rect">
            <a:avLst/>
          </a:prstGeom>
          <a:solidFill>
            <a:srgbClr val="151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dirty="0"/>
              <a:t>49.88%</a:t>
            </a:r>
            <a:endParaRPr lang="en-GB" sz="1050" dirty="0"/>
          </a:p>
        </p:txBody>
      </p:sp>
      <p:sp>
        <p:nvSpPr>
          <p:cNvPr id="61" name="TextBox 60">
            <a:extLst>
              <a:ext uri="{FF2B5EF4-FFF2-40B4-BE49-F238E27FC236}">
                <a16:creationId xmlns:a16="http://schemas.microsoft.com/office/drawing/2014/main" id="{31C1CA45-59C4-4CC4-B6CC-6FA2286DE31F}"/>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GROUP STRUCTURE</a:t>
            </a:r>
          </a:p>
        </p:txBody>
      </p:sp>
      <p:cxnSp>
        <p:nvCxnSpPr>
          <p:cNvPr id="66" name="Straight Connector 65">
            <a:extLst>
              <a:ext uri="{FF2B5EF4-FFF2-40B4-BE49-F238E27FC236}">
                <a16:creationId xmlns:a16="http://schemas.microsoft.com/office/drawing/2014/main" id="{7B041AC5-1AC4-46D4-AD36-861E75EAB2D3}"/>
              </a:ext>
            </a:extLst>
          </p:cNvPr>
          <p:cNvCxnSpPr>
            <a:cxnSpLocks/>
          </p:cNvCxnSpPr>
          <p:nvPr/>
        </p:nvCxnSpPr>
        <p:spPr>
          <a:xfrm>
            <a:off x="334963" y="1486652"/>
            <a:ext cx="2884353"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75" name="TextBox 74">
            <a:extLst>
              <a:ext uri="{FF2B5EF4-FFF2-40B4-BE49-F238E27FC236}">
                <a16:creationId xmlns:a16="http://schemas.microsoft.com/office/drawing/2014/main" id="{DB39A254-6D1D-4F78-88AE-6C0FC720CE9F}"/>
              </a:ext>
            </a:extLst>
          </p:cNvPr>
          <p:cNvSpPr txBox="1"/>
          <p:nvPr/>
        </p:nvSpPr>
        <p:spPr>
          <a:xfrm>
            <a:off x="6747007" y="117153"/>
            <a:ext cx="4153676" cy="461665"/>
          </a:xfrm>
          <a:prstGeom prst="rect">
            <a:avLst/>
          </a:prstGeom>
          <a:noFill/>
        </p:spPr>
        <p:txBody>
          <a:bodyPr wrap="square" rtlCol="0">
            <a:spAutoFit/>
          </a:bodyPr>
          <a:lstStyle/>
          <a:p>
            <a:pPr algn="r"/>
            <a:r>
              <a:rPr lang="pl-PL" sz="1200" dirty="0">
                <a:latin typeface="+mj-lt"/>
                <a:ea typeface="Verdana" panose="020B0604030504040204" pitchFamily="34" charset="0"/>
              </a:rPr>
              <a:t>1. INTRODUCTORY INFORMATION</a:t>
            </a:r>
          </a:p>
          <a:p>
            <a:pPr algn="r"/>
            <a:endParaRPr lang="pl-PL" sz="1200" dirty="0">
              <a:latin typeface="+mj-lt"/>
              <a:ea typeface="Verdana" panose="020B0604030504040204" pitchFamily="34" charset="0"/>
            </a:endParaRPr>
          </a:p>
        </p:txBody>
      </p:sp>
      <p:sp>
        <p:nvSpPr>
          <p:cNvPr id="80" name="TextBox 79">
            <a:extLst>
              <a:ext uri="{FF2B5EF4-FFF2-40B4-BE49-F238E27FC236}">
                <a16:creationId xmlns:a16="http://schemas.microsoft.com/office/drawing/2014/main" id="{6044311D-12A0-46ED-A2C1-887DA6AC58D4}"/>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en-GB" sz="1400" b="1" dirty="0">
                <a:solidFill>
                  <a:srgbClr val="0C0F2E"/>
                </a:solidFill>
              </a:rPr>
              <a:t>ENIGMA SOI IS </a:t>
            </a:r>
            <a:r>
              <a:rPr lang="pl-PL" sz="1400" b="1" dirty="0">
                <a:solidFill>
                  <a:srgbClr val="0C0F2E"/>
                </a:solidFill>
              </a:rPr>
              <a:t>FULLY OWNED BY </a:t>
            </a:r>
            <a:r>
              <a:rPr lang="en-GB" sz="1400" b="1" dirty="0">
                <a:solidFill>
                  <a:srgbClr val="0C0F2E"/>
                </a:solidFill>
              </a:rPr>
              <a:t>COMP INCORPORATED (S.A.) LISTED ON WARSAW STOCK EXCHANGE</a:t>
            </a:r>
            <a:endParaRPr lang="pl-PL" sz="1400" b="1" dirty="0">
              <a:solidFill>
                <a:srgbClr val="0C0F2E"/>
              </a:solidFill>
            </a:endParaRPr>
          </a:p>
        </p:txBody>
      </p:sp>
    </p:spTree>
    <p:extLst>
      <p:ext uri="{BB962C8B-B14F-4D97-AF65-F5344CB8AC3E}">
        <p14:creationId xmlns:p14="http://schemas.microsoft.com/office/powerpoint/2010/main" val="29959451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rostokąt 14">
            <a:extLst>
              <a:ext uri="{FF2B5EF4-FFF2-40B4-BE49-F238E27FC236}">
                <a16:creationId xmlns:a16="http://schemas.microsoft.com/office/drawing/2014/main" id="{63D6D000-43C1-4ABF-AF6B-ABA7CA0432BE}"/>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sp>
        <p:nvSpPr>
          <p:cNvPr id="2" name="Slide Number Placeholder 1">
            <a:extLst>
              <a:ext uri="{FF2B5EF4-FFF2-40B4-BE49-F238E27FC236}">
                <a16:creationId xmlns:a16="http://schemas.microsoft.com/office/drawing/2014/main" id="{A35A9F97-9852-4D6C-83C8-A6D88E687F6A}"/>
              </a:ext>
            </a:extLst>
          </p:cNvPr>
          <p:cNvSpPr>
            <a:spLocks noGrp="1"/>
          </p:cNvSpPr>
          <p:nvPr>
            <p:ph type="sldNum" sz="quarter" idx="12"/>
          </p:nvPr>
        </p:nvSpPr>
        <p:spPr/>
        <p:txBody>
          <a:bodyPr/>
          <a:lstStyle/>
          <a:p>
            <a:fld id="{757C06DB-65DA-4188-B231-CDD664637423}" type="slidenum">
              <a:rPr lang="en-GB" smtClean="0"/>
              <a:pPr/>
              <a:t>40</a:t>
            </a:fld>
            <a:endParaRPr lang="en-GB" dirty="0"/>
          </a:p>
        </p:txBody>
      </p:sp>
      <p:cxnSp>
        <p:nvCxnSpPr>
          <p:cNvPr id="88" name="Straight Connector 87">
            <a:extLst>
              <a:ext uri="{FF2B5EF4-FFF2-40B4-BE49-F238E27FC236}">
                <a16:creationId xmlns:a16="http://schemas.microsoft.com/office/drawing/2014/main" id="{BAC69748-7124-478C-9C15-59B93B0D82E3}"/>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A8DDBD9-D0B1-4CEE-A00F-00132BC6F49A}"/>
              </a:ext>
            </a:extLst>
          </p:cNvPr>
          <p:cNvCxnSpPr>
            <a:cxnSpLocks/>
          </p:cNvCxnSpPr>
          <p:nvPr/>
        </p:nvCxnSpPr>
        <p:spPr>
          <a:xfrm>
            <a:off x="334963" y="1486652"/>
            <a:ext cx="1509603"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38DBE44-4A1C-4D6E-853C-A8E40E22F333}"/>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RESEARCH &amp; DEVELOPMENT PROJECTS</a:t>
            </a:r>
          </a:p>
        </p:txBody>
      </p:sp>
      <p:sp>
        <p:nvSpPr>
          <p:cNvPr id="12" name="TextBox 11">
            <a:extLst>
              <a:ext uri="{FF2B5EF4-FFF2-40B4-BE49-F238E27FC236}">
                <a16:creationId xmlns:a16="http://schemas.microsoft.com/office/drawing/2014/main" id="{34EDBD48-201C-46B5-BC0B-473D3CF7FA48}"/>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3. INTELLECTUAL PROPERTY</a:t>
            </a:r>
          </a:p>
        </p:txBody>
      </p:sp>
      <p:sp>
        <p:nvSpPr>
          <p:cNvPr id="14" name="TextBox 13">
            <a:extLst>
              <a:ext uri="{FF2B5EF4-FFF2-40B4-BE49-F238E27FC236}">
                <a16:creationId xmlns:a16="http://schemas.microsoft.com/office/drawing/2014/main" id="{D6593D80-C134-4613-8139-EABFDDC907ED}"/>
              </a:ext>
            </a:extLst>
          </p:cNvPr>
          <p:cNvSpPr txBox="1"/>
          <p:nvPr/>
        </p:nvSpPr>
        <p:spPr>
          <a:xfrm>
            <a:off x="442913" y="1597124"/>
            <a:ext cx="10480630" cy="3046988"/>
          </a:xfrm>
          <a:prstGeom prst="rect">
            <a:avLst/>
          </a:prstGeom>
          <a:noFill/>
        </p:spPr>
        <p:txBody>
          <a:bodyPr wrap="square">
            <a:spAutoFit/>
          </a:bodyPr>
          <a:lstStyle/>
          <a:p>
            <a:pPr marL="342900" indent="-342900" algn="just">
              <a:buFont typeface="+mj-lt"/>
              <a:buAutoNum type="arabicPeriod" startAt="7"/>
            </a:pPr>
            <a:r>
              <a:rPr lang="pl-PL" sz="1200" dirty="0"/>
              <a:t>Development of </a:t>
            </a:r>
            <a:r>
              <a:rPr lang="pl-PL" sz="1200" b="1" dirty="0"/>
              <a:t>system allowing </a:t>
            </a:r>
            <a:r>
              <a:rPr lang="en-GB" sz="1200" b="1" dirty="0"/>
              <a:t>the handling (creation and editing) and completion of questionnaires / surveys</a:t>
            </a:r>
            <a:r>
              <a:rPr lang="en-GB" sz="1200" dirty="0"/>
              <a:t> of various types, providing functionality for the aggregation of responses. It supports different types of questionnaires (single/multiple choice, rating (e.g. assigning values of 1-10), open, mixed questions...). Moreover, the system allows the overall management of the therapeutic processes, exercise lists (create, edit, delete), data</a:t>
            </a:r>
            <a:r>
              <a:rPr lang="pl-PL" sz="1200" dirty="0"/>
              <a:t> - </a:t>
            </a:r>
            <a:r>
              <a:rPr lang="en-GB" sz="1200" dirty="0"/>
              <a:t>supports the user's progress and ensures the correct sequence of the designed therapy process. The user's progress is tracked on the basis of a separate record of the exercise performed.</a:t>
            </a:r>
            <a:endParaRPr lang="pl-PL" sz="1200" dirty="0"/>
          </a:p>
          <a:p>
            <a:pPr marL="342900" indent="-342900" algn="just">
              <a:buFont typeface="+mj-lt"/>
              <a:buAutoNum type="arabicPeriod" startAt="7"/>
            </a:pPr>
            <a:endParaRPr lang="pl-PL" sz="1200" dirty="0"/>
          </a:p>
          <a:p>
            <a:pPr marL="342900" indent="-342900" algn="just">
              <a:buFont typeface="+mj-lt"/>
              <a:buAutoNum type="arabicPeriod" startAt="7"/>
            </a:pPr>
            <a:r>
              <a:rPr lang="pl-PL" sz="1200" dirty="0"/>
              <a:t>D</a:t>
            </a:r>
            <a:r>
              <a:rPr lang="en-GB" sz="1200" dirty="0"/>
              <a:t>evelopment</a:t>
            </a:r>
            <a:r>
              <a:rPr lang="en-GB" sz="1200" b="1" dirty="0"/>
              <a:t> </a:t>
            </a:r>
            <a:r>
              <a:rPr lang="en-GB" sz="1200" dirty="0"/>
              <a:t>of </a:t>
            </a:r>
            <a:r>
              <a:rPr lang="en-GB" sz="1200" b="1" dirty="0"/>
              <a:t>new</a:t>
            </a:r>
            <a:r>
              <a:rPr lang="pl-PL" sz="1200" b="1" dirty="0"/>
              <a:t> in-house</a:t>
            </a:r>
            <a:r>
              <a:rPr lang="en-GB" sz="1200" b="1" dirty="0"/>
              <a:t> hardware and system platform</a:t>
            </a:r>
            <a:r>
              <a:rPr lang="en-GB" sz="1200" dirty="0"/>
              <a:t>, which will enable the creation and certification of several different IP encryptors intended for the protection of national and NATO classified information with various clauses - from the Restricted/NATO Restricted level, up to and including the SECRET level, dedicated to work in various conditions (office / field, stationary / mobile).  The new architecture will enable significant miniaturisation, while retaining performance parameters appropriate for server network devices that are several times larger, heavier and consume more power.</a:t>
            </a:r>
            <a:r>
              <a:rPr lang="pl-PL" sz="1200" dirty="0"/>
              <a:t> </a:t>
            </a:r>
            <a:r>
              <a:rPr lang="en-GB" sz="1200" dirty="0"/>
              <a:t>The project also includes a hardware HSM module providing security for the keys of the PKI authority, integrated with its own PKI solution: Centaur CCK, as well as a comprehensive service providing management and monitoring of the extensive cryptographic system. </a:t>
            </a:r>
            <a:endParaRPr lang="pl-PL" sz="1200" dirty="0"/>
          </a:p>
          <a:p>
            <a:pPr marL="342900" indent="-342900" algn="just">
              <a:buFont typeface="+mj-lt"/>
              <a:buAutoNum type="arabicPeriod" startAt="7"/>
            </a:pPr>
            <a:endParaRPr lang="pl-PL" sz="1200" dirty="0"/>
          </a:p>
          <a:p>
            <a:pPr marL="342900" indent="-342900" algn="just">
              <a:buFont typeface="+mj-lt"/>
              <a:buAutoNum type="arabicPeriod" startAt="7"/>
            </a:pPr>
            <a:r>
              <a:rPr lang="en-GB" sz="1200" dirty="0"/>
              <a:t>Development work on one of the </a:t>
            </a:r>
            <a:r>
              <a:rPr lang="en-GB" sz="1200" b="1" dirty="0"/>
              <a:t>family of </a:t>
            </a:r>
            <a:r>
              <a:rPr lang="pl-PL" sz="1200" b="1" dirty="0"/>
              <a:t>encryptors</a:t>
            </a:r>
            <a:r>
              <a:rPr lang="en-GB" sz="1200" b="1" dirty="0"/>
              <a:t> offered by Enigma</a:t>
            </a:r>
            <a:r>
              <a:rPr lang="en-GB" sz="1200" dirty="0"/>
              <a:t>. The latest version of the </a:t>
            </a:r>
            <a:r>
              <a:rPr lang="en-GB" sz="1200" b="1" dirty="0"/>
              <a:t>ETA 1000P </a:t>
            </a:r>
            <a:r>
              <a:rPr lang="en-GB" sz="1200" dirty="0"/>
              <a:t>device has been offered since 2020, and the revenue Enigma has so far generated from its sales exceeded 5 </a:t>
            </a:r>
            <a:r>
              <a:rPr lang="pl-PL" sz="1200" dirty="0"/>
              <a:t>PLNm</a:t>
            </a:r>
            <a:r>
              <a:rPr lang="en-GB" sz="1200" dirty="0"/>
              <a:t>. The R&amp;D work currently underway concerns standard changes and modifications to the device to ensure its reliable and secure operation.</a:t>
            </a:r>
            <a:endParaRPr lang="pl-PL" sz="1200" dirty="0"/>
          </a:p>
        </p:txBody>
      </p:sp>
      <p:sp>
        <p:nvSpPr>
          <p:cNvPr id="44" name="TextBox 43">
            <a:extLst>
              <a:ext uri="{FF2B5EF4-FFF2-40B4-BE49-F238E27FC236}">
                <a16:creationId xmlns:a16="http://schemas.microsoft.com/office/drawing/2014/main" id="{D9B18542-721A-43D4-B48F-E09B36419821}"/>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KEY RESERCH &amp; DEVELOPMENT </a:t>
            </a:r>
            <a:r>
              <a:rPr lang="pl-PL" sz="1400" b="1" dirty="0" smtClean="0">
                <a:solidFill>
                  <a:srgbClr val="0C0F2E"/>
                </a:solidFill>
              </a:rPr>
              <a:t>PIPELINE</a:t>
            </a:r>
            <a:endParaRPr lang="pl-PL" sz="1400" b="1" dirty="0">
              <a:solidFill>
                <a:srgbClr val="0C0F2E"/>
              </a:solidFill>
            </a:endParaRPr>
          </a:p>
        </p:txBody>
      </p:sp>
    </p:spTree>
    <p:extLst>
      <p:ext uri="{BB962C8B-B14F-4D97-AF65-F5344CB8AC3E}">
        <p14:creationId xmlns:p14="http://schemas.microsoft.com/office/powerpoint/2010/main" val="399436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ole tekstowe 21">
            <a:extLst>
              <a:ext uri="{FF2B5EF4-FFF2-40B4-BE49-F238E27FC236}">
                <a16:creationId xmlns:a16="http://schemas.microsoft.com/office/drawing/2014/main" id="{68696D2B-C47A-44E5-BF86-1BC0BB320FD3}"/>
              </a:ext>
            </a:extLst>
          </p:cNvPr>
          <p:cNvSpPr txBox="1"/>
          <p:nvPr/>
        </p:nvSpPr>
        <p:spPr>
          <a:xfrm>
            <a:off x="9708687" y="690692"/>
            <a:ext cx="2801874" cy="253916"/>
          </a:xfrm>
          <a:prstGeom prst="rect">
            <a:avLst/>
          </a:prstGeom>
          <a:noFill/>
        </p:spPr>
        <p:txBody>
          <a:bodyPr wrap="square" rtlCol="0">
            <a:spAutoFit/>
          </a:bodyPr>
          <a:lstStyle/>
          <a:p>
            <a:pPr defTabSz="1199144"/>
            <a:endParaRPr lang="pl-PL" sz="1000" dirty="0">
              <a:solidFill>
                <a:srgbClr val="333333"/>
              </a:solidFill>
              <a:latin typeface="Segoe UI"/>
            </a:endParaRPr>
          </a:p>
        </p:txBody>
      </p:sp>
      <p:sp>
        <p:nvSpPr>
          <p:cNvPr id="110" name="pole tekstowe 28">
            <a:extLst>
              <a:ext uri="{FF2B5EF4-FFF2-40B4-BE49-F238E27FC236}">
                <a16:creationId xmlns:a16="http://schemas.microsoft.com/office/drawing/2014/main" id="{138C02BC-4B52-40EC-A0A0-EBFF93C8749D}"/>
              </a:ext>
            </a:extLst>
          </p:cNvPr>
          <p:cNvSpPr txBox="1"/>
          <p:nvPr/>
        </p:nvSpPr>
        <p:spPr>
          <a:xfrm>
            <a:off x="9739706" y="1330793"/>
            <a:ext cx="184731" cy="246221"/>
          </a:xfrm>
          <a:prstGeom prst="rect">
            <a:avLst/>
          </a:prstGeom>
          <a:noFill/>
        </p:spPr>
        <p:txBody>
          <a:bodyPr wrap="none" rtlCol="0">
            <a:spAutoFit/>
          </a:bodyPr>
          <a:lstStyle/>
          <a:p>
            <a:pPr defTabSz="1199144"/>
            <a:endParaRPr lang="pl-PL" sz="1000" dirty="0">
              <a:solidFill>
                <a:srgbClr val="0E0F2E"/>
              </a:solidFill>
              <a:latin typeface="Segoe UI"/>
            </a:endParaRPr>
          </a:p>
        </p:txBody>
      </p:sp>
      <p:sp>
        <p:nvSpPr>
          <p:cNvPr id="43" name="Prostokąt 1">
            <a:extLst>
              <a:ext uri="{FF2B5EF4-FFF2-40B4-BE49-F238E27FC236}">
                <a16:creationId xmlns:a16="http://schemas.microsoft.com/office/drawing/2014/main" id="{050170C0-094F-4811-99C9-8F1EC207A1ED}"/>
              </a:ext>
            </a:extLst>
          </p:cNvPr>
          <p:cNvSpPr/>
          <p:nvPr/>
        </p:nvSpPr>
        <p:spPr>
          <a:xfrm>
            <a:off x="556986" y="1033592"/>
            <a:ext cx="10441939" cy="5045869"/>
          </a:xfrm>
          <a:prstGeom prst="rect">
            <a:avLst/>
          </a:prstGeom>
        </p:spPr>
        <p:txBody>
          <a:bodyPr wrap="square" numCol="1">
            <a:spAutoFit/>
          </a:bodyPr>
          <a:lstStyle/>
          <a:p>
            <a:pPr marL="397800" indent="-228600" algn="just" defTabSz="1199144">
              <a:lnSpc>
                <a:spcPct val="150000"/>
              </a:lnSpc>
              <a:buClr>
                <a:srgbClr val="BFBFBF"/>
              </a:buClr>
              <a:buSzPct val="100000"/>
              <a:buFont typeface="+mj-lt"/>
              <a:buAutoNum type="arabicPeriod"/>
            </a:pPr>
            <a:r>
              <a:rPr lang="en-GB" sz="1200" dirty="0">
                <a:solidFill>
                  <a:srgbClr val="BFBFBF"/>
                </a:solidFill>
              </a:rPr>
              <a:t>Introductory information</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Legal information</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Group structure</a:t>
            </a:r>
            <a:endParaRPr lang="pl-PL" sz="1200" dirty="0">
              <a:solidFill>
                <a:srgbClr val="BFBFBF"/>
              </a:solidFill>
            </a:endParaRP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Financial overview</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Operational summary</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Key clients</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Product portfolio overview</a:t>
            </a:r>
            <a:endParaRPr lang="pl-PL" sz="1200" dirty="0">
              <a:solidFill>
                <a:srgbClr val="BFBFBF"/>
              </a:solidFill>
            </a:endParaRP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History</a:t>
            </a:r>
          </a:p>
          <a:p>
            <a:pPr marL="397800" indent="-228600" algn="just" defTabSz="1199144">
              <a:lnSpc>
                <a:spcPct val="150000"/>
              </a:lnSpc>
              <a:buClr>
                <a:schemeClr val="bg1">
                  <a:lumMod val="50000"/>
                </a:schemeClr>
              </a:buClr>
              <a:buSzPct val="100000"/>
              <a:buFont typeface="+mj-lt"/>
              <a:buAutoNum type="arabicPeriod"/>
            </a:pPr>
            <a:r>
              <a:rPr lang="en-GB" sz="1200" dirty="0">
                <a:solidFill>
                  <a:srgbClr val="BFBFBF"/>
                </a:solidFill>
              </a:rPr>
              <a:t>Key products and markets</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rgbClr val="BFBFBF"/>
                </a:solidFill>
              </a:rPr>
              <a:t>Products and services portfolio</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rgbClr val="BFBFBF"/>
                </a:solidFill>
              </a:rPr>
              <a:t>Enigma SOI key sectors and segments</a:t>
            </a:r>
          </a:p>
          <a:p>
            <a:pPr marL="397800"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Intellectual Property</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Intellectual property documentary evidence</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Research &amp; Development projects</a:t>
            </a:r>
          </a:p>
          <a:p>
            <a:pPr marL="397800" indent="-228600" algn="just" defTabSz="1199144">
              <a:lnSpc>
                <a:spcPct val="150000"/>
              </a:lnSpc>
              <a:buClr>
                <a:schemeClr val="bg1"/>
              </a:buClr>
              <a:buSzPct val="100000"/>
              <a:buFont typeface="+mj-lt"/>
              <a:buAutoNum type="arabicPeriod"/>
            </a:pPr>
            <a:r>
              <a:rPr lang="en-GB" sz="1200" dirty="0">
                <a:solidFill>
                  <a:schemeClr val="bg1"/>
                </a:solidFill>
              </a:rPr>
              <a:t>Human resources</a:t>
            </a: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Management team</a:t>
            </a:r>
          </a:p>
          <a:p>
            <a:pPr marL="855000" lvl="1" indent="-228600" algn="just" defTabSz="1199144">
              <a:lnSpc>
                <a:spcPct val="150000"/>
              </a:lnSpc>
              <a:buClr>
                <a:schemeClr val="bg1"/>
              </a:buClr>
              <a:buSzPct val="100000"/>
              <a:buFont typeface="+mj-lt"/>
              <a:buAutoNum type="arabicPeriod"/>
            </a:pPr>
            <a:r>
              <a:rPr lang="en-GB" sz="1200" dirty="0">
                <a:solidFill>
                  <a:schemeClr val="bg1"/>
                </a:solidFill>
              </a:rPr>
              <a:t>Human resources, key competences &amp; experience</a:t>
            </a:r>
          </a:p>
          <a:p>
            <a:pPr marL="397800" indent="-228600" algn="just" defTabSz="1199144">
              <a:lnSpc>
                <a:spcPct val="150000"/>
              </a:lnSpc>
              <a:spcAft>
                <a:spcPts val="300"/>
              </a:spcAft>
              <a:buClr>
                <a:schemeClr val="bg1"/>
              </a:buClr>
              <a:buSzPct val="120000"/>
              <a:buFont typeface="+mj-lt"/>
              <a:buAutoNum type="arabicPeriod"/>
            </a:pPr>
            <a:endParaRPr lang="en-GB" sz="1200" dirty="0">
              <a:solidFill>
                <a:schemeClr val="bg1"/>
              </a:solidFill>
            </a:endParaRPr>
          </a:p>
        </p:txBody>
      </p:sp>
      <p:sp>
        <p:nvSpPr>
          <p:cNvPr id="7" name="TextBox 6">
            <a:extLst>
              <a:ext uri="{FF2B5EF4-FFF2-40B4-BE49-F238E27FC236}">
                <a16:creationId xmlns:a16="http://schemas.microsoft.com/office/drawing/2014/main" id="{FD421D8F-35FB-4039-8979-C72BD130DD18}"/>
              </a:ext>
            </a:extLst>
          </p:cNvPr>
          <p:cNvSpPr txBox="1"/>
          <p:nvPr/>
        </p:nvSpPr>
        <p:spPr>
          <a:xfrm>
            <a:off x="556986" y="5845279"/>
            <a:ext cx="6257108" cy="646331"/>
          </a:xfrm>
          <a:prstGeom prst="rect">
            <a:avLst/>
          </a:prstGeom>
          <a:noFill/>
        </p:spPr>
        <p:txBody>
          <a:bodyPr wrap="square">
            <a:spAutoFit/>
          </a:bodyPr>
          <a:lstStyle/>
          <a:p>
            <a:pPr marL="397800" indent="-228600" algn="just" defTabSz="1199144">
              <a:lnSpc>
                <a:spcPct val="150000"/>
              </a:lnSpc>
              <a:buClr>
                <a:schemeClr val="bg1">
                  <a:lumMod val="50000"/>
                </a:schemeClr>
              </a:buClr>
              <a:buSzPct val="100000"/>
              <a:buFont typeface="+mj-lt"/>
              <a:buAutoNum type="arabicPeriod" startAt="5"/>
            </a:pPr>
            <a:r>
              <a:rPr lang="en-GB" sz="1200" dirty="0">
                <a:solidFill>
                  <a:schemeClr val="bg1">
                    <a:lumMod val="75000"/>
                  </a:schemeClr>
                </a:solidFill>
              </a:rPr>
              <a:t>Clients and business partners</a:t>
            </a:r>
          </a:p>
          <a:p>
            <a:pPr marL="169200" algn="just" defTabSz="1199144">
              <a:lnSpc>
                <a:spcPct val="150000"/>
              </a:lnSpc>
              <a:buClr>
                <a:schemeClr val="bg1"/>
              </a:buClr>
              <a:buSzPct val="120000"/>
            </a:pPr>
            <a:endParaRPr lang="en-GB" sz="1200" dirty="0">
              <a:solidFill>
                <a:schemeClr val="bg1"/>
              </a:solidFill>
            </a:endParaRPr>
          </a:p>
        </p:txBody>
      </p:sp>
    </p:spTree>
    <p:extLst>
      <p:ext uri="{BB962C8B-B14F-4D97-AF65-F5344CB8AC3E}">
        <p14:creationId xmlns:p14="http://schemas.microsoft.com/office/powerpoint/2010/main" val="34210414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Rounded Corners 95">
            <a:extLst>
              <a:ext uri="{FF2B5EF4-FFF2-40B4-BE49-F238E27FC236}">
                <a16:creationId xmlns:a16="http://schemas.microsoft.com/office/drawing/2014/main" id="{5003AC2F-CD61-4519-994D-2C1032AD2367}"/>
              </a:ext>
            </a:extLst>
          </p:cNvPr>
          <p:cNvSpPr/>
          <p:nvPr/>
        </p:nvSpPr>
        <p:spPr>
          <a:xfrm>
            <a:off x="339590" y="2155554"/>
            <a:ext cx="2692800" cy="4192388"/>
          </a:xfrm>
          <a:prstGeom prst="roundRect">
            <a:avLst>
              <a:gd name="adj" fmla="val 5326"/>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Rounded Corners 39">
            <a:extLst>
              <a:ext uri="{FF2B5EF4-FFF2-40B4-BE49-F238E27FC236}">
                <a16:creationId xmlns:a16="http://schemas.microsoft.com/office/drawing/2014/main" id="{167B48F1-0CC2-4E0D-9DB6-9E90A1A982CF}"/>
              </a:ext>
            </a:extLst>
          </p:cNvPr>
          <p:cNvSpPr/>
          <p:nvPr/>
        </p:nvSpPr>
        <p:spPr>
          <a:xfrm>
            <a:off x="3281350" y="2155554"/>
            <a:ext cx="2691983" cy="4192388"/>
          </a:xfrm>
          <a:prstGeom prst="roundRect">
            <a:avLst>
              <a:gd name="adj" fmla="val 5326"/>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92FE2005-E16B-44A3-AF0F-946D9A488590}"/>
              </a:ext>
            </a:extLst>
          </p:cNvPr>
          <p:cNvSpPr/>
          <p:nvPr/>
        </p:nvSpPr>
        <p:spPr>
          <a:xfrm>
            <a:off x="6222293" y="2155553"/>
            <a:ext cx="2692800" cy="4192387"/>
          </a:xfrm>
          <a:prstGeom prst="roundRect">
            <a:avLst>
              <a:gd name="adj" fmla="val 5326"/>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F9978E70-027A-442F-B680-BB442980B056}"/>
              </a:ext>
            </a:extLst>
          </p:cNvPr>
          <p:cNvSpPr/>
          <p:nvPr/>
        </p:nvSpPr>
        <p:spPr>
          <a:xfrm>
            <a:off x="440128" y="2056167"/>
            <a:ext cx="1784162" cy="179195"/>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t>President of the Board</a:t>
            </a:r>
          </a:p>
        </p:txBody>
      </p:sp>
      <p:sp>
        <p:nvSpPr>
          <p:cNvPr id="106" name="Prostokąt 19">
            <a:extLst>
              <a:ext uri="{FF2B5EF4-FFF2-40B4-BE49-F238E27FC236}">
                <a16:creationId xmlns:a16="http://schemas.microsoft.com/office/drawing/2014/main" id="{3B461678-0B4B-4340-B4F2-E82E65EFD09A}"/>
              </a:ext>
            </a:extLst>
          </p:cNvPr>
          <p:cNvSpPr/>
          <p:nvPr/>
        </p:nvSpPr>
        <p:spPr>
          <a:xfrm>
            <a:off x="3387472" y="2158948"/>
            <a:ext cx="3162399" cy="253916"/>
          </a:xfrm>
          <a:prstGeom prst="rect">
            <a:avLst/>
          </a:prstGeom>
        </p:spPr>
        <p:txBody>
          <a:bodyPr wrap="square">
            <a:spAutoFit/>
          </a:bodyPr>
          <a:lstStyle/>
          <a:p>
            <a:pPr defTabSz="1199144"/>
            <a:endParaRPr lang="en-GB" sz="1000" dirty="0">
              <a:solidFill>
                <a:srgbClr val="0E0F2E"/>
              </a:solidFill>
              <a:latin typeface="Segoe UI"/>
            </a:endParaRPr>
          </a:p>
        </p:txBody>
      </p:sp>
      <p:sp>
        <p:nvSpPr>
          <p:cNvPr id="111" name="pole tekstowe 29">
            <a:extLst>
              <a:ext uri="{FF2B5EF4-FFF2-40B4-BE49-F238E27FC236}">
                <a16:creationId xmlns:a16="http://schemas.microsoft.com/office/drawing/2014/main" id="{71F66935-8B7F-4EBA-B9EA-9E25DD8B1009}"/>
              </a:ext>
            </a:extLst>
          </p:cNvPr>
          <p:cNvSpPr txBox="1"/>
          <p:nvPr/>
        </p:nvSpPr>
        <p:spPr>
          <a:xfrm>
            <a:off x="9543455" y="2169021"/>
            <a:ext cx="184731" cy="246221"/>
          </a:xfrm>
          <a:prstGeom prst="rect">
            <a:avLst/>
          </a:prstGeom>
          <a:noFill/>
        </p:spPr>
        <p:txBody>
          <a:bodyPr wrap="none" rtlCol="0">
            <a:spAutoFit/>
          </a:bodyPr>
          <a:lstStyle/>
          <a:p>
            <a:pPr defTabSz="1199144"/>
            <a:endParaRPr lang="en-GB" sz="1000" dirty="0">
              <a:solidFill>
                <a:srgbClr val="0E0F2E"/>
              </a:solidFill>
              <a:latin typeface="Segoe UI"/>
            </a:endParaRPr>
          </a:p>
        </p:txBody>
      </p:sp>
      <p:sp>
        <p:nvSpPr>
          <p:cNvPr id="2" name="Rectangle 1">
            <a:extLst>
              <a:ext uri="{FF2B5EF4-FFF2-40B4-BE49-F238E27FC236}">
                <a16:creationId xmlns:a16="http://schemas.microsoft.com/office/drawing/2014/main" id="{752BAE91-7847-4B7B-83D3-935945E8C2EA}"/>
              </a:ext>
            </a:extLst>
          </p:cNvPr>
          <p:cNvSpPr/>
          <p:nvPr/>
        </p:nvSpPr>
        <p:spPr>
          <a:xfrm>
            <a:off x="386039" y="1682740"/>
            <a:ext cx="2012089" cy="307777"/>
          </a:xfrm>
          <a:prstGeom prst="rect">
            <a:avLst/>
          </a:prstGeom>
        </p:spPr>
        <p:txBody>
          <a:bodyPr wrap="none">
            <a:spAutoFit/>
          </a:bodyPr>
          <a:lstStyle/>
          <a:p>
            <a:r>
              <a:rPr lang="en-GB" sz="1400" b="1" dirty="0"/>
              <a:t>Paweł Andrzej Luksic</a:t>
            </a:r>
            <a:endParaRPr lang="en-GB" sz="1400" dirty="0"/>
          </a:p>
        </p:txBody>
      </p:sp>
      <p:sp>
        <p:nvSpPr>
          <p:cNvPr id="36" name="Rectangle 35">
            <a:extLst>
              <a:ext uri="{FF2B5EF4-FFF2-40B4-BE49-F238E27FC236}">
                <a16:creationId xmlns:a16="http://schemas.microsoft.com/office/drawing/2014/main" id="{207D4AA0-06A4-48B4-BC52-6AF94B5E7B42}"/>
              </a:ext>
            </a:extLst>
          </p:cNvPr>
          <p:cNvSpPr/>
          <p:nvPr/>
        </p:nvSpPr>
        <p:spPr>
          <a:xfrm>
            <a:off x="3281350" y="1680281"/>
            <a:ext cx="2315057" cy="307777"/>
          </a:xfrm>
          <a:prstGeom prst="rect">
            <a:avLst/>
          </a:prstGeom>
        </p:spPr>
        <p:txBody>
          <a:bodyPr wrap="none">
            <a:spAutoFit/>
          </a:bodyPr>
          <a:lstStyle/>
          <a:p>
            <a:r>
              <a:rPr lang="en-GB" sz="1400" b="1" dirty="0"/>
              <a:t>Marek Andrzej Wołoszyn</a:t>
            </a:r>
            <a:endParaRPr lang="en-GB" sz="1400" dirty="0"/>
          </a:p>
        </p:txBody>
      </p:sp>
      <p:sp>
        <p:nvSpPr>
          <p:cNvPr id="38" name="Rectangle 37">
            <a:extLst>
              <a:ext uri="{FF2B5EF4-FFF2-40B4-BE49-F238E27FC236}">
                <a16:creationId xmlns:a16="http://schemas.microsoft.com/office/drawing/2014/main" id="{B5A819AE-4CC6-478B-A0EE-BF4851AF119A}"/>
              </a:ext>
            </a:extLst>
          </p:cNvPr>
          <p:cNvSpPr/>
          <p:nvPr/>
        </p:nvSpPr>
        <p:spPr>
          <a:xfrm>
            <a:off x="6277965" y="1680281"/>
            <a:ext cx="1483098" cy="307777"/>
          </a:xfrm>
          <a:prstGeom prst="rect">
            <a:avLst/>
          </a:prstGeom>
        </p:spPr>
        <p:txBody>
          <a:bodyPr wrap="none">
            <a:spAutoFit/>
          </a:bodyPr>
          <a:lstStyle/>
          <a:p>
            <a:r>
              <a:rPr lang="en-GB" sz="1400" b="1" dirty="0"/>
              <a:t>Marcin Ligenza</a:t>
            </a:r>
          </a:p>
        </p:txBody>
      </p:sp>
      <p:sp>
        <p:nvSpPr>
          <p:cNvPr id="39" name="Rectangle 38">
            <a:extLst>
              <a:ext uri="{FF2B5EF4-FFF2-40B4-BE49-F238E27FC236}">
                <a16:creationId xmlns:a16="http://schemas.microsoft.com/office/drawing/2014/main" id="{51B6649B-ECF9-4A53-8EA4-C0B0D5989069}"/>
              </a:ext>
            </a:extLst>
          </p:cNvPr>
          <p:cNvSpPr/>
          <p:nvPr/>
        </p:nvSpPr>
        <p:spPr>
          <a:xfrm>
            <a:off x="3366019" y="2056167"/>
            <a:ext cx="2084594" cy="179195"/>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t>Vice President of the Board</a:t>
            </a:r>
          </a:p>
        </p:txBody>
      </p:sp>
      <p:sp>
        <p:nvSpPr>
          <p:cNvPr id="42" name="Rectangle 41">
            <a:extLst>
              <a:ext uri="{FF2B5EF4-FFF2-40B4-BE49-F238E27FC236}">
                <a16:creationId xmlns:a16="http://schemas.microsoft.com/office/drawing/2014/main" id="{CB88F8C4-AF73-4798-91CA-55764E56B92C}"/>
              </a:ext>
            </a:extLst>
          </p:cNvPr>
          <p:cNvSpPr/>
          <p:nvPr/>
        </p:nvSpPr>
        <p:spPr>
          <a:xfrm>
            <a:off x="6324378" y="2056167"/>
            <a:ext cx="2084594" cy="179195"/>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t>Vice President of the Board</a:t>
            </a:r>
          </a:p>
        </p:txBody>
      </p:sp>
      <p:sp>
        <p:nvSpPr>
          <p:cNvPr id="43" name="Rectangle 42">
            <a:extLst>
              <a:ext uri="{FF2B5EF4-FFF2-40B4-BE49-F238E27FC236}">
                <a16:creationId xmlns:a16="http://schemas.microsoft.com/office/drawing/2014/main" id="{12CDBD40-AC34-461D-AA57-F21BE0603393}"/>
              </a:ext>
            </a:extLst>
          </p:cNvPr>
          <p:cNvSpPr/>
          <p:nvPr/>
        </p:nvSpPr>
        <p:spPr>
          <a:xfrm>
            <a:off x="450395" y="4138454"/>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Experience</a:t>
            </a:r>
          </a:p>
        </p:txBody>
      </p:sp>
      <p:sp>
        <p:nvSpPr>
          <p:cNvPr id="44" name="Rectangle 43">
            <a:extLst>
              <a:ext uri="{FF2B5EF4-FFF2-40B4-BE49-F238E27FC236}">
                <a16:creationId xmlns:a16="http://schemas.microsoft.com/office/drawing/2014/main" id="{9987B927-E1D3-4D5A-93DC-C4D8EADAF917}"/>
              </a:ext>
            </a:extLst>
          </p:cNvPr>
          <p:cNvSpPr/>
          <p:nvPr/>
        </p:nvSpPr>
        <p:spPr>
          <a:xfrm>
            <a:off x="450395" y="2360026"/>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History</a:t>
            </a:r>
          </a:p>
        </p:txBody>
      </p:sp>
      <p:sp>
        <p:nvSpPr>
          <p:cNvPr id="45" name="Rectangle 44">
            <a:extLst>
              <a:ext uri="{FF2B5EF4-FFF2-40B4-BE49-F238E27FC236}">
                <a16:creationId xmlns:a16="http://schemas.microsoft.com/office/drawing/2014/main" id="{DEBDC711-404E-4BD3-8636-70D855ACA525}"/>
              </a:ext>
            </a:extLst>
          </p:cNvPr>
          <p:cNvSpPr/>
          <p:nvPr/>
        </p:nvSpPr>
        <p:spPr>
          <a:xfrm>
            <a:off x="450395" y="5415650"/>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Education</a:t>
            </a:r>
          </a:p>
        </p:txBody>
      </p:sp>
      <p:sp>
        <p:nvSpPr>
          <p:cNvPr id="5" name="TextBox 4">
            <a:extLst>
              <a:ext uri="{FF2B5EF4-FFF2-40B4-BE49-F238E27FC236}">
                <a16:creationId xmlns:a16="http://schemas.microsoft.com/office/drawing/2014/main" id="{3BBB7787-E983-4CC5-81A2-FA266309F3ED}"/>
              </a:ext>
            </a:extLst>
          </p:cNvPr>
          <p:cNvSpPr txBox="1"/>
          <p:nvPr/>
        </p:nvSpPr>
        <p:spPr>
          <a:xfrm>
            <a:off x="450396" y="2520153"/>
            <a:ext cx="2492012" cy="1579920"/>
          </a:xfrm>
          <a:prstGeom prst="rect">
            <a:avLst/>
          </a:prstGeom>
          <a:noFill/>
        </p:spPr>
        <p:txBody>
          <a:bodyPr wrap="square" rtlCol="0">
            <a:spAutoFit/>
          </a:bodyPr>
          <a:lstStyle/>
          <a:p>
            <a:pPr marL="171450" indent="-171450">
              <a:spcAft>
                <a:spcPts val="200"/>
              </a:spcAft>
              <a:buFont typeface="Arial" panose="020B0604020202020204" pitchFamily="34" charset="0"/>
              <a:buChar char="•"/>
            </a:pPr>
            <a:r>
              <a:rPr lang="en-GB" sz="900" b="1" dirty="0"/>
              <a:t>1999</a:t>
            </a:r>
            <a:r>
              <a:rPr lang="en-GB" sz="900" dirty="0"/>
              <a:t> - Starts cooperation with COMP S.A.</a:t>
            </a:r>
          </a:p>
          <a:p>
            <a:pPr marL="171450" indent="-171450">
              <a:spcAft>
                <a:spcPts val="200"/>
              </a:spcAft>
              <a:buFont typeface="Arial" panose="020B0604020202020204" pitchFamily="34" charset="0"/>
              <a:buChar char="•"/>
            </a:pPr>
            <a:r>
              <a:rPr lang="en-GB" sz="900" b="1" dirty="0"/>
              <a:t>2006</a:t>
            </a:r>
            <a:r>
              <a:rPr lang="en-GB" sz="900" dirty="0"/>
              <a:t> - Member of the Supervisory Board of </a:t>
            </a:r>
            <a:r>
              <a:rPr lang="pl-PL" sz="900" dirty="0"/>
              <a:t>Enigma </a:t>
            </a:r>
            <a:r>
              <a:rPr lang="en-GB" sz="900" dirty="0"/>
              <a:t>SOI</a:t>
            </a:r>
          </a:p>
          <a:p>
            <a:pPr marL="171450" indent="-171450">
              <a:spcAft>
                <a:spcPts val="200"/>
              </a:spcAft>
              <a:buFont typeface="Arial" panose="020B0604020202020204" pitchFamily="34" charset="0"/>
              <a:buChar char="•"/>
            </a:pPr>
            <a:r>
              <a:rPr lang="en-GB" sz="900" b="1" dirty="0"/>
              <a:t>2007</a:t>
            </a:r>
            <a:r>
              <a:rPr lang="en-GB" sz="900" dirty="0"/>
              <a:t> - Member of the Board of Directors of Enigma SOI</a:t>
            </a:r>
          </a:p>
          <a:p>
            <a:pPr marL="171450" indent="-171450">
              <a:spcAft>
                <a:spcPts val="200"/>
              </a:spcAft>
              <a:buFont typeface="Arial" panose="020B0604020202020204" pitchFamily="34" charset="0"/>
              <a:buChar char="•"/>
            </a:pPr>
            <a:r>
              <a:rPr lang="en-GB" sz="900" b="1" dirty="0"/>
              <a:t>2009</a:t>
            </a:r>
            <a:r>
              <a:rPr lang="en-GB" sz="900" dirty="0"/>
              <a:t> - President of the Management Board of Safe Technologies SA</a:t>
            </a:r>
          </a:p>
          <a:p>
            <a:pPr marL="171450" indent="-171450">
              <a:spcAft>
                <a:spcPts val="200"/>
              </a:spcAft>
              <a:buFont typeface="Arial" panose="020B0604020202020204" pitchFamily="34" charset="0"/>
              <a:buChar char="•"/>
            </a:pPr>
            <a:r>
              <a:rPr lang="en-GB" sz="900" b="1" dirty="0"/>
              <a:t>2012</a:t>
            </a:r>
            <a:r>
              <a:rPr lang="en-GB" sz="900" dirty="0"/>
              <a:t> - President of the Management Board of Enigma SOI</a:t>
            </a:r>
          </a:p>
        </p:txBody>
      </p:sp>
      <p:sp>
        <p:nvSpPr>
          <p:cNvPr id="46" name="TextBox 45">
            <a:extLst>
              <a:ext uri="{FF2B5EF4-FFF2-40B4-BE49-F238E27FC236}">
                <a16:creationId xmlns:a16="http://schemas.microsoft.com/office/drawing/2014/main" id="{647E3AFC-02F8-4364-937A-2F68F7B82ECC}"/>
              </a:ext>
            </a:extLst>
          </p:cNvPr>
          <p:cNvSpPr txBox="1"/>
          <p:nvPr/>
        </p:nvSpPr>
        <p:spPr>
          <a:xfrm>
            <a:off x="446358" y="4290584"/>
            <a:ext cx="2525970" cy="1025922"/>
          </a:xfrm>
          <a:prstGeom prst="rect">
            <a:avLst/>
          </a:prstGeom>
          <a:noFill/>
        </p:spPr>
        <p:txBody>
          <a:bodyPr wrap="square" rtlCol="0">
            <a:spAutoFit/>
          </a:bodyPr>
          <a:lstStyle/>
          <a:p>
            <a:pPr marL="171450" indent="-171450">
              <a:spcAft>
                <a:spcPts val="200"/>
              </a:spcAft>
              <a:buFont typeface="Arial" panose="020B0604020202020204" pitchFamily="34" charset="0"/>
              <a:buChar char="•"/>
            </a:pPr>
            <a:r>
              <a:rPr lang="en-GB" sz="900" dirty="0"/>
              <a:t>coordination of investment processes and company mergers: </a:t>
            </a:r>
          </a:p>
          <a:p>
            <a:pPr marL="360000" lvl="1" indent="-171450">
              <a:spcAft>
                <a:spcPts val="200"/>
              </a:spcAft>
              <a:buFont typeface="Arial" panose="020B0604020202020204" pitchFamily="34" charset="0"/>
              <a:buChar char="•"/>
            </a:pPr>
            <a:r>
              <a:rPr lang="en-GB" sz="900" dirty="0"/>
              <a:t>M2Net</a:t>
            </a:r>
          </a:p>
          <a:p>
            <a:pPr marL="360000" lvl="1" indent="-171450">
              <a:spcAft>
                <a:spcPts val="200"/>
              </a:spcAft>
              <a:buFont typeface="Arial" panose="020B0604020202020204" pitchFamily="34" charset="0"/>
              <a:buChar char="•"/>
            </a:pPr>
            <a:r>
              <a:rPr lang="en-GB" sz="900" dirty="0"/>
              <a:t>Safe Technologies </a:t>
            </a:r>
          </a:p>
          <a:p>
            <a:pPr marL="360000" lvl="1" indent="-171450">
              <a:spcAft>
                <a:spcPts val="200"/>
              </a:spcAft>
              <a:buFont typeface="Arial" panose="020B0604020202020204" pitchFamily="34" charset="0"/>
              <a:buChar char="•"/>
            </a:pPr>
            <a:r>
              <a:rPr lang="en-GB" sz="900" dirty="0"/>
              <a:t>Pacomp</a:t>
            </a:r>
          </a:p>
          <a:p>
            <a:pPr marL="360000" lvl="1" indent="-171450">
              <a:spcAft>
                <a:spcPts val="200"/>
              </a:spcAft>
              <a:buFont typeface="Arial" panose="020B0604020202020204" pitchFamily="34" charset="0"/>
              <a:buChar char="•"/>
            </a:pPr>
            <a:r>
              <a:rPr lang="en-GB" sz="900" dirty="0"/>
              <a:t>Security Division COMP S.A.</a:t>
            </a:r>
          </a:p>
        </p:txBody>
      </p:sp>
      <p:sp>
        <p:nvSpPr>
          <p:cNvPr id="47" name="TextBox 46">
            <a:extLst>
              <a:ext uri="{FF2B5EF4-FFF2-40B4-BE49-F238E27FC236}">
                <a16:creationId xmlns:a16="http://schemas.microsoft.com/office/drawing/2014/main" id="{A25D23AF-E837-4AF6-B380-AA64382D067A}"/>
              </a:ext>
            </a:extLst>
          </p:cNvPr>
          <p:cNvSpPr txBox="1"/>
          <p:nvPr/>
        </p:nvSpPr>
        <p:spPr>
          <a:xfrm>
            <a:off x="446358" y="5562986"/>
            <a:ext cx="2467064" cy="697627"/>
          </a:xfrm>
          <a:prstGeom prst="rect">
            <a:avLst/>
          </a:prstGeom>
          <a:noFill/>
        </p:spPr>
        <p:txBody>
          <a:bodyPr wrap="square" rtlCol="0">
            <a:spAutoFit/>
          </a:bodyPr>
          <a:lstStyle/>
          <a:p>
            <a:pPr marL="171450" indent="-171450">
              <a:spcAft>
                <a:spcPts val="200"/>
              </a:spcAft>
              <a:buFont typeface="Arial" panose="020B0604020202020204" pitchFamily="34" charset="0"/>
              <a:buChar char="•"/>
            </a:pPr>
            <a:r>
              <a:rPr lang="en-GB" sz="900" dirty="0"/>
              <a:t>Warsaw University of Technology - Automation and Robotics </a:t>
            </a:r>
          </a:p>
          <a:p>
            <a:pPr marL="171450" indent="-171450">
              <a:spcAft>
                <a:spcPts val="200"/>
              </a:spcAft>
              <a:buFont typeface="Arial" panose="020B0604020202020204" pitchFamily="34" charset="0"/>
              <a:buChar char="•"/>
            </a:pPr>
            <a:r>
              <a:rPr lang="en-GB" sz="900" dirty="0"/>
              <a:t>University of Warsaw - Economics and Management</a:t>
            </a:r>
          </a:p>
        </p:txBody>
      </p:sp>
      <p:sp>
        <p:nvSpPr>
          <p:cNvPr id="50" name="Rectangle 49">
            <a:extLst>
              <a:ext uri="{FF2B5EF4-FFF2-40B4-BE49-F238E27FC236}">
                <a16:creationId xmlns:a16="http://schemas.microsoft.com/office/drawing/2014/main" id="{D0440CC8-174E-491C-A51A-D232A1D0006C}"/>
              </a:ext>
            </a:extLst>
          </p:cNvPr>
          <p:cNvSpPr/>
          <p:nvPr/>
        </p:nvSpPr>
        <p:spPr>
          <a:xfrm>
            <a:off x="3366019" y="4722108"/>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Experience</a:t>
            </a:r>
          </a:p>
        </p:txBody>
      </p:sp>
      <p:sp>
        <p:nvSpPr>
          <p:cNvPr id="51" name="Rectangle 50">
            <a:extLst>
              <a:ext uri="{FF2B5EF4-FFF2-40B4-BE49-F238E27FC236}">
                <a16:creationId xmlns:a16="http://schemas.microsoft.com/office/drawing/2014/main" id="{2302BCE1-97F4-4FBD-8A97-33241168019B}"/>
              </a:ext>
            </a:extLst>
          </p:cNvPr>
          <p:cNvSpPr/>
          <p:nvPr/>
        </p:nvSpPr>
        <p:spPr>
          <a:xfrm>
            <a:off x="3366019" y="2360026"/>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History</a:t>
            </a:r>
          </a:p>
        </p:txBody>
      </p:sp>
      <p:sp>
        <p:nvSpPr>
          <p:cNvPr id="52" name="Rectangle 51">
            <a:extLst>
              <a:ext uri="{FF2B5EF4-FFF2-40B4-BE49-F238E27FC236}">
                <a16:creationId xmlns:a16="http://schemas.microsoft.com/office/drawing/2014/main" id="{5CF29C33-24A1-4527-A80F-BCEB188C2BAA}"/>
              </a:ext>
            </a:extLst>
          </p:cNvPr>
          <p:cNvSpPr/>
          <p:nvPr/>
        </p:nvSpPr>
        <p:spPr>
          <a:xfrm>
            <a:off x="3366019" y="5652166"/>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Education</a:t>
            </a:r>
          </a:p>
        </p:txBody>
      </p:sp>
      <p:sp>
        <p:nvSpPr>
          <p:cNvPr id="53" name="TextBox 52">
            <a:extLst>
              <a:ext uri="{FF2B5EF4-FFF2-40B4-BE49-F238E27FC236}">
                <a16:creationId xmlns:a16="http://schemas.microsoft.com/office/drawing/2014/main" id="{94A2BEE5-901C-4612-A78A-50D5FFB86E92}"/>
              </a:ext>
            </a:extLst>
          </p:cNvPr>
          <p:cNvSpPr txBox="1"/>
          <p:nvPr/>
        </p:nvSpPr>
        <p:spPr>
          <a:xfrm>
            <a:off x="3366020" y="2520153"/>
            <a:ext cx="2607312" cy="1892826"/>
          </a:xfrm>
          <a:prstGeom prst="rect">
            <a:avLst/>
          </a:prstGeom>
          <a:noFill/>
        </p:spPr>
        <p:txBody>
          <a:bodyPr wrap="square" rtlCol="0">
            <a:spAutoFit/>
          </a:bodyPr>
          <a:lstStyle/>
          <a:p>
            <a:pPr marL="171450" indent="-171450">
              <a:buFont typeface="Arial" panose="020B0604020202020204" pitchFamily="34" charset="0"/>
              <a:buChar char="•"/>
            </a:pPr>
            <a:r>
              <a:rPr lang="en-GB" sz="900" b="1" dirty="0"/>
              <a:t>1997 </a:t>
            </a:r>
            <a:r>
              <a:rPr lang="en-GB" sz="900" dirty="0"/>
              <a:t>- Beginning of cooperation with COMP S.A.</a:t>
            </a:r>
          </a:p>
          <a:p>
            <a:pPr marL="171450" indent="-171450">
              <a:buFont typeface="Arial" panose="020B0604020202020204" pitchFamily="34" charset="0"/>
              <a:buChar char="•"/>
            </a:pPr>
            <a:r>
              <a:rPr lang="en-GB" sz="900" b="1" dirty="0"/>
              <a:t>1997-1999 - </a:t>
            </a:r>
            <a:r>
              <a:rPr lang="en-GB" sz="900" dirty="0"/>
              <a:t>SUN Microsystems technology engineer</a:t>
            </a:r>
          </a:p>
          <a:p>
            <a:pPr marL="171450" indent="-171450">
              <a:buFont typeface="Arial" panose="020B0604020202020204" pitchFamily="34" charset="0"/>
              <a:buChar char="•"/>
            </a:pPr>
            <a:r>
              <a:rPr lang="en-GB" sz="900" b="1" dirty="0"/>
              <a:t>2002 </a:t>
            </a:r>
            <a:r>
              <a:rPr lang="en-GB" sz="900" dirty="0"/>
              <a:t>-</a:t>
            </a:r>
            <a:r>
              <a:rPr lang="en-GB" sz="900" b="1" dirty="0"/>
              <a:t> </a:t>
            </a:r>
            <a:r>
              <a:rPr lang="en-GB" sz="900" dirty="0"/>
              <a:t>Pacomp Sp. z o.o. - conducted research and development of cryptographic devices</a:t>
            </a:r>
          </a:p>
          <a:p>
            <a:pPr marL="171450" indent="-171450">
              <a:buFont typeface="Arial" panose="020B0604020202020204" pitchFamily="34" charset="0"/>
              <a:buChar char="•"/>
            </a:pPr>
            <a:r>
              <a:rPr lang="en-GB" sz="900" b="1" dirty="0"/>
              <a:t>2010 </a:t>
            </a:r>
            <a:r>
              <a:rPr lang="en-GB" sz="900" dirty="0"/>
              <a:t>-</a:t>
            </a:r>
            <a:r>
              <a:rPr lang="en-GB" sz="900" b="1" dirty="0"/>
              <a:t> </a:t>
            </a:r>
            <a:r>
              <a:rPr lang="en-GB" sz="900" dirty="0"/>
              <a:t>President of the Management Board of Pacomp Sp. z o.o. </a:t>
            </a:r>
          </a:p>
          <a:p>
            <a:pPr marL="171450" indent="-171450">
              <a:buFont typeface="Arial" panose="020B0604020202020204" pitchFamily="34" charset="0"/>
              <a:buChar char="•"/>
            </a:pPr>
            <a:r>
              <a:rPr lang="en-GB" sz="900" b="1" dirty="0"/>
              <a:t>2011 </a:t>
            </a:r>
            <a:r>
              <a:rPr lang="en-GB" sz="900" dirty="0"/>
              <a:t>-</a:t>
            </a:r>
            <a:r>
              <a:rPr lang="en-GB" sz="900" b="1" dirty="0"/>
              <a:t> </a:t>
            </a:r>
            <a:r>
              <a:rPr lang="en-GB" sz="900" dirty="0"/>
              <a:t>Member of the Management Board of Enigma SOI</a:t>
            </a:r>
          </a:p>
          <a:p>
            <a:pPr marL="171450" indent="-171450">
              <a:buFont typeface="Arial" panose="020B0604020202020204" pitchFamily="34" charset="0"/>
              <a:buChar char="•"/>
            </a:pPr>
            <a:r>
              <a:rPr lang="en-GB" sz="900" b="1" dirty="0"/>
              <a:t>2012 </a:t>
            </a:r>
            <a:r>
              <a:rPr lang="en-GB" sz="900" dirty="0"/>
              <a:t>- after the merger of Pacomp, Enigma and Security Division of COMP S.A. he became Vice President of the Board of Directors of Enigma SOI</a:t>
            </a:r>
          </a:p>
        </p:txBody>
      </p:sp>
      <p:sp>
        <p:nvSpPr>
          <p:cNvPr id="54" name="TextBox 53">
            <a:extLst>
              <a:ext uri="{FF2B5EF4-FFF2-40B4-BE49-F238E27FC236}">
                <a16:creationId xmlns:a16="http://schemas.microsoft.com/office/drawing/2014/main" id="{5FD726B4-E477-4C5E-9D28-666A7527E68A}"/>
              </a:ext>
            </a:extLst>
          </p:cNvPr>
          <p:cNvSpPr txBox="1"/>
          <p:nvPr/>
        </p:nvSpPr>
        <p:spPr>
          <a:xfrm>
            <a:off x="3366019" y="4883245"/>
            <a:ext cx="2550594" cy="646331"/>
          </a:xfrm>
          <a:prstGeom prst="rect">
            <a:avLst/>
          </a:prstGeom>
          <a:noFill/>
        </p:spPr>
        <p:txBody>
          <a:bodyPr wrap="square" rtlCol="0">
            <a:spAutoFit/>
          </a:bodyPr>
          <a:lstStyle/>
          <a:p>
            <a:pPr marL="171450" indent="-171450">
              <a:spcAft>
                <a:spcPts val="200"/>
              </a:spcAft>
              <a:buFont typeface="Arial" panose="020B0604020202020204" pitchFamily="34" charset="0"/>
              <a:buChar char="•"/>
            </a:pPr>
            <a:r>
              <a:rPr lang="en-GB" sz="900" dirty="0"/>
              <a:t>establishment of Pacomp Sp. z o.o. - the first Polish company of innovative technologies and production of cryptographic devices</a:t>
            </a:r>
          </a:p>
        </p:txBody>
      </p:sp>
      <p:sp>
        <p:nvSpPr>
          <p:cNvPr id="55" name="TextBox 54">
            <a:extLst>
              <a:ext uri="{FF2B5EF4-FFF2-40B4-BE49-F238E27FC236}">
                <a16:creationId xmlns:a16="http://schemas.microsoft.com/office/drawing/2014/main" id="{5B86823B-6093-4A18-AB02-B07BC43EA515}"/>
              </a:ext>
            </a:extLst>
          </p:cNvPr>
          <p:cNvSpPr txBox="1"/>
          <p:nvPr/>
        </p:nvSpPr>
        <p:spPr>
          <a:xfrm>
            <a:off x="3366020" y="5829748"/>
            <a:ext cx="2501192" cy="507831"/>
          </a:xfrm>
          <a:prstGeom prst="rect">
            <a:avLst/>
          </a:prstGeom>
          <a:noFill/>
        </p:spPr>
        <p:txBody>
          <a:bodyPr wrap="square" rtlCol="0">
            <a:spAutoFit/>
          </a:bodyPr>
          <a:lstStyle/>
          <a:p>
            <a:pPr marL="171450" indent="-171450">
              <a:spcAft>
                <a:spcPts val="200"/>
              </a:spcAft>
              <a:buFont typeface="Arial" panose="020B0604020202020204" pitchFamily="34" charset="0"/>
              <a:buChar char="•"/>
            </a:pPr>
            <a:r>
              <a:rPr lang="en-GB" sz="900" dirty="0"/>
              <a:t>Świętokrzyska University of Technology - Electrical Engineering Automation and Computer Science</a:t>
            </a:r>
          </a:p>
        </p:txBody>
      </p:sp>
      <p:sp>
        <p:nvSpPr>
          <p:cNvPr id="56" name="Rectangle 55">
            <a:extLst>
              <a:ext uri="{FF2B5EF4-FFF2-40B4-BE49-F238E27FC236}">
                <a16:creationId xmlns:a16="http://schemas.microsoft.com/office/drawing/2014/main" id="{9AB0EC97-11AC-49D7-93BE-F6115F0EF328}"/>
              </a:ext>
            </a:extLst>
          </p:cNvPr>
          <p:cNvSpPr/>
          <p:nvPr/>
        </p:nvSpPr>
        <p:spPr>
          <a:xfrm>
            <a:off x="6328415" y="3980274"/>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Experience</a:t>
            </a:r>
          </a:p>
        </p:txBody>
      </p:sp>
      <p:sp>
        <p:nvSpPr>
          <p:cNvPr id="57" name="Rectangle 56">
            <a:extLst>
              <a:ext uri="{FF2B5EF4-FFF2-40B4-BE49-F238E27FC236}">
                <a16:creationId xmlns:a16="http://schemas.microsoft.com/office/drawing/2014/main" id="{E1C88A76-5178-4C72-A9CC-B139A8014273}"/>
              </a:ext>
            </a:extLst>
          </p:cNvPr>
          <p:cNvSpPr/>
          <p:nvPr/>
        </p:nvSpPr>
        <p:spPr>
          <a:xfrm>
            <a:off x="6328415" y="2351871"/>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History</a:t>
            </a:r>
          </a:p>
        </p:txBody>
      </p:sp>
      <p:sp>
        <p:nvSpPr>
          <p:cNvPr id="58" name="Rectangle 57">
            <a:extLst>
              <a:ext uri="{FF2B5EF4-FFF2-40B4-BE49-F238E27FC236}">
                <a16:creationId xmlns:a16="http://schemas.microsoft.com/office/drawing/2014/main" id="{F039AE67-4AF7-4605-AA04-51D978899AB8}"/>
              </a:ext>
            </a:extLst>
          </p:cNvPr>
          <p:cNvSpPr/>
          <p:nvPr/>
        </p:nvSpPr>
        <p:spPr>
          <a:xfrm>
            <a:off x="6328415" y="5294578"/>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Education</a:t>
            </a:r>
          </a:p>
        </p:txBody>
      </p:sp>
      <p:sp>
        <p:nvSpPr>
          <p:cNvPr id="59" name="TextBox 58">
            <a:extLst>
              <a:ext uri="{FF2B5EF4-FFF2-40B4-BE49-F238E27FC236}">
                <a16:creationId xmlns:a16="http://schemas.microsoft.com/office/drawing/2014/main" id="{F78966F2-DCBB-45C3-A3F6-23A7705FD26B}"/>
              </a:ext>
            </a:extLst>
          </p:cNvPr>
          <p:cNvSpPr txBox="1"/>
          <p:nvPr/>
        </p:nvSpPr>
        <p:spPr>
          <a:xfrm>
            <a:off x="6328415" y="2511998"/>
            <a:ext cx="2626911" cy="836126"/>
          </a:xfrm>
          <a:prstGeom prst="rect">
            <a:avLst/>
          </a:prstGeom>
          <a:noFill/>
        </p:spPr>
        <p:txBody>
          <a:bodyPr wrap="square" rtlCol="0">
            <a:spAutoFit/>
          </a:bodyPr>
          <a:lstStyle/>
          <a:p>
            <a:pPr marL="171450" indent="-171450">
              <a:spcAft>
                <a:spcPts val="200"/>
              </a:spcAft>
              <a:buFont typeface="Arial" panose="020B0604020202020204" pitchFamily="34" charset="0"/>
              <a:buChar char="•"/>
            </a:pPr>
            <a:r>
              <a:rPr lang="en-GB" sz="900" b="1" dirty="0"/>
              <a:t>2005</a:t>
            </a:r>
            <a:r>
              <a:rPr lang="en-GB" sz="900" dirty="0"/>
              <a:t> - Beginning of cooperation with COMP S.A.</a:t>
            </a:r>
          </a:p>
          <a:p>
            <a:pPr marL="171450" indent="-171450">
              <a:spcAft>
                <a:spcPts val="200"/>
              </a:spcAft>
              <a:buFont typeface="Arial" panose="020B0604020202020204" pitchFamily="34" charset="0"/>
              <a:buChar char="•"/>
            </a:pPr>
            <a:r>
              <a:rPr lang="en-GB" sz="900" b="1" dirty="0"/>
              <a:t>2005-2012</a:t>
            </a:r>
            <a:r>
              <a:rPr lang="en-GB" sz="900" dirty="0"/>
              <a:t> - Cryptographic solutions engineer at Pacomp Sp. z o.o. After merging with Enigma SOI, Director of the Embedded Systems Division</a:t>
            </a:r>
          </a:p>
          <a:p>
            <a:pPr marL="171450" indent="-171450">
              <a:spcAft>
                <a:spcPts val="200"/>
              </a:spcAft>
              <a:buFont typeface="Arial" panose="020B0604020202020204" pitchFamily="34" charset="0"/>
              <a:buChar char="•"/>
            </a:pPr>
            <a:r>
              <a:rPr lang="en-GB" sz="900" b="1" dirty="0"/>
              <a:t>2015</a:t>
            </a:r>
            <a:r>
              <a:rPr lang="en-GB" sz="900" dirty="0"/>
              <a:t> - Member of the Board of Enigma SOI</a:t>
            </a:r>
          </a:p>
        </p:txBody>
      </p:sp>
      <p:sp>
        <p:nvSpPr>
          <p:cNvPr id="60" name="TextBox 59">
            <a:extLst>
              <a:ext uri="{FF2B5EF4-FFF2-40B4-BE49-F238E27FC236}">
                <a16:creationId xmlns:a16="http://schemas.microsoft.com/office/drawing/2014/main" id="{82B0E823-F6F2-48DC-9E7F-F5ED105BDFAE}"/>
              </a:ext>
            </a:extLst>
          </p:cNvPr>
          <p:cNvSpPr txBox="1"/>
          <p:nvPr/>
        </p:nvSpPr>
        <p:spPr>
          <a:xfrm>
            <a:off x="6324378" y="4142097"/>
            <a:ext cx="2484594" cy="810478"/>
          </a:xfrm>
          <a:prstGeom prst="rect">
            <a:avLst/>
          </a:prstGeom>
          <a:noFill/>
        </p:spPr>
        <p:txBody>
          <a:bodyPr wrap="square" rtlCol="0">
            <a:spAutoFit/>
          </a:bodyPr>
          <a:lstStyle/>
          <a:p>
            <a:pPr marL="171450" indent="-171450">
              <a:spcAft>
                <a:spcPts val="200"/>
              </a:spcAft>
              <a:buFont typeface="Arial" panose="020B0604020202020204" pitchFamily="34" charset="0"/>
              <a:buChar char="•"/>
            </a:pPr>
            <a:r>
              <a:rPr lang="en-GB" sz="900" dirty="0"/>
              <a:t>10 years of experience in designing cryptographic solutions and embedded systems</a:t>
            </a:r>
          </a:p>
          <a:p>
            <a:pPr marL="171450" indent="-171450">
              <a:spcAft>
                <a:spcPts val="200"/>
              </a:spcAft>
              <a:buFont typeface="Arial" panose="020B0604020202020204" pitchFamily="34" charset="0"/>
              <a:buChar char="•"/>
            </a:pPr>
            <a:r>
              <a:rPr lang="en-GB" sz="900" dirty="0"/>
              <a:t>Many years of experience with ETA encryptors</a:t>
            </a:r>
          </a:p>
        </p:txBody>
      </p:sp>
      <p:sp>
        <p:nvSpPr>
          <p:cNvPr id="61" name="TextBox 60">
            <a:extLst>
              <a:ext uri="{FF2B5EF4-FFF2-40B4-BE49-F238E27FC236}">
                <a16:creationId xmlns:a16="http://schemas.microsoft.com/office/drawing/2014/main" id="{67B5F562-2490-4EF2-9D4B-A5CFEDB632EA}"/>
              </a:ext>
            </a:extLst>
          </p:cNvPr>
          <p:cNvSpPr txBox="1"/>
          <p:nvPr/>
        </p:nvSpPr>
        <p:spPr>
          <a:xfrm>
            <a:off x="6324378" y="5490809"/>
            <a:ext cx="2484594" cy="507831"/>
          </a:xfrm>
          <a:prstGeom prst="rect">
            <a:avLst/>
          </a:prstGeom>
          <a:noFill/>
        </p:spPr>
        <p:txBody>
          <a:bodyPr wrap="square" rtlCol="0">
            <a:spAutoFit/>
          </a:bodyPr>
          <a:lstStyle/>
          <a:p>
            <a:pPr marL="171450" indent="-171450">
              <a:spcAft>
                <a:spcPts val="200"/>
              </a:spcAft>
              <a:buFont typeface="Arial" panose="020B0604020202020204" pitchFamily="34" charset="0"/>
              <a:buChar char="•"/>
            </a:pPr>
            <a:r>
              <a:rPr lang="en-GB" sz="900" dirty="0"/>
              <a:t>Warsaw University of Technology - Faculty of Electronics and Information Technology</a:t>
            </a:r>
          </a:p>
        </p:txBody>
      </p:sp>
      <p:sp>
        <p:nvSpPr>
          <p:cNvPr id="4" name="Slide Number Placeholder 3">
            <a:extLst>
              <a:ext uri="{FF2B5EF4-FFF2-40B4-BE49-F238E27FC236}">
                <a16:creationId xmlns:a16="http://schemas.microsoft.com/office/drawing/2014/main" id="{DE630E59-9C85-4C12-AB45-36ABC3F992C9}"/>
              </a:ext>
            </a:extLst>
          </p:cNvPr>
          <p:cNvSpPr>
            <a:spLocks noGrp="1"/>
          </p:cNvSpPr>
          <p:nvPr>
            <p:ph type="sldNum" sz="quarter" idx="12"/>
          </p:nvPr>
        </p:nvSpPr>
        <p:spPr/>
        <p:txBody>
          <a:bodyPr/>
          <a:lstStyle/>
          <a:p>
            <a:fld id="{757C06DB-65DA-4188-B231-CDD664637423}" type="slidenum">
              <a:rPr lang="en-GB" smtClean="0"/>
              <a:pPr/>
              <a:t>42</a:t>
            </a:fld>
            <a:endParaRPr lang="en-GB" dirty="0"/>
          </a:p>
        </p:txBody>
      </p:sp>
      <p:sp>
        <p:nvSpPr>
          <p:cNvPr id="48" name="Prostokąt 14">
            <a:extLst>
              <a:ext uri="{FF2B5EF4-FFF2-40B4-BE49-F238E27FC236}">
                <a16:creationId xmlns:a16="http://schemas.microsoft.com/office/drawing/2014/main" id="{838093C4-268E-4A67-BD73-2017292B5096}"/>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cxnSp>
        <p:nvCxnSpPr>
          <p:cNvPr id="49" name="Straight Connector 48">
            <a:extLst>
              <a:ext uri="{FF2B5EF4-FFF2-40B4-BE49-F238E27FC236}">
                <a16:creationId xmlns:a16="http://schemas.microsoft.com/office/drawing/2014/main" id="{68CC57E3-6CF1-4068-BC25-3B258176CAB7}"/>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99F7079-029E-488E-B8E8-45F35154BAD8}"/>
              </a:ext>
            </a:extLst>
          </p:cNvPr>
          <p:cNvCxnSpPr>
            <a:cxnSpLocks/>
          </p:cNvCxnSpPr>
          <p:nvPr/>
        </p:nvCxnSpPr>
        <p:spPr>
          <a:xfrm>
            <a:off x="334963" y="1486652"/>
            <a:ext cx="1697037"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D621D9E6-7F25-4596-AB90-077130CCFFAE}"/>
              </a:ext>
            </a:extLst>
          </p:cNvPr>
          <p:cNvSpPr txBox="1"/>
          <p:nvPr/>
        </p:nvSpPr>
        <p:spPr>
          <a:xfrm>
            <a:off x="6747007" y="117153"/>
            <a:ext cx="4153676" cy="646331"/>
          </a:xfrm>
          <a:prstGeom prst="rect">
            <a:avLst/>
          </a:prstGeom>
          <a:noFill/>
        </p:spPr>
        <p:txBody>
          <a:bodyPr wrap="square" rtlCol="0">
            <a:spAutoFit/>
          </a:bodyPr>
          <a:lstStyle/>
          <a:p>
            <a:pPr algn="r"/>
            <a:r>
              <a:rPr lang="pl-PL" sz="1200" dirty="0">
                <a:latin typeface="+mj-lt"/>
                <a:ea typeface="Verdana" panose="020B0604030504040204" pitchFamily="34" charset="0"/>
              </a:rPr>
              <a:t>4. HUMAN RESOURCES</a:t>
            </a:r>
          </a:p>
          <a:p>
            <a:pPr algn="r"/>
            <a:endParaRPr lang="pl-PL" sz="1200" dirty="0">
              <a:latin typeface="+mj-lt"/>
              <a:ea typeface="Verdana" panose="020B0604030504040204" pitchFamily="34" charset="0"/>
            </a:endParaRPr>
          </a:p>
          <a:p>
            <a:pPr algn="r"/>
            <a:endParaRPr lang="pl-PL" sz="1200" dirty="0">
              <a:latin typeface="+mj-lt"/>
              <a:ea typeface="Verdana" panose="020B0604030504040204" pitchFamily="34" charset="0"/>
            </a:endParaRPr>
          </a:p>
        </p:txBody>
      </p:sp>
      <p:sp>
        <p:nvSpPr>
          <p:cNvPr id="66" name="TextBox 65">
            <a:extLst>
              <a:ext uri="{FF2B5EF4-FFF2-40B4-BE49-F238E27FC236}">
                <a16:creationId xmlns:a16="http://schemas.microsoft.com/office/drawing/2014/main" id="{DB99003F-3FF7-438F-9333-64D7A33F8E3A}"/>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MANAGEMENT BOARD</a:t>
            </a:r>
          </a:p>
        </p:txBody>
      </p:sp>
      <p:sp>
        <p:nvSpPr>
          <p:cNvPr id="67" name="TextBox 66">
            <a:extLst>
              <a:ext uri="{FF2B5EF4-FFF2-40B4-BE49-F238E27FC236}">
                <a16:creationId xmlns:a16="http://schemas.microsoft.com/office/drawing/2014/main" id="{B820201E-4E53-4CC1-9A5D-4A9D968414D9}"/>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LEADERS OF ENIGMA SOI</a:t>
            </a:r>
          </a:p>
        </p:txBody>
      </p:sp>
      <p:sp>
        <p:nvSpPr>
          <p:cNvPr id="63" name="Rectangle: Rounded Corners 62">
            <a:extLst>
              <a:ext uri="{FF2B5EF4-FFF2-40B4-BE49-F238E27FC236}">
                <a16:creationId xmlns:a16="http://schemas.microsoft.com/office/drawing/2014/main" id="{1E67E796-BD6F-4CFC-8343-24385D6EBED0}"/>
              </a:ext>
            </a:extLst>
          </p:cNvPr>
          <p:cNvSpPr/>
          <p:nvPr/>
        </p:nvSpPr>
        <p:spPr>
          <a:xfrm>
            <a:off x="9164054" y="2155554"/>
            <a:ext cx="2691983" cy="4192386"/>
          </a:xfrm>
          <a:prstGeom prst="roundRect">
            <a:avLst>
              <a:gd name="adj" fmla="val 5326"/>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a:extLst>
              <a:ext uri="{FF2B5EF4-FFF2-40B4-BE49-F238E27FC236}">
                <a16:creationId xmlns:a16="http://schemas.microsoft.com/office/drawing/2014/main" id="{DAF5A367-6901-4708-B675-B2DBBE8F0FFD}"/>
              </a:ext>
            </a:extLst>
          </p:cNvPr>
          <p:cNvSpPr/>
          <p:nvPr/>
        </p:nvSpPr>
        <p:spPr>
          <a:xfrm>
            <a:off x="9266138" y="4556789"/>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Experience</a:t>
            </a:r>
          </a:p>
        </p:txBody>
      </p:sp>
      <p:sp>
        <p:nvSpPr>
          <p:cNvPr id="70" name="Rectangle 69">
            <a:extLst>
              <a:ext uri="{FF2B5EF4-FFF2-40B4-BE49-F238E27FC236}">
                <a16:creationId xmlns:a16="http://schemas.microsoft.com/office/drawing/2014/main" id="{688B953C-F070-4EDA-BDFD-B05789AC8DCD}"/>
              </a:ext>
            </a:extLst>
          </p:cNvPr>
          <p:cNvSpPr/>
          <p:nvPr/>
        </p:nvSpPr>
        <p:spPr>
          <a:xfrm>
            <a:off x="9266138" y="2360026"/>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History</a:t>
            </a:r>
          </a:p>
        </p:txBody>
      </p:sp>
      <p:sp>
        <p:nvSpPr>
          <p:cNvPr id="71" name="Rectangle 70">
            <a:extLst>
              <a:ext uri="{FF2B5EF4-FFF2-40B4-BE49-F238E27FC236}">
                <a16:creationId xmlns:a16="http://schemas.microsoft.com/office/drawing/2014/main" id="{8AE8646B-A7FE-4923-A051-2017884C0DCF}"/>
              </a:ext>
            </a:extLst>
          </p:cNvPr>
          <p:cNvSpPr/>
          <p:nvPr/>
        </p:nvSpPr>
        <p:spPr>
          <a:xfrm>
            <a:off x="9266138" y="5494121"/>
            <a:ext cx="1159671" cy="1503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ysClr val="windowText" lastClr="000000"/>
                </a:solidFill>
              </a:rPr>
              <a:t>Education</a:t>
            </a:r>
          </a:p>
        </p:txBody>
      </p:sp>
      <p:sp>
        <p:nvSpPr>
          <p:cNvPr id="72" name="TextBox 71">
            <a:extLst>
              <a:ext uri="{FF2B5EF4-FFF2-40B4-BE49-F238E27FC236}">
                <a16:creationId xmlns:a16="http://schemas.microsoft.com/office/drawing/2014/main" id="{FF140E8C-7988-43B9-BAE3-4CB9E0335BBB}"/>
              </a:ext>
            </a:extLst>
          </p:cNvPr>
          <p:cNvSpPr txBox="1"/>
          <p:nvPr/>
        </p:nvSpPr>
        <p:spPr>
          <a:xfrm>
            <a:off x="9204289" y="2520153"/>
            <a:ext cx="2528892" cy="1744067"/>
          </a:xfrm>
          <a:prstGeom prst="rect">
            <a:avLst/>
          </a:prstGeom>
          <a:noFill/>
        </p:spPr>
        <p:txBody>
          <a:bodyPr wrap="square" rtlCol="0">
            <a:spAutoFit/>
          </a:bodyPr>
          <a:lstStyle>
            <a:defPPr>
              <a:defRPr lang="en-US"/>
            </a:defPPr>
            <a:lvl1pPr marL="171450" indent="-171450">
              <a:spcAft>
                <a:spcPts val="200"/>
              </a:spcAft>
              <a:buFont typeface="Arial" panose="020B0604020202020204" pitchFamily="34" charset="0"/>
              <a:buChar char="•"/>
              <a:defRPr sz="900" b="1"/>
            </a:lvl1pPr>
          </a:lstStyle>
          <a:p>
            <a:r>
              <a:rPr lang="en-GB" dirty="0"/>
              <a:t>2001 – 2005 </a:t>
            </a:r>
            <a:r>
              <a:rPr lang="en-GB" b="0" dirty="0"/>
              <a:t>-  President of the Board of Centrum </a:t>
            </a:r>
            <a:r>
              <a:rPr lang="en-GB" b="0" dirty="0" err="1"/>
              <a:t>Doskonalenia</a:t>
            </a:r>
            <a:r>
              <a:rPr lang="en-GB" b="0" dirty="0"/>
              <a:t> </a:t>
            </a:r>
            <a:r>
              <a:rPr lang="en-GB" b="0" dirty="0" err="1" smtClean="0"/>
              <a:t>Zarządzania</a:t>
            </a:r>
            <a:endParaRPr lang="pl-PL" b="0" dirty="0" smtClean="0"/>
          </a:p>
          <a:p>
            <a:pPr marL="0" indent="0">
              <a:buNone/>
            </a:pPr>
            <a:r>
              <a:rPr lang="pl-PL" b="0" dirty="0" smtClean="0"/>
              <a:t>      </a:t>
            </a:r>
            <a:r>
              <a:rPr lang="en-GB" b="0" dirty="0" smtClean="0"/>
              <a:t> </a:t>
            </a:r>
            <a:r>
              <a:rPr lang="en-GB" b="0" dirty="0"/>
              <a:t>Meritum Sp. z o.o.</a:t>
            </a:r>
          </a:p>
          <a:p>
            <a:r>
              <a:rPr lang="en-GB" dirty="0"/>
              <a:t>2005 - 2014 </a:t>
            </a:r>
            <a:r>
              <a:rPr lang="en-GB" b="0" dirty="0"/>
              <a:t>- President of the Board of</a:t>
            </a:r>
            <a:r>
              <a:rPr lang="en-GB" dirty="0"/>
              <a:t> </a:t>
            </a:r>
            <a:r>
              <a:rPr lang="en-GB" b="0" dirty="0"/>
              <a:t>Meritum - doradztwo i szkolenia</a:t>
            </a:r>
            <a:r>
              <a:rPr lang="pl-PL" b="0" dirty="0"/>
              <a:t> </a:t>
            </a:r>
            <a:r>
              <a:rPr lang="en-GB" b="0" dirty="0"/>
              <a:t>Sp. z o.o.</a:t>
            </a:r>
          </a:p>
          <a:p>
            <a:r>
              <a:rPr lang="en-GB" dirty="0"/>
              <a:t>2007</a:t>
            </a:r>
            <a:r>
              <a:rPr lang="en-GB" b="0" dirty="0"/>
              <a:t> - </a:t>
            </a:r>
            <a:r>
              <a:rPr lang="pl-PL" b="0" dirty="0"/>
              <a:t>B</a:t>
            </a:r>
            <a:r>
              <a:rPr lang="en-GB" sz="900" b="0" dirty="0"/>
              <a:t>eginning of cooperation with </a:t>
            </a:r>
            <a:r>
              <a:rPr lang="en-GB" b="0" dirty="0"/>
              <a:t>COMP SA -</a:t>
            </a:r>
            <a:r>
              <a:rPr lang="en-GB" sz="900" b="0" dirty="0"/>
              <a:t> </a:t>
            </a:r>
            <a:r>
              <a:rPr lang="en-GB" b="0" dirty="0"/>
              <a:t>Division Director</a:t>
            </a:r>
          </a:p>
          <a:p>
            <a:r>
              <a:rPr lang="en-GB" dirty="0"/>
              <a:t>2012 - 2014 </a:t>
            </a:r>
            <a:r>
              <a:rPr lang="en-GB" b="0" dirty="0"/>
              <a:t>- Vice President of the Board of Directors of BigVent SA, a company operating within the COMP capital group.</a:t>
            </a:r>
          </a:p>
          <a:p>
            <a:r>
              <a:rPr lang="en-GB" dirty="0"/>
              <a:t>2020</a:t>
            </a:r>
            <a:r>
              <a:rPr lang="en-GB" b="0" dirty="0"/>
              <a:t> - Member of the Board of Enigma SOI</a:t>
            </a:r>
          </a:p>
        </p:txBody>
      </p:sp>
      <p:sp>
        <p:nvSpPr>
          <p:cNvPr id="73" name="TextBox 72">
            <a:extLst>
              <a:ext uri="{FF2B5EF4-FFF2-40B4-BE49-F238E27FC236}">
                <a16:creationId xmlns:a16="http://schemas.microsoft.com/office/drawing/2014/main" id="{AE9F6182-187F-4D1A-879D-B588C5F4438C}"/>
              </a:ext>
            </a:extLst>
          </p:cNvPr>
          <p:cNvSpPr txBox="1"/>
          <p:nvPr/>
        </p:nvSpPr>
        <p:spPr>
          <a:xfrm>
            <a:off x="9204288" y="4772159"/>
            <a:ext cx="2541354" cy="507831"/>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GB" sz="900" dirty="0"/>
              <a:t>Areas of project management, software production, implementation and maintenance</a:t>
            </a:r>
          </a:p>
        </p:txBody>
      </p:sp>
      <p:sp>
        <p:nvSpPr>
          <p:cNvPr id="75" name="Rectangle 74">
            <a:extLst>
              <a:ext uri="{FF2B5EF4-FFF2-40B4-BE49-F238E27FC236}">
                <a16:creationId xmlns:a16="http://schemas.microsoft.com/office/drawing/2014/main" id="{45D70490-F1D7-4AF0-B85A-A386635C9F9E}"/>
              </a:ext>
            </a:extLst>
          </p:cNvPr>
          <p:cNvSpPr/>
          <p:nvPr/>
        </p:nvSpPr>
        <p:spPr>
          <a:xfrm>
            <a:off x="9204288" y="1680281"/>
            <a:ext cx="1842171" cy="307777"/>
          </a:xfrm>
          <a:prstGeom prst="rect">
            <a:avLst/>
          </a:prstGeom>
        </p:spPr>
        <p:txBody>
          <a:bodyPr wrap="none">
            <a:spAutoFit/>
          </a:bodyPr>
          <a:lstStyle/>
          <a:p>
            <a:r>
              <a:rPr lang="pl-PL" sz="1400" b="1" dirty="0"/>
              <a:t>Radosław Frydrych</a:t>
            </a:r>
            <a:endParaRPr lang="en-GB" sz="1400" b="1" dirty="0"/>
          </a:p>
        </p:txBody>
      </p:sp>
      <p:sp>
        <p:nvSpPr>
          <p:cNvPr id="76" name="Rectangle 75">
            <a:extLst>
              <a:ext uri="{FF2B5EF4-FFF2-40B4-BE49-F238E27FC236}">
                <a16:creationId xmlns:a16="http://schemas.microsoft.com/office/drawing/2014/main" id="{7C47083C-989D-45F8-9507-7565DA0D06B4}"/>
              </a:ext>
            </a:extLst>
          </p:cNvPr>
          <p:cNvSpPr/>
          <p:nvPr/>
        </p:nvSpPr>
        <p:spPr>
          <a:xfrm>
            <a:off x="9266138" y="2056167"/>
            <a:ext cx="2084594" cy="179195"/>
          </a:xfrm>
          <a:prstGeom prst="rect">
            <a:avLst/>
          </a:prstGeom>
          <a:solidFill>
            <a:srgbClr val="0C0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t>Vice President of the Board</a:t>
            </a:r>
          </a:p>
        </p:txBody>
      </p:sp>
      <p:sp>
        <p:nvSpPr>
          <p:cNvPr id="78" name="TextBox 77">
            <a:extLst>
              <a:ext uri="{FF2B5EF4-FFF2-40B4-BE49-F238E27FC236}">
                <a16:creationId xmlns:a16="http://schemas.microsoft.com/office/drawing/2014/main" id="{3A9C1C7F-6414-460D-8D56-CA706951E2B0}"/>
              </a:ext>
            </a:extLst>
          </p:cNvPr>
          <p:cNvSpPr txBox="1"/>
          <p:nvPr/>
        </p:nvSpPr>
        <p:spPr>
          <a:xfrm>
            <a:off x="9248586" y="5687259"/>
            <a:ext cx="2484594" cy="369332"/>
          </a:xfrm>
          <a:prstGeom prst="rect">
            <a:avLst/>
          </a:prstGeom>
          <a:noFill/>
        </p:spPr>
        <p:txBody>
          <a:bodyPr wrap="square" rtlCol="0">
            <a:spAutoFit/>
          </a:bodyPr>
          <a:lstStyle/>
          <a:p>
            <a:pPr marL="171450" indent="-171450">
              <a:spcAft>
                <a:spcPts val="200"/>
              </a:spcAft>
              <a:buFont typeface="Arial" panose="020B0604020202020204" pitchFamily="34" charset="0"/>
              <a:buChar char="•"/>
            </a:pPr>
            <a:r>
              <a:rPr lang="en-GB" sz="900" dirty="0"/>
              <a:t>Warsaw University of Technology - (1988 – 1993)</a:t>
            </a:r>
          </a:p>
        </p:txBody>
      </p:sp>
    </p:spTree>
    <p:extLst>
      <p:ext uri="{BB962C8B-B14F-4D97-AF65-F5344CB8AC3E}">
        <p14:creationId xmlns:p14="http://schemas.microsoft.com/office/powerpoint/2010/main" val="256555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ymbol zastępczy tekstu 3">
            <a:extLst>
              <a:ext uri="{FF2B5EF4-FFF2-40B4-BE49-F238E27FC236}">
                <a16:creationId xmlns:a16="http://schemas.microsoft.com/office/drawing/2014/main" id="{1D8C27A2-60CC-40FE-B1C0-AE086C9E9CDD}"/>
              </a:ext>
            </a:extLst>
          </p:cNvPr>
          <p:cNvSpPr txBox="1">
            <a:spLocks/>
          </p:cNvSpPr>
          <p:nvPr/>
        </p:nvSpPr>
        <p:spPr>
          <a:xfrm>
            <a:off x="480000" y="1871593"/>
            <a:ext cx="11197821" cy="4991100"/>
          </a:xfrm>
          <a:prstGeom prst="rect">
            <a:avLst/>
          </a:prstGeom>
          <a:noFill/>
        </p:spPr>
        <p:txBody>
          <a:bodyPr vert="horz" lIns="0" tIns="0" rIns="0" bIns="0" rtlCol="0">
            <a:noAutofit/>
          </a:bodyPr>
          <a:lstStyle>
            <a:lvl1pPr marL="182563" indent="-182563" algn="l" defTabSz="914400" rtl="0" eaLnBrk="1" latinLnBrk="0" hangingPunct="1">
              <a:spcBef>
                <a:spcPts val="600"/>
              </a:spcBef>
              <a:buFont typeface="Arial" panose="020B0604020202020204" pitchFamily="34" charset="0"/>
              <a:buChar char="•"/>
              <a:defRPr sz="1600" kern="1200">
                <a:solidFill>
                  <a:srgbClr val="545554"/>
                </a:solidFill>
                <a:latin typeface="+mn-lt"/>
                <a:ea typeface="+mn-ea"/>
                <a:cs typeface="+mn-cs"/>
              </a:defRPr>
            </a:lvl1pPr>
            <a:lvl2pPr marL="423863" indent="-204788" algn="l" defTabSz="914400" rtl="0" eaLnBrk="1" latinLnBrk="0" hangingPunct="1">
              <a:spcBef>
                <a:spcPts val="600"/>
              </a:spcBef>
              <a:buClr>
                <a:srgbClr val="545554"/>
              </a:buClr>
              <a:buFont typeface="Symbol" panose="05050102010706020507" pitchFamily="18" charset="2"/>
              <a:buChar char="-"/>
              <a:tabLst/>
              <a:defRPr sz="1400" kern="1200">
                <a:solidFill>
                  <a:srgbClr val="545554"/>
                </a:solidFill>
                <a:latin typeface="+mn-lt"/>
                <a:ea typeface="+mn-ea"/>
                <a:cs typeface="+mn-cs"/>
              </a:defRPr>
            </a:lvl2pPr>
            <a:lvl3pPr marL="658813" indent="-204788" algn="l" defTabSz="914400" rtl="0" eaLnBrk="1" latinLnBrk="0" hangingPunct="1">
              <a:spcBef>
                <a:spcPts val="600"/>
              </a:spcBef>
              <a:buClr>
                <a:srgbClr val="545554"/>
              </a:buClr>
              <a:buFont typeface="Symbol" panose="05050102010706020507" pitchFamily="18" charset="2"/>
              <a:buChar char="-"/>
              <a:defRPr sz="1400" kern="1200">
                <a:solidFill>
                  <a:srgbClr val="545554"/>
                </a:solidFill>
                <a:latin typeface="+mn-lt"/>
                <a:ea typeface="+mn-ea"/>
                <a:cs typeface="+mn-cs"/>
              </a:defRPr>
            </a:lvl3pPr>
            <a:lvl4pPr marL="1600200" indent="-228600" algn="l" defTabSz="914400" rtl="0" eaLnBrk="1" latinLnBrk="0" hangingPunct="1">
              <a:spcBef>
                <a:spcPct val="20000"/>
              </a:spcBef>
              <a:buClr>
                <a:srgbClr val="545554"/>
              </a:buClr>
              <a:buFont typeface="Symbol" panose="05050102010706020507" pitchFamily="18" charset="2"/>
              <a:buChar char="-"/>
              <a:defRPr sz="1600" kern="1200">
                <a:solidFill>
                  <a:srgbClr val="545554"/>
                </a:solidFill>
                <a:latin typeface="+mn-lt"/>
                <a:ea typeface="+mn-ea"/>
                <a:cs typeface="+mn-cs"/>
              </a:defRPr>
            </a:lvl4pPr>
            <a:lvl5pPr marL="2057400" indent="-228600" algn="l" defTabSz="914400" rtl="0" eaLnBrk="1" latinLnBrk="0" hangingPunct="1">
              <a:spcBef>
                <a:spcPct val="20000"/>
              </a:spcBef>
              <a:buClr>
                <a:srgbClr val="545554"/>
              </a:buClr>
              <a:buFont typeface="Symbol" panose="05050102010706020507" pitchFamily="18" charset="2"/>
              <a:buChar char="-"/>
              <a:defRPr sz="1600" kern="1200">
                <a:solidFill>
                  <a:srgbClr val="545554"/>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60000"/>
                  <a:lumOff val="40000"/>
                </a:srgbClr>
              </a:buClr>
              <a:buFont typeface="Wingdings" charset="2"/>
              <a:buChar char="§"/>
            </a:pPr>
            <a:r>
              <a:rPr lang="en-AU" sz="1200" b="1" dirty="0">
                <a:solidFill>
                  <a:schemeClr val="tx1"/>
                </a:solidFill>
                <a:latin typeface="Raleway"/>
                <a:cs typeface="Raleway"/>
              </a:rPr>
              <a:t>Management Board (MB)</a:t>
            </a:r>
          </a:p>
          <a:p>
            <a:pPr lvl="1"/>
            <a:r>
              <a:rPr lang="en-AU" sz="1200" dirty="0">
                <a:solidFill>
                  <a:schemeClr val="tx1"/>
                </a:solidFill>
                <a:latin typeface="Raleway"/>
                <a:cs typeface="Raleway"/>
              </a:rPr>
              <a:t>Responsible for definition of Company’s long term strategy</a:t>
            </a:r>
          </a:p>
          <a:p>
            <a:pPr lvl="1"/>
            <a:r>
              <a:rPr lang="en-AU" sz="1200" dirty="0">
                <a:solidFill>
                  <a:schemeClr val="tx1"/>
                </a:solidFill>
                <a:latin typeface="Raleway"/>
                <a:cs typeface="Raleway"/>
              </a:rPr>
              <a:t>Supervising business strategy and its expansion in departments.</a:t>
            </a:r>
          </a:p>
          <a:p>
            <a:pPr lvl="1"/>
            <a:r>
              <a:rPr lang="en-AU" sz="1200" dirty="0">
                <a:solidFill>
                  <a:schemeClr val="tx1"/>
                </a:solidFill>
                <a:latin typeface="Raleway"/>
                <a:cs typeface="Raleway"/>
              </a:rPr>
              <a:t>Organizational strategy, ensuring operational effectiveness and implementing new solutions to improve the company value.</a:t>
            </a:r>
          </a:p>
          <a:p>
            <a:pPr lvl="1"/>
            <a:r>
              <a:rPr lang="en-AU" sz="1200" dirty="0">
                <a:solidFill>
                  <a:schemeClr val="tx1"/>
                </a:solidFill>
                <a:latin typeface="Raleway"/>
                <a:cs typeface="Raleway"/>
              </a:rPr>
              <a:t>Developing and implementing new service development strategies, marketing and internal communication and innovation process support and coordination.</a:t>
            </a:r>
          </a:p>
          <a:p>
            <a:pPr>
              <a:buClr>
                <a:srgbClr val="1F497D">
                  <a:lumMod val="60000"/>
                  <a:lumOff val="40000"/>
                </a:srgbClr>
              </a:buClr>
              <a:buFont typeface="Wingdings" charset="2"/>
              <a:buChar char="§"/>
            </a:pPr>
            <a:r>
              <a:rPr lang="en-AU" sz="1200" b="1" dirty="0">
                <a:solidFill>
                  <a:schemeClr val="tx1"/>
                </a:solidFill>
                <a:latin typeface="Raleway"/>
                <a:cs typeface="Raleway"/>
              </a:rPr>
              <a:t>Department Managers (DM)</a:t>
            </a:r>
          </a:p>
          <a:p>
            <a:pPr lvl="1"/>
            <a:r>
              <a:rPr lang="en-AU" sz="1200" dirty="0">
                <a:solidFill>
                  <a:schemeClr val="tx1"/>
                </a:solidFill>
                <a:latin typeface="Raleway"/>
                <a:cs typeface="Raleway"/>
              </a:rPr>
              <a:t>The definition and execution of the strategy in the sectors.</a:t>
            </a:r>
          </a:p>
          <a:p>
            <a:pPr lvl="1"/>
            <a:r>
              <a:rPr lang="en-AU" sz="1200" dirty="0">
                <a:solidFill>
                  <a:schemeClr val="tx1"/>
                </a:solidFill>
                <a:latin typeface="Raleway"/>
                <a:cs typeface="Raleway"/>
              </a:rPr>
              <a:t>Sales process management, team development. </a:t>
            </a:r>
          </a:p>
          <a:p>
            <a:pPr lvl="1"/>
            <a:r>
              <a:rPr lang="en-AU" sz="1200" dirty="0">
                <a:solidFill>
                  <a:schemeClr val="tx1"/>
                </a:solidFill>
                <a:latin typeface="Raleway"/>
                <a:cs typeface="Raleway"/>
              </a:rPr>
              <a:t>Identifies business opportunities and participates in sales process.</a:t>
            </a:r>
          </a:p>
          <a:p>
            <a:pPr>
              <a:buClr>
                <a:srgbClr val="1F497D">
                  <a:lumMod val="60000"/>
                  <a:lumOff val="40000"/>
                </a:srgbClr>
              </a:buClr>
              <a:buFont typeface="Wingdings" charset="2"/>
              <a:buChar char="§"/>
            </a:pPr>
            <a:r>
              <a:rPr lang="en-AU" sz="1200" b="1" dirty="0">
                <a:solidFill>
                  <a:schemeClr val="tx1"/>
                </a:solidFill>
                <a:latin typeface="Raleway"/>
                <a:cs typeface="Raleway"/>
              </a:rPr>
              <a:t>Business Unit Managers (BUM)</a:t>
            </a:r>
          </a:p>
          <a:p>
            <a:pPr lvl="1"/>
            <a:r>
              <a:rPr lang="en-AU" sz="1200" dirty="0">
                <a:solidFill>
                  <a:schemeClr val="tx1"/>
                </a:solidFill>
                <a:latin typeface="Raleway"/>
                <a:cs typeface="Raleway"/>
              </a:rPr>
              <a:t>Responsible for the sales process (clients acquisition and relationships).</a:t>
            </a:r>
          </a:p>
          <a:p>
            <a:pPr lvl="1"/>
            <a:r>
              <a:rPr lang="en-AU" sz="1200" dirty="0">
                <a:solidFill>
                  <a:schemeClr val="tx1"/>
                </a:solidFill>
                <a:latin typeface="Raleway"/>
                <a:cs typeface="Raleway"/>
              </a:rPr>
              <a:t>Project portfolio management and delivery in the full scope of the IT project cycle (from design to maintenance).</a:t>
            </a:r>
          </a:p>
          <a:p>
            <a:pPr>
              <a:buClr>
                <a:srgbClr val="1F497D">
                  <a:lumMod val="60000"/>
                  <a:lumOff val="40000"/>
                </a:srgbClr>
              </a:buClr>
              <a:buFont typeface="Wingdings" charset="2"/>
              <a:buChar char="§"/>
            </a:pPr>
            <a:r>
              <a:rPr lang="en-AU" sz="1200" b="1" dirty="0">
                <a:solidFill>
                  <a:schemeClr val="tx1"/>
                </a:solidFill>
                <a:latin typeface="Raleway"/>
                <a:cs typeface="Raleway"/>
              </a:rPr>
              <a:t>Back-office</a:t>
            </a:r>
          </a:p>
          <a:p>
            <a:pPr lvl="1"/>
            <a:r>
              <a:rPr lang="en-AU" sz="1200" dirty="0">
                <a:solidFill>
                  <a:schemeClr val="tx1"/>
                </a:solidFill>
                <a:latin typeface="Raleway"/>
                <a:cs typeface="Raleway"/>
              </a:rPr>
              <a:t>Supports MB, DM and BUM with back-office activities including marketing, controlling, HR and administration. </a:t>
            </a:r>
          </a:p>
        </p:txBody>
      </p:sp>
      <p:sp>
        <p:nvSpPr>
          <p:cNvPr id="17" name="Symbol zastępczy numeru slajdu 2">
            <a:extLst>
              <a:ext uri="{FF2B5EF4-FFF2-40B4-BE49-F238E27FC236}">
                <a16:creationId xmlns:a16="http://schemas.microsoft.com/office/drawing/2014/main" id="{30F80A5A-03AB-4804-B535-C7039785AF24}"/>
              </a:ext>
            </a:extLst>
          </p:cNvPr>
          <p:cNvSpPr>
            <a:spLocks noGrp="1"/>
          </p:cNvSpPr>
          <p:nvPr>
            <p:ph type="sldNum" sz="quarter" idx="12"/>
          </p:nvPr>
        </p:nvSpPr>
        <p:spPr/>
        <p:txBody>
          <a:bodyPr/>
          <a:lstStyle/>
          <a:p>
            <a:pPr algn="r"/>
            <a:fld id="{2AF28379-E377-431A-B42A-AD659CD116E0}" type="slidenum">
              <a:rPr lang="de-CH">
                <a:latin typeface="Raleway"/>
                <a:cs typeface="Raleway"/>
              </a:rPr>
              <a:pPr algn="r"/>
              <a:t>43</a:t>
            </a:fld>
            <a:endParaRPr lang="de-CH" dirty="0">
              <a:latin typeface="Raleway"/>
              <a:cs typeface="Raleway"/>
            </a:endParaRPr>
          </a:p>
        </p:txBody>
      </p:sp>
      <p:cxnSp>
        <p:nvCxnSpPr>
          <p:cNvPr id="9" name="Straight Connector 8">
            <a:extLst>
              <a:ext uri="{FF2B5EF4-FFF2-40B4-BE49-F238E27FC236}">
                <a16:creationId xmlns:a16="http://schemas.microsoft.com/office/drawing/2014/main" id="{EBE11A41-1CCB-4FD2-8A3B-7C8ED72EFCAD}"/>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6191356-AC3D-4741-90DD-6A2832B76CA4}"/>
              </a:ext>
            </a:extLst>
          </p:cNvPr>
          <p:cNvCxnSpPr>
            <a:cxnSpLocks/>
          </p:cNvCxnSpPr>
          <p:nvPr/>
        </p:nvCxnSpPr>
        <p:spPr>
          <a:xfrm>
            <a:off x="334963" y="1486652"/>
            <a:ext cx="1714554"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AE69C437-D9B5-4DAC-A1DC-839438A22D5C}"/>
              </a:ext>
            </a:extLst>
          </p:cNvPr>
          <p:cNvSpPr txBox="1"/>
          <p:nvPr/>
        </p:nvSpPr>
        <p:spPr>
          <a:xfrm>
            <a:off x="6747007" y="117153"/>
            <a:ext cx="4153676" cy="646331"/>
          </a:xfrm>
          <a:prstGeom prst="rect">
            <a:avLst/>
          </a:prstGeom>
          <a:noFill/>
        </p:spPr>
        <p:txBody>
          <a:bodyPr wrap="square" rtlCol="0">
            <a:spAutoFit/>
          </a:bodyPr>
          <a:lstStyle/>
          <a:p>
            <a:pPr algn="r"/>
            <a:r>
              <a:rPr lang="pl-PL" sz="1200" dirty="0">
                <a:latin typeface="+mj-lt"/>
                <a:ea typeface="Verdana" panose="020B0604030504040204" pitchFamily="34" charset="0"/>
              </a:rPr>
              <a:t>4. HUMAN RESOURCES</a:t>
            </a:r>
          </a:p>
          <a:p>
            <a:pPr algn="r"/>
            <a:endParaRPr lang="pl-PL" sz="1200" dirty="0">
              <a:latin typeface="+mj-lt"/>
              <a:ea typeface="Verdana" panose="020B0604030504040204" pitchFamily="34" charset="0"/>
            </a:endParaRPr>
          </a:p>
          <a:p>
            <a:pPr algn="r"/>
            <a:endParaRPr lang="pl-PL" sz="1200" dirty="0">
              <a:latin typeface="+mj-lt"/>
              <a:ea typeface="Verdana" panose="020B0604030504040204" pitchFamily="34" charset="0"/>
            </a:endParaRPr>
          </a:p>
        </p:txBody>
      </p:sp>
      <p:sp>
        <p:nvSpPr>
          <p:cNvPr id="11" name="TextBox 10">
            <a:extLst>
              <a:ext uri="{FF2B5EF4-FFF2-40B4-BE49-F238E27FC236}">
                <a16:creationId xmlns:a16="http://schemas.microsoft.com/office/drawing/2014/main" id="{2ABFEEAA-FA58-4FA1-831C-793CEE08495B}"/>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ENIGMA </a:t>
            </a:r>
            <a:r>
              <a:rPr lang="en-GB" dirty="0">
                <a:solidFill>
                  <a:srgbClr val="0D4F81"/>
                </a:solidFill>
                <a:latin typeface="Raleway SemiBold" pitchFamily="2" charset="-18"/>
                <a:ea typeface="Verdana" panose="020B0604030504040204" pitchFamily="34" charset="0"/>
              </a:rPr>
              <a:t>RESPONSIBILITY LEVELS </a:t>
            </a:r>
          </a:p>
        </p:txBody>
      </p:sp>
      <p:sp>
        <p:nvSpPr>
          <p:cNvPr id="13" name="TextBox 12">
            <a:extLst>
              <a:ext uri="{FF2B5EF4-FFF2-40B4-BE49-F238E27FC236}">
                <a16:creationId xmlns:a16="http://schemas.microsoft.com/office/drawing/2014/main" id="{0889747F-7022-4B31-BF5E-E23696633307}"/>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en-GB" sz="1400" b="1" dirty="0">
                <a:solidFill>
                  <a:srgbClr val="0C0F2E"/>
                </a:solidFill>
              </a:rPr>
              <a:t>ORGANIZATION OF THE COMPANY - FOUR RESPONSIBILITY LEVELS</a:t>
            </a:r>
          </a:p>
        </p:txBody>
      </p:sp>
    </p:spTree>
    <p:extLst>
      <p:ext uri="{BB962C8B-B14F-4D97-AF65-F5344CB8AC3E}">
        <p14:creationId xmlns:p14="http://schemas.microsoft.com/office/powerpoint/2010/main" val="15042716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ymbol zastępczy tekstu 3">
            <a:extLst>
              <a:ext uri="{FF2B5EF4-FFF2-40B4-BE49-F238E27FC236}">
                <a16:creationId xmlns:a16="http://schemas.microsoft.com/office/drawing/2014/main" id="{1D8C27A2-60CC-40FE-B1C0-AE086C9E9CDD}"/>
              </a:ext>
            </a:extLst>
          </p:cNvPr>
          <p:cNvSpPr txBox="1">
            <a:spLocks/>
          </p:cNvSpPr>
          <p:nvPr/>
        </p:nvSpPr>
        <p:spPr>
          <a:xfrm>
            <a:off x="480000" y="1866900"/>
            <a:ext cx="11197821" cy="4991100"/>
          </a:xfrm>
          <a:prstGeom prst="rect">
            <a:avLst/>
          </a:prstGeom>
          <a:noFill/>
        </p:spPr>
        <p:txBody>
          <a:bodyPr vert="horz" lIns="0" tIns="0" rIns="0" bIns="0" rtlCol="0">
            <a:noAutofit/>
          </a:bodyPr>
          <a:lstStyle>
            <a:lvl1pPr marL="182563" indent="-182563" algn="l" defTabSz="914400" rtl="0" eaLnBrk="1" latinLnBrk="0" hangingPunct="1">
              <a:spcBef>
                <a:spcPts val="600"/>
              </a:spcBef>
              <a:buFont typeface="Arial" panose="020B0604020202020204" pitchFamily="34" charset="0"/>
              <a:buChar char="•"/>
              <a:defRPr sz="1600" kern="1200">
                <a:solidFill>
                  <a:srgbClr val="545554"/>
                </a:solidFill>
                <a:latin typeface="+mn-lt"/>
                <a:ea typeface="+mn-ea"/>
                <a:cs typeface="+mn-cs"/>
              </a:defRPr>
            </a:lvl1pPr>
            <a:lvl2pPr marL="423863" indent="-204788" algn="l" defTabSz="914400" rtl="0" eaLnBrk="1" latinLnBrk="0" hangingPunct="1">
              <a:spcBef>
                <a:spcPts val="600"/>
              </a:spcBef>
              <a:buClr>
                <a:srgbClr val="545554"/>
              </a:buClr>
              <a:buFont typeface="Symbol" panose="05050102010706020507" pitchFamily="18" charset="2"/>
              <a:buChar char="-"/>
              <a:tabLst/>
              <a:defRPr sz="1400" kern="1200">
                <a:solidFill>
                  <a:srgbClr val="545554"/>
                </a:solidFill>
                <a:latin typeface="+mn-lt"/>
                <a:ea typeface="+mn-ea"/>
                <a:cs typeface="+mn-cs"/>
              </a:defRPr>
            </a:lvl2pPr>
            <a:lvl3pPr marL="658813" indent="-204788" algn="l" defTabSz="914400" rtl="0" eaLnBrk="1" latinLnBrk="0" hangingPunct="1">
              <a:spcBef>
                <a:spcPts val="600"/>
              </a:spcBef>
              <a:buClr>
                <a:srgbClr val="545554"/>
              </a:buClr>
              <a:buFont typeface="Symbol" panose="05050102010706020507" pitchFamily="18" charset="2"/>
              <a:buChar char="-"/>
              <a:defRPr sz="1400" kern="1200">
                <a:solidFill>
                  <a:srgbClr val="545554"/>
                </a:solidFill>
                <a:latin typeface="+mn-lt"/>
                <a:ea typeface="+mn-ea"/>
                <a:cs typeface="+mn-cs"/>
              </a:defRPr>
            </a:lvl3pPr>
            <a:lvl4pPr marL="1600200" indent="-228600" algn="l" defTabSz="914400" rtl="0" eaLnBrk="1" latinLnBrk="0" hangingPunct="1">
              <a:spcBef>
                <a:spcPct val="20000"/>
              </a:spcBef>
              <a:buClr>
                <a:srgbClr val="545554"/>
              </a:buClr>
              <a:buFont typeface="Symbol" panose="05050102010706020507" pitchFamily="18" charset="2"/>
              <a:buChar char="-"/>
              <a:defRPr sz="1600" kern="1200">
                <a:solidFill>
                  <a:srgbClr val="545554"/>
                </a:solidFill>
                <a:latin typeface="+mn-lt"/>
                <a:ea typeface="+mn-ea"/>
                <a:cs typeface="+mn-cs"/>
              </a:defRPr>
            </a:lvl4pPr>
            <a:lvl5pPr marL="2057400" indent="-228600" algn="l" defTabSz="914400" rtl="0" eaLnBrk="1" latinLnBrk="0" hangingPunct="1">
              <a:spcBef>
                <a:spcPct val="20000"/>
              </a:spcBef>
              <a:buClr>
                <a:srgbClr val="545554"/>
              </a:buClr>
              <a:buFont typeface="Symbol" panose="05050102010706020507" pitchFamily="18" charset="2"/>
              <a:buChar char="-"/>
              <a:defRPr sz="1600" kern="1200">
                <a:solidFill>
                  <a:srgbClr val="545554"/>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spcBef>
                <a:spcPts val="1200"/>
              </a:spcBef>
              <a:buClr>
                <a:srgbClr val="1F497D">
                  <a:lumMod val="60000"/>
                  <a:lumOff val="40000"/>
                </a:srgbClr>
              </a:buClr>
              <a:buFont typeface="Wingdings" charset="2"/>
              <a:buChar char="§"/>
            </a:pPr>
            <a:r>
              <a:rPr lang="en-GB" sz="1200" dirty="0">
                <a:solidFill>
                  <a:schemeClr val="tx1"/>
                </a:solidFill>
                <a:latin typeface="Raleway"/>
                <a:cs typeface="Raleway"/>
              </a:rPr>
              <a:t>ENIGMA has a team of over </a:t>
            </a:r>
            <a:r>
              <a:rPr lang="en-GB" sz="1200" b="1" dirty="0">
                <a:solidFill>
                  <a:schemeClr val="tx1"/>
                </a:solidFill>
                <a:latin typeface="Raleway"/>
                <a:cs typeface="Raleway"/>
              </a:rPr>
              <a:t>300 highly qualified people with advanced technological and project management competences confirmed by numerous certificates. </a:t>
            </a:r>
          </a:p>
          <a:p>
            <a:pPr>
              <a:lnSpc>
                <a:spcPct val="150000"/>
              </a:lnSpc>
              <a:spcBef>
                <a:spcPts val="1200"/>
              </a:spcBef>
              <a:buClr>
                <a:srgbClr val="1F497D">
                  <a:lumMod val="60000"/>
                  <a:lumOff val="40000"/>
                </a:srgbClr>
              </a:buClr>
              <a:buFont typeface="Wingdings" charset="2"/>
              <a:buChar char="§"/>
            </a:pPr>
            <a:r>
              <a:rPr lang="en-GB" sz="1200" dirty="0">
                <a:solidFill>
                  <a:schemeClr val="tx1"/>
                </a:solidFill>
                <a:latin typeface="Raleway"/>
                <a:cs typeface="Raleway"/>
              </a:rPr>
              <a:t>The team has proven its </a:t>
            </a:r>
            <a:r>
              <a:rPr lang="en-GB" sz="1200" b="1" dirty="0">
                <a:solidFill>
                  <a:schemeClr val="tx1"/>
                </a:solidFill>
                <a:latin typeface="Raleway"/>
                <a:cs typeface="Raleway"/>
              </a:rPr>
              <a:t>ability to manage IT project both in and outside of Poland</a:t>
            </a:r>
            <a:r>
              <a:rPr lang="en-GB" sz="1200" dirty="0">
                <a:solidFill>
                  <a:schemeClr val="tx1"/>
                </a:solidFill>
                <a:latin typeface="Raleway"/>
                <a:cs typeface="Raleway"/>
              </a:rPr>
              <a:t>.</a:t>
            </a:r>
          </a:p>
          <a:p>
            <a:pPr>
              <a:lnSpc>
                <a:spcPct val="150000"/>
              </a:lnSpc>
              <a:spcBef>
                <a:spcPts val="1200"/>
              </a:spcBef>
              <a:buClr>
                <a:srgbClr val="1F497D">
                  <a:lumMod val="60000"/>
                  <a:lumOff val="40000"/>
                </a:srgbClr>
              </a:buClr>
              <a:buFont typeface="Wingdings" charset="2"/>
              <a:buChar char="§"/>
            </a:pPr>
            <a:r>
              <a:rPr lang="en-GB" sz="1200" dirty="0">
                <a:solidFill>
                  <a:schemeClr val="tx1"/>
                </a:solidFill>
                <a:latin typeface="Raleway"/>
                <a:cs typeface="Raleway"/>
              </a:rPr>
              <a:t>ENIGMA has implemented a </a:t>
            </a:r>
            <a:r>
              <a:rPr lang="en-GB" sz="1200" b="1" dirty="0">
                <a:solidFill>
                  <a:schemeClr val="tx1"/>
                </a:solidFill>
                <a:latin typeface="Raleway"/>
                <a:cs typeface="Raleway"/>
              </a:rPr>
              <a:t>content process of evaluation of team's competences and its development </a:t>
            </a:r>
            <a:r>
              <a:rPr lang="en-GB" sz="1200" dirty="0">
                <a:solidFill>
                  <a:schemeClr val="tx1"/>
                </a:solidFill>
                <a:latin typeface="Raleway"/>
                <a:cs typeface="Raleway"/>
              </a:rPr>
              <a:t>through internal and external trainings programme. </a:t>
            </a:r>
          </a:p>
          <a:p>
            <a:pPr>
              <a:lnSpc>
                <a:spcPct val="150000"/>
              </a:lnSpc>
              <a:spcBef>
                <a:spcPts val="1200"/>
              </a:spcBef>
              <a:buClr>
                <a:srgbClr val="1F497D">
                  <a:lumMod val="60000"/>
                  <a:lumOff val="40000"/>
                </a:srgbClr>
              </a:buClr>
              <a:buFont typeface="Wingdings" charset="2"/>
              <a:buChar char="§"/>
            </a:pPr>
            <a:r>
              <a:rPr lang="en-GB" sz="1200" dirty="0">
                <a:solidFill>
                  <a:schemeClr val="tx1"/>
                </a:solidFill>
                <a:latin typeface="Raleway"/>
                <a:cs typeface="Raleway"/>
              </a:rPr>
              <a:t>ENIGMA is prepared to </a:t>
            </a:r>
            <a:r>
              <a:rPr lang="en-GB" sz="1200" b="1" dirty="0">
                <a:solidFill>
                  <a:schemeClr val="tx1"/>
                </a:solidFill>
                <a:latin typeface="Raleway"/>
                <a:cs typeface="Raleway"/>
              </a:rPr>
              <a:t>work in various models </a:t>
            </a:r>
            <a:r>
              <a:rPr lang="en-GB" sz="1200" dirty="0">
                <a:solidFill>
                  <a:schemeClr val="tx1"/>
                </a:solidFill>
                <a:latin typeface="Raleway"/>
                <a:cs typeface="Raleway"/>
              </a:rPr>
              <a:t>with the clients, depending on its requirements. </a:t>
            </a:r>
          </a:p>
          <a:p>
            <a:pPr>
              <a:lnSpc>
                <a:spcPct val="150000"/>
              </a:lnSpc>
              <a:spcBef>
                <a:spcPts val="1200"/>
              </a:spcBef>
              <a:buClr>
                <a:srgbClr val="1F497D">
                  <a:lumMod val="60000"/>
                  <a:lumOff val="40000"/>
                </a:srgbClr>
              </a:buClr>
              <a:buFont typeface="Wingdings" charset="2"/>
              <a:buChar char="§"/>
            </a:pPr>
            <a:r>
              <a:rPr lang="en-GB" sz="1200" dirty="0">
                <a:solidFill>
                  <a:schemeClr val="tx1"/>
                </a:solidFill>
                <a:latin typeface="Raleway"/>
                <a:cs typeface="Raleway"/>
              </a:rPr>
              <a:t>ENIGMA has </a:t>
            </a:r>
            <a:r>
              <a:rPr lang="en-GB" sz="1200" b="1" dirty="0">
                <a:solidFill>
                  <a:schemeClr val="tx1"/>
                </a:solidFill>
                <a:latin typeface="Raleway"/>
                <a:cs typeface="Raleway"/>
              </a:rPr>
              <a:t>extensive experience in the full scope of the specialised IT project life cycle </a:t>
            </a:r>
            <a:r>
              <a:rPr lang="en-GB" sz="1200" dirty="0">
                <a:solidFill>
                  <a:schemeClr val="tx1"/>
                </a:solidFill>
                <a:latin typeface="Raleway"/>
                <a:cs typeface="Raleway"/>
              </a:rPr>
              <a:t>(analysis, design, configuration, customization, implementation, integration, testing, administration, maintenance, development).</a:t>
            </a:r>
          </a:p>
          <a:p>
            <a:pPr>
              <a:lnSpc>
                <a:spcPct val="150000"/>
              </a:lnSpc>
              <a:spcBef>
                <a:spcPts val="1200"/>
              </a:spcBef>
              <a:buClr>
                <a:srgbClr val="1F497D">
                  <a:lumMod val="60000"/>
                  <a:lumOff val="40000"/>
                </a:srgbClr>
              </a:buClr>
              <a:buFont typeface="Wingdings" charset="2"/>
              <a:buChar char="§"/>
            </a:pPr>
            <a:r>
              <a:rPr lang="en-GB" sz="1200" dirty="0">
                <a:solidFill>
                  <a:schemeClr val="tx1"/>
                </a:solidFill>
                <a:latin typeface="Raleway"/>
                <a:cs typeface="Raleway"/>
              </a:rPr>
              <a:t>ENIGMA has </a:t>
            </a:r>
            <a:r>
              <a:rPr lang="en-GB" sz="1200" b="1" dirty="0">
                <a:solidFill>
                  <a:schemeClr val="tx1"/>
                </a:solidFill>
                <a:latin typeface="Raleway"/>
                <a:cs typeface="Raleway"/>
              </a:rPr>
              <a:t>competences within the full spectrum of technologies:</a:t>
            </a:r>
            <a:r>
              <a:rPr lang="en-GB" sz="1200" dirty="0">
                <a:solidFill>
                  <a:schemeClr val="tx1"/>
                </a:solidFill>
                <a:latin typeface="Raleway"/>
                <a:cs typeface="Raleway"/>
              </a:rPr>
              <a:t> from the hardware to the application layer.</a:t>
            </a:r>
          </a:p>
          <a:p>
            <a:pPr>
              <a:lnSpc>
                <a:spcPct val="150000"/>
              </a:lnSpc>
              <a:spcBef>
                <a:spcPts val="1200"/>
              </a:spcBef>
              <a:buClr>
                <a:srgbClr val="1F497D">
                  <a:lumMod val="60000"/>
                  <a:lumOff val="40000"/>
                </a:srgbClr>
              </a:buClr>
              <a:buFont typeface="Wingdings" charset="2"/>
              <a:buChar char="§"/>
            </a:pPr>
            <a:r>
              <a:rPr lang="en-GB" sz="1200" dirty="0">
                <a:solidFill>
                  <a:schemeClr val="tx1"/>
                </a:solidFill>
                <a:latin typeface="Raleway"/>
                <a:cs typeface="Raleway"/>
              </a:rPr>
              <a:t>ENIGMA team has experience confirmed by success stories of </a:t>
            </a:r>
            <a:r>
              <a:rPr lang="en-GB" sz="1200" b="1" dirty="0">
                <a:solidFill>
                  <a:schemeClr val="tx1"/>
                </a:solidFill>
                <a:latin typeface="Raleway"/>
                <a:cs typeface="Raleway"/>
              </a:rPr>
              <a:t>working with important government bodies, as well as large corporations and organizations (blue chips)</a:t>
            </a:r>
            <a:r>
              <a:rPr lang="en-GB" sz="1200" dirty="0">
                <a:solidFill>
                  <a:schemeClr val="tx1"/>
                </a:solidFill>
                <a:latin typeface="Raleway"/>
                <a:cs typeface="Raleway"/>
              </a:rPr>
              <a:t>.</a:t>
            </a:r>
          </a:p>
        </p:txBody>
      </p:sp>
      <p:sp>
        <p:nvSpPr>
          <p:cNvPr id="17" name="Symbol zastępczy numeru slajdu 2">
            <a:extLst>
              <a:ext uri="{FF2B5EF4-FFF2-40B4-BE49-F238E27FC236}">
                <a16:creationId xmlns:a16="http://schemas.microsoft.com/office/drawing/2014/main" id="{30F80A5A-03AB-4804-B535-C7039785AF24}"/>
              </a:ext>
            </a:extLst>
          </p:cNvPr>
          <p:cNvSpPr>
            <a:spLocks noGrp="1"/>
          </p:cNvSpPr>
          <p:nvPr>
            <p:ph type="sldNum" sz="quarter" idx="12"/>
          </p:nvPr>
        </p:nvSpPr>
        <p:spPr/>
        <p:txBody>
          <a:bodyPr/>
          <a:lstStyle/>
          <a:p>
            <a:pPr algn="r"/>
            <a:fld id="{2AF28379-E377-431A-B42A-AD659CD116E0}" type="slidenum">
              <a:rPr lang="de-CH">
                <a:latin typeface="Raleway"/>
                <a:cs typeface="Raleway"/>
              </a:rPr>
              <a:pPr algn="r"/>
              <a:t>44</a:t>
            </a:fld>
            <a:endParaRPr lang="de-CH" dirty="0">
              <a:latin typeface="Raleway"/>
              <a:cs typeface="Raleway"/>
            </a:endParaRPr>
          </a:p>
        </p:txBody>
      </p:sp>
      <p:cxnSp>
        <p:nvCxnSpPr>
          <p:cNvPr id="6" name="Straight Connector 5">
            <a:extLst>
              <a:ext uri="{FF2B5EF4-FFF2-40B4-BE49-F238E27FC236}">
                <a16:creationId xmlns:a16="http://schemas.microsoft.com/office/drawing/2014/main" id="{03976CC5-9FBA-4D3A-9B2F-F109C5B8506D}"/>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B69A2F-127D-4C35-84BC-BE5430A79D9E}"/>
              </a:ext>
            </a:extLst>
          </p:cNvPr>
          <p:cNvCxnSpPr>
            <a:cxnSpLocks/>
          </p:cNvCxnSpPr>
          <p:nvPr/>
        </p:nvCxnSpPr>
        <p:spPr>
          <a:xfrm>
            <a:off x="334963" y="1486652"/>
            <a:ext cx="2341562"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BA898F57-BB2C-470B-ADAD-01BABB115B18}"/>
              </a:ext>
            </a:extLst>
          </p:cNvPr>
          <p:cNvSpPr txBox="1"/>
          <p:nvPr/>
        </p:nvSpPr>
        <p:spPr>
          <a:xfrm>
            <a:off x="6747007" y="117153"/>
            <a:ext cx="4153676" cy="276999"/>
          </a:xfrm>
          <a:prstGeom prst="rect">
            <a:avLst/>
          </a:prstGeom>
          <a:noFill/>
        </p:spPr>
        <p:txBody>
          <a:bodyPr wrap="square" rtlCol="0">
            <a:spAutoFit/>
          </a:bodyPr>
          <a:lstStyle/>
          <a:p>
            <a:pPr algn="r"/>
            <a:r>
              <a:rPr lang="pl-PL" sz="1200" dirty="0">
                <a:latin typeface="+mj-lt"/>
                <a:ea typeface="Verdana" panose="020B0604030504040204" pitchFamily="34" charset="0"/>
              </a:rPr>
              <a:t>4. HUMAN RESOURCES</a:t>
            </a:r>
          </a:p>
        </p:txBody>
      </p:sp>
      <p:sp>
        <p:nvSpPr>
          <p:cNvPr id="10" name="TextBox 9">
            <a:extLst>
              <a:ext uri="{FF2B5EF4-FFF2-40B4-BE49-F238E27FC236}">
                <a16:creationId xmlns:a16="http://schemas.microsoft.com/office/drawing/2014/main" id="{D685EE68-86D7-440A-870F-9F9DAF59660D}"/>
              </a:ext>
            </a:extLst>
          </p:cNvPr>
          <p:cNvSpPr txBox="1"/>
          <p:nvPr/>
        </p:nvSpPr>
        <p:spPr>
          <a:xfrm>
            <a:off x="334963" y="471763"/>
            <a:ext cx="11522074" cy="369332"/>
          </a:xfrm>
          <a:prstGeom prst="rect">
            <a:avLst/>
          </a:prstGeom>
          <a:noFill/>
        </p:spPr>
        <p:txBody>
          <a:bodyPr wrap="square" rtlCol="0">
            <a:spAutoFit/>
          </a:bodyPr>
          <a:lstStyle/>
          <a:p>
            <a:r>
              <a:rPr lang="en-GB" dirty="0">
                <a:solidFill>
                  <a:srgbClr val="0D4F81"/>
                </a:solidFill>
                <a:latin typeface="Raleway SemiBold" pitchFamily="2" charset="-18"/>
                <a:ea typeface="Verdana" panose="020B0604030504040204" pitchFamily="34" charset="0"/>
              </a:rPr>
              <a:t>KEY COMPETENCES OF ENIGMA</a:t>
            </a:r>
          </a:p>
        </p:txBody>
      </p:sp>
      <p:sp>
        <p:nvSpPr>
          <p:cNvPr id="11" name="TextBox 10">
            <a:extLst>
              <a:ext uri="{FF2B5EF4-FFF2-40B4-BE49-F238E27FC236}">
                <a16:creationId xmlns:a16="http://schemas.microsoft.com/office/drawing/2014/main" id="{D3759AF4-7E98-4496-BBFB-BC7EBB37DE90}"/>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en-GB" sz="1400" b="1" dirty="0">
                <a:solidFill>
                  <a:srgbClr val="0C0F2E"/>
                </a:solidFill>
              </a:rPr>
              <a:t>BROAD COMPETENCES OF THE ENIGMA HUMAN RESOURCES ARE PROVEN BY NUMEROUS CERTIFICATES CONSIDERING TEAMS’ COMPUTER SCIENCE AND MANAGEMENT SKILLS</a:t>
            </a:r>
          </a:p>
        </p:txBody>
      </p:sp>
    </p:spTree>
    <p:extLst>
      <p:ext uri="{BB962C8B-B14F-4D97-AF65-F5344CB8AC3E}">
        <p14:creationId xmlns:p14="http://schemas.microsoft.com/office/powerpoint/2010/main" val="8661216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ymbol zastępczy numeru slajdu 2">
            <a:extLst>
              <a:ext uri="{FF2B5EF4-FFF2-40B4-BE49-F238E27FC236}">
                <a16:creationId xmlns:a16="http://schemas.microsoft.com/office/drawing/2014/main" id="{30F80A5A-03AB-4804-B535-C7039785AF24}"/>
              </a:ext>
            </a:extLst>
          </p:cNvPr>
          <p:cNvSpPr>
            <a:spLocks noGrp="1"/>
          </p:cNvSpPr>
          <p:nvPr>
            <p:ph type="sldNum" sz="quarter" idx="12"/>
          </p:nvPr>
        </p:nvSpPr>
        <p:spPr/>
        <p:txBody>
          <a:bodyPr/>
          <a:lstStyle/>
          <a:p>
            <a:pPr algn="r"/>
            <a:fld id="{2AF28379-E377-431A-B42A-AD659CD116E0}" type="slidenum">
              <a:rPr lang="en-AU">
                <a:latin typeface="Raleway"/>
                <a:cs typeface="Raleway"/>
              </a:rPr>
              <a:pPr algn="r"/>
              <a:t>45</a:t>
            </a:fld>
            <a:endParaRPr lang="en-AU" dirty="0">
              <a:latin typeface="Raleway"/>
              <a:cs typeface="Raleway"/>
            </a:endParaRPr>
          </a:p>
        </p:txBody>
      </p:sp>
      <p:sp>
        <p:nvSpPr>
          <p:cNvPr id="33" name="Prostokąt 14">
            <a:extLst>
              <a:ext uri="{FF2B5EF4-FFF2-40B4-BE49-F238E27FC236}">
                <a16:creationId xmlns:a16="http://schemas.microsoft.com/office/drawing/2014/main" id="{D6B19342-AEBC-46B5-927F-2D32ECED489B}"/>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cxnSp>
        <p:nvCxnSpPr>
          <p:cNvPr id="34" name="Straight Connector 33">
            <a:extLst>
              <a:ext uri="{FF2B5EF4-FFF2-40B4-BE49-F238E27FC236}">
                <a16:creationId xmlns:a16="http://schemas.microsoft.com/office/drawing/2014/main" id="{542D13B2-311B-4EB6-BC9A-B16F50B28772}"/>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338098-711D-4E39-9376-BD2AFB01425C}"/>
              </a:ext>
            </a:extLst>
          </p:cNvPr>
          <p:cNvCxnSpPr>
            <a:cxnSpLocks/>
          </p:cNvCxnSpPr>
          <p:nvPr/>
        </p:nvCxnSpPr>
        <p:spPr>
          <a:xfrm>
            <a:off x="334963" y="1486652"/>
            <a:ext cx="1265237"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0D9C5E5B-326E-4052-8CF4-68CA3339EDFE}"/>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NATO CERTIFICATES </a:t>
            </a:r>
            <a:endParaRPr lang="en-GB" dirty="0">
              <a:solidFill>
                <a:srgbClr val="0D4F81"/>
              </a:solidFill>
              <a:latin typeface="Raleway SemiBold" pitchFamily="2" charset="-18"/>
              <a:ea typeface="Verdana" panose="020B0604030504040204" pitchFamily="34" charset="0"/>
            </a:endParaRPr>
          </a:p>
        </p:txBody>
      </p:sp>
      <p:sp>
        <p:nvSpPr>
          <p:cNvPr id="42" name="TextBox 41">
            <a:extLst>
              <a:ext uri="{FF2B5EF4-FFF2-40B4-BE49-F238E27FC236}">
                <a16:creationId xmlns:a16="http://schemas.microsoft.com/office/drawing/2014/main" id="{9DC78F24-DFB3-4F1D-8DAC-6BC585708B68}"/>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en-GB" sz="1400" b="1" dirty="0">
                <a:solidFill>
                  <a:srgbClr val="0C0F2E"/>
                </a:solidFill>
              </a:rPr>
              <a:t>OVER 140 EMPLOYEES WITH AUTHORIZATION TO ACCESS CLASSIFIED INFORMATION OF NATO AND EU ON DIFFERENT ACCESS LEVELS</a:t>
            </a:r>
          </a:p>
        </p:txBody>
      </p:sp>
      <p:sp>
        <p:nvSpPr>
          <p:cNvPr id="36" name="TextBox 35">
            <a:extLst>
              <a:ext uri="{FF2B5EF4-FFF2-40B4-BE49-F238E27FC236}">
                <a16:creationId xmlns:a16="http://schemas.microsoft.com/office/drawing/2014/main" id="{E99C6D98-4117-4E3E-9EA1-C59B414D83B9}"/>
              </a:ext>
            </a:extLst>
          </p:cNvPr>
          <p:cNvSpPr txBox="1"/>
          <p:nvPr/>
        </p:nvSpPr>
        <p:spPr>
          <a:xfrm>
            <a:off x="6747007" y="117153"/>
            <a:ext cx="4153676" cy="646331"/>
          </a:xfrm>
          <a:prstGeom prst="rect">
            <a:avLst/>
          </a:prstGeom>
          <a:noFill/>
        </p:spPr>
        <p:txBody>
          <a:bodyPr wrap="square" rtlCol="0">
            <a:spAutoFit/>
          </a:bodyPr>
          <a:lstStyle/>
          <a:p>
            <a:pPr algn="r"/>
            <a:r>
              <a:rPr lang="pl-PL" sz="1200" dirty="0">
                <a:latin typeface="+mj-lt"/>
                <a:ea typeface="Verdana" panose="020B0604030504040204" pitchFamily="34" charset="0"/>
              </a:rPr>
              <a:t>4. HUMAN RESOURCES</a:t>
            </a:r>
          </a:p>
          <a:p>
            <a:pPr algn="r"/>
            <a:endParaRPr lang="pl-PL" sz="1200" dirty="0">
              <a:latin typeface="+mj-lt"/>
              <a:ea typeface="Verdana" panose="020B0604030504040204" pitchFamily="34" charset="0"/>
            </a:endParaRPr>
          </a:p>
          <a:p>
            <a:pPr algn="r"/>
            <a:endParaRPr lang="pl-PL" sz="1200" dirty="0">
              <a:latin typeface="+mj-lt"/>
              <a:ea typeface="Verdana" panose="020B0604030504040204" pitchFamily="34" charset="0"/>
            </a:endParaRPr>
          </a:p>
        </p:txBody>
      </p:sp>
      <p:sp>
        <p:nvSpPr>
          <p:cNvPr id="10" name="Rectangle 9">
            <a:extLst>
              <a:ext uri="{FF2B5EF4-FFF2-40B4-BE49-F238E27FC236}">
                <a16:creationId xmlns:a16="http://schemas.microsoft.com/office/drawing/2014/main" id="{04D23416-CE35-46EF-8AA8-B23D6885F2D3}"/>
              </a:ext>
            </a:extLst>
          </p:cNvPr>
          <p:cNvSpPr/>
          <p:nvPr/>
        </p:nvSpPr>
        <p:spPr>
          <a:xfrm>
            <a:off x="1201735" y="2677914"/>
            <a:ext cx="1327151" cy="760544"/>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6374626-449A-4FEF-A0A6-F31A0EDAA23C}"/>
              </a:ext>
            </a:extLst>
          </p:cNvPr>
          <p:cNvSpPr txBox="1"/>
          <p:nvPr/>
        </p:nvSpPr>
        <p:spPr>
          <a:xfrm>
            <a:off x="1245788" y="3154986"/>
            <a:ext cx="1239043" cy="246221"/>
          </a:xfrm>
          <a:prstGeom prst="rect">
            <a:avLst/>
          </a:prstGeom>
          <a:noFill/>
        </p:spPr>
        <p:txBody>
          <a:bodyPr wrap="square" rtlCol="0">
            <a:spAutoFit/>
          </a:bodyPr>
          <a:lstStyle/>
          <a:p>
            <a:pPr algn="ctr"/>
            <a:r>
              <a:rPr lang="pl-PL" sz="1000" dirty="0">
                <a:solidFill>
                  <a:schemeClr val="bg1"/>
                </a:solidFill>
              </a:rPr>
              <a:t>People</a:t>
            </a:r>
            <a:endParaRPr lang="en-GB" sz="1000" dirty="0">
              <a:solidFill>
                <a:schemeClr val="bg1"/>
              </a:solidFill>
            </a:endParaRPr>
          </a:p>
        </p:txBody>
      </p:sp>
      <p:sp>
        <p:nvSpPr>
          <p:cNvPr id="13" name="TextBox 12">
            <a:extLst>
              <a:ext uri="{FF2B5EF4-FFF2-40B4-BE49-F238E27FC236}">
                <a16:creationId xmlns:a16="http://schemas.microsoft.com/office/drawing/2014/main" id="{239B5005-019F-4BD1-8941-344796704C88}"/>
              </a:ext>
            </a:extLst>
          </p:cNvPr>
          <p:cNvSpPr txBox="1"/>
          <p:nvPr/>
        </p:nvSpPr>
        <p:spPr>
          <a:xfrm>
            <a:off x="1414063" y="2681614"/>
            <a:ext cx="902494" cy="523220"/>
          </a:xfrm>
          <a:prstGeom prst="rect">
            <a:avLst/>
          </a:prstGeom>
          <a:noFill/>
        </p:spPr>
        <p:txBody>
          <a:bodyPr wrap="square" rtlCol="0">
            <a:spAutoFit/>
          </a:bodyPr>
          <a:lstStyle/>
          <a:p>
            <a:pPr algn="ctr"/>
            <a:r>
              <a:rPr lang="pl-PL" sz="2800" b="1" dirty="0">
                <a:solidFill>
                  <a:schemeClr val="bg1"/>
                </a:solidFill>
              </a:rPr>
              <a:t>4</a:t>
            </a:r>
            <a:endParaRPr lang="en-GB" sz="2800" b="1" dirty="0">
              <a:solidFill>
                <a:schemeClr val="bg1"/>
              </a:solidFill>
            </a:endParaRPr>
          </a:p>
        </p:txBody>
      </p:sp>
      <p:sp>
        <p:nvSpPr>
          <p:cNvPr id="14" name="TextBox 13">
            <a:extLst>
              <a:ext uri="{FF2B5EF4-FFF2-40B4-BE49-F238E27FC236}">
                <a16:creationId xmlns:a16="http://schemas.microsoft.com/office/drawing/2014/main" id="{1EB87A5E-9D45-4BEA-B412-D0596C27B05C}"/>
              </a:ext>
            </a:extLst>
          </p:cNvPr>
          <p:cNvSpPr txBox="1"/>
          <p:nvPr/>
        </p:nvSpPr>
        <p:spPr>
          <a:xfrm>
            <a:off x="2653106" y="2886074"/>
            <a:ext cx="7798995" cy="338554"/>
          </a:xfrm>
          <a:prstGeom prst="rect">
            <a:avLst/>
          </a:prstGeom>
          <a:noFill/>
        </p:spPr>
        <p:txBody>
          <a:bodyPr wrap="square">
            <a:spAutoFit/>
          </a:bodyPr>
          <a:lstStyle/>
          <a:p>
            <a:r>
              <a:rPr lang="en-GB" sz="1600" b="1" dirty="0"/>
              <a:t>Top secret access</a:t>
            </a:r>
            <a:r>
              <a:rPr lang="en-GB" sz="1600" dirty="0"/>
              <a:t>, including NATO-Top Secret, EU-Top Secret</a:t>
            </a:r>
          </a:p>
        </p:txBody>
      </p:sp>
      <p:sp>
        <p:nvSpPr>
          <p:cNvPr id="15" name="Rectangle 14">
            <a:extLst>
              <a:ext uri="{FF2B5EF4-FFF2-40B4-BE49-F238E27FC236}">
                <a16:creationId xmlns:a16="http://schemas.microsoft.com/office/drawing/2014/main" id="{0D94E005-2D53-4A3E-B889-D0FAF5B2E25E}"/>
              </a:ext>
            </a:extLst>
          </p:cNvPr>
          <p:cNvSpPr/>
          <p:nvPr/>
        </p:nvSpPr>
        <p:spPr>
          <a:xfrm>
            <a:off x="1201735" y="3650220"/>
            <a:ext cx="1327151" cy="76054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45E02FE4-2CF6-4E7E-B5DA-54687E522C37}"/>
              </a:ext>
            </a:extLst>
          </p:cNvPr>
          <p:cNvSpPr txBox="1"/>
          <p:nvPr/>
        </p:nvSpPr>
        <p:spPr>
          <a:xfrm>
            <a:off x="1245788" y="4127292"/>
            <a:ext cx="1239043" cy="246221"/>
          </a:xfrm>
          <a:prstGeom prst="rect">
            <a:avLst/>
          </a:prstGeom>
          <a:noFill/>
        </p:spPr>
        <p:txBody>
          <a:bodyPr wrap="square" rtlCol="0">
            <a:spAutoFit/>
          </a:bodyPr>
          <a:lstStyle/>
          <a:p>
            <a:pPr algn="ctr"/>
            <a:r>
              <a:rPr lang="pl-PL" sz="1000" dirty="0">
                <a:solidFill>
                  <a:schemeClr val="bg1"/>
                </a:solidFill>
              </a:rPr>
              <a:t>People</a:t>
            </a:r>
            <a:endParaRPr lang="en-GB" sz="1000" dirty="0">
              <a:solidFill>
                <a:schemeClr val="bg1"/>
              </a:solidFill>
            </a:endParaRPr>
          </a:p>
        </p:txBody>
      </p:sp>
      <p:sp>
        <p:nvSpPr>
          <p:cNvPr id="18" name="TextBox 17">
            <a:extLst>
              <a:ext uri="{FF2B5EF4-FFF2-40B4-BE49-F238E27FC236}">
                <a16:creationId xmlns:a16="http://schemas.microsoft.com/office/drawing/2014/main" id="{BE72CA06-87C0-4E8A-86E9-98A81B171F9F}"/>
              </a:ext>
            </a:extLst>
          </p:cNvPr>
          <p:cNvSpPr txBox="1"/>
          <p:nvPr/>
        </p:nvSpPr>
        <p:spPr>
          <a:xfrm>
            <a:off x="1414063" y="3653920"/>
            <a:ext cx="902494" cy="523220"/>
          </a:xfrm>
          <a:prstGeom prst="rect">
            <a:avLst/>
          </a:prstGeom>
          <a:noFill/>
        </p:spPr>
        <p:txBody>
          <a:bodyPr wrap="square" rtlCol="0">
            <a:spAutoFit/>
          </a:bodyPr>
          <a:lstStyle/>
          <a:p>
            <a:pPr algn="ctr"/>
            <a:r>
              <a:rPr lang="pl-PL" sz="2800" b="1" dirty="0">
                <a:solidFill>
                  <a:schemeClr val="bg1"/>
                </a:solidFill>
              </a:rPr>
              <a:t>60</a:t>
            </a:r>
            <a:endParaRPr lang="en-GB" sz="2800" b="1" dirty="0">
              <a:solidFill>
                <a:schemeClr val="bg1"/>
              </a:solidFill>
            </a:endParaRPr>
          </a:p>
        </p:txBody>
      </p:sp>
      <p:sp>
        <p:nvSpPr>
          <p:cNvPr id="19" name="TextBox 18">
            <a:extLst>
              <a:ext uri="{FF2B5EF4-FFF2-40B4-BE49-F238E27FC236}">
                <a16:creationId xmlns:a16="http://schemas.microsoft.com/office/drawing/2014/main" id="{6E9060D6-018C-4165-A8C5-9AF62877AED6}"/>
              </a:ext>
            </a:extLst>
          </p:cNvPr>
          <p:cNvSpPr txBox="1"/>
          <p:nvPr/>
        </p:nvSpPr>
        <p:spPr>
          <a:xfrm>
            <a:off x="2653106" y="3858380"/>
            <a:ext cx="8646719" cy="338554"/>
          </a:xfrm>
          <a:prstGeom prst="rect">
            <a:avLst/>
          </a:prstGeom>
          <a:noFill/>
        </p:spPr>
        <p:txBody>
          <a:bodyPr wrap="square">
            <a:spAutoFit/>
          </a:bodyPr>
          <a:lstStyle/>
          <a:p>
            <a:r>
              <a:rPr lang="en-GB" sz="1600" b="1" dirty="0"/>
              <a:t>Secret access</a:t>
            </a:r>
            <a:r>
              <a:rPr lang="en-GB" sz="1600" dirty="0"/>
              <a:t>, including NATO-Secret: 52 people, EU-Secret: 48 people</a:t>
            </a:r>
          </a:p>
        </p:txBody>
      </p:sp>
      <p:sp>
        <p:nvSpPr>
          <p:cNvPr id="20" name="Rectangle 19">
            <a:extLst>
              <a:ext uri="{FF2B5EF4-FFF2-40B4-BE49-F238E27FC236}">
                <a16:creationId xmlns:a16="http://schemas.microsoft.com/office/drawing/2014/main" id="{21FA9FE8-94CE-4609-A8A9-0A43D004D9CA}"/>
              </a:ext>
            </a:extLst>
          </p:cNvPr>
          <p:cNvSpPr/>
          <p:nvPr/>
        </p:nvSpPr>
        <p:spPr>
          <a:xfrm>
            <a:off x="1201735" y="4692459"/>
            <a:ext cx="1327151" cy="760544"/>
          </a:xfrm>
          <a:prstGeom prst="rect">
            <a:avLst/>
          </a:prstGeom>
          <a:solidFill>
            <a:srgbClr val="003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D104D2E6-6D10-4466-916F-A898BEB729CD}"/>
              </a:ext>
            </a:extLst>
          </p:cNvPr>
          <p:cNvSpPr txBox="1"/>
          <p:nvPr/>
        </p:nvSpPr>
        <p:spPr>
          <a:xfrm>
            <a:off x="1245788" y="5169531"/>
            <a:ext cx="1239043" cy="246221"/>
          </a:xfrm>
          <a:prstGeom prst="rect">
            <a:avLst/>
          </a:prstGeom>
          <a:noFill/>
        </p:spPr>
        <p:txBody>
          <a:bodyPr wrap="square" rtlCol="0">
            <a:spAutoFit/>
          </a:bodyPr>
          <a:lstStyle/>
          <a:p>
            <a:pPr algn="ctr"/>
            <a:r>
              <a:rPr lang="pl-PL" sz="1000" dirty="0">
                <a:solidFill>
                  <a:schemeClr val="bg1"/>
                </a:solidFill>
              </a:rPr>
              <a:t>People</a:t>
            </a:r>
            <a:endParaRPr lang="en-GB" sz="1000" dirty="0">
              <a:solidFill>
                <a:schemeClr val="bg1"/>
              </a:solidFill>
            </a:endParaRPr>
          </a:p>
        </p:txBody>
      </p:sp>
      <p:sp>
        <p:nvSpPr>
          <p:cNvPr id="22" name="TextBox 21">
            <a:extLst>
              <a:ext uri="{FF2B5EF4-FFF2-40B4-BE49-F238E27FC236}">
                <a16:creationId xmlns:a16="http://schemas.microsoft.com/office/drawing/2014/main" id="{8907354D-2E34-4601-BE1B-1CFEA61CD9A6}"/>
              </a:ext>
            </a:extLst>
          </p:cNvPr>
          <p:cNvSpPr txBox="1"/>
          <p:nvPr/>
        </p:nvSpPr>
        <p:spPr>
          <a:xfrm>
            <a:off x="1414063" y="4696159"/>
            <a:ext cx="902494" cy="523220"/>
          </a:xfrm>
          <a:prstGeom prst="rect">
            <a:avLst/>
          </a:prstGeom>
          <a:noFill/>
        </p:spPr>
        <p:txBody>
          <a:bodyPr wrap="square" rtlCol="0">
            <a:spAutoFit/>
          </a:bodyPr>
          <a:lstStyle/>
          <a:p>
            <a:pPr algn="ctr"/>
            <a:r>
              <a:rPr lang="pl-PL" sz="2800" b="1" dirty="0">
                <a:solidFill>
                  <a:schemeClr val="bg1"/>
                </a:solidFill>
              </a:rPr>
              <a:t>114</a:t>
            </a:r>
            <a:endParaRPr lang="en-GB" sz="2800" b="1" dirty="0">
              <a:solidFill>
                <a:schemeClr val="bg1"/>
              </a:solidFill>
            </a:endParaRPr>
          </a:p>
        </p:txBody>
      </p:sp>
      <p:sp>
        <p:nvSpPr>
          <p:cNvPr id="23" name="TextBox 22">
            <a:extLst>
              <a:ext uri="{FF2B5EF4-FFF2-40B4-BE49-F238E27FC236}">
                <a16:creationId xmlns:a16="http://schemas.microsoft.com/office/drawing/2014/main" id="{20DE3412-C06F-43FE-B490-9E252B51B6EA}"/>
              </a:ext>
            </a:extLst>
          </p:cNvPr>
          <p:cNvSpPr txBox="1"/>
          <p:nvPr/>
        </p:nvSpPr>
        <p:spPr>
          <a:xfrm>
            <a:off x="2653106" y="4900619"/>
            <a:ext cx="9875444" cy="338554"/>
          </a:xfrm>
          <a:prstGeom prst="rect">
            <a:avLst/>
          </a:prstGeom>
          <a:noFill/>
        </p:spPr>
        <p:txBody>
          <a:bodyPr wrap="square">
            <a:spAutoFit/>
          </a:bodyPr>
          <a:lstStyle/>
          <a:p>
            <a:r>
              <a:rPr lang="en-GB" sz="1600" b="1" dirty="0"/>
              <a:t>Confidential access</a:t>
            </a:r>
            <a:r>
              <a:rPr lang="en-GB" sz="1600" dirty="0"/>
              <a:t>, including NATO-Confidential: 53 people, EU-Confidential: 49 people</a:t>
            </a:r>
          </a:p>
        </p:txBody>
      </p:sp>
      <p:pic>
        <p:nvPicPr>
          <p:cNvPr id="19458" name="Picture 2" descr="NATO – Wikipedia, wolna encyklopedia">
            <a:extLst>
              <a:ext uri="{FF2B5EF4-FFF2-40B4-BE49-F238E27FC236}">
                <a16:creationId xmlns:a16="http://schemas.microsoft.com/office/drawing/2014/main" id="{CC097D8A-C9F6-4200-A5C3-90A2554B70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6749" y="2054596"/>
            <a:ext cx="521614" cy="39121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General Data Protection Regulation - Wikipedia">
            <a:extLst>
              <a:ext uri="{FF2B5EF4-FFF2-40B4-BE49-F238E27FC236}">
                <a16:creationId xmlns:a16="http://schemas.microsoft.com/office/drawing/2014/main" id="{FF69675D-4266-40CB-924F-83B6F77FE1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42" r="7580"/>
          <a:stretch/>
        </p:blipFill>
        <p:spPr bwMode="auto">
          <a:xfrm>
            <a:off x="1942697" y="2052705"/>
            <a:ext cx="504030" cy="393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3726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B8E2F26E-03F3-4B80-8532-990206C54FF3}"/>
              </a:ext>
            </a:extLst>
          </p:cNvPr>
          <p:cNvGrpSpPr/>
          <p:nvPr/>
        </p:nvGrpSpPr>
        <p:grpSpPr>
          <a:xfrm>
            <a:off x="1457031" y="1930001"/>
            <a:ext cx="11049987" cy="5049554"/>
            <a:chOff x="2831123" y="2935200"/>
            <a:chExt cx="1608693" cy="735131"/>
          </a:xfrm>
        </p:grpSpPr>
        <p:sp>
          <p:nvSpPr>
            <p:cNvPr id="70" name="Freeform 6">
              <a:extLst>
                <a:ext uri="{FF2B5EF4-FFF2-40B4-BE49-F238E27FC236}">
                  <a16:creationId xmlns:a16="http://schemas.microsoft.com/office/drawing/2014/main" id="{7CA6F34A-F523-4CDE-8BB2-84BD0E2BA499}"/>
                </a:ext>
              </a:extLst>
            </p:cNvPr>
            <p:cNvSpPr>
              <a:spLocks/>
            </p:cNvSpPr>
            <p:nvPr/>
          </p:nvSpPr>
          <p:spPr bwMode="auto">
            <a:xfrm>
              <a:off x="3464389" y="2999023"/>
              <a:ext cx="135331" cy="63820"/>
            </a:xfrm>
            <a:custGeom>
              <a:avLst/>
              <a:gdLst>
                <a:gd name="T0" fmla="*/ 5 w 53"/>
                <a:gd name="T1" fmla="*/ 21 h 27"/>
                <a:gd name="T2" fmla="*/ 9 w 53"/>
                <a:gd name="T3" fmla="*/ 23 h 27"/>
                <a:gd name="T4" fmla="*/ 9 w 53"/>
                <a:gd name="T5" fmla="*/ 25 h 27"/>
                <a:gd name="T6" fmla="*/ 3 w 53"/>
                <a:gd name="T7" fmla="*/ 27 h 27"/>
                <a:gd name="T8" fmla="*/ 0 w 53"/>
                <a:gd name="T9" fmla="*/ 27 h 27"/>
                <a:gd name="T10" fmla="*/ 3 w 53"/>
                <a:gd name="T11" fmla="*/ 27 h 27"/>
                <a:gd name="T12" fmla="*/ 28 w 53"/>
                <a:gd name="T13" fmla="*/ 27 h 27"/>
                <a:gd name="T14" fmla="*/ 53 w 53"/>
                <a:gd name="T15" fmla="*/ 25 h 27"/>
                <a:gd name="T16" fmla="*/ 53 w 53"/>
                <a:gd name="T17" fmla="*/ 25 h 27"/>
                <a:gd name="T18" fmla="*/ 51 w 53"/>
                <a:gd name="T19" fmla="*/ 25 h 27"/>
                <a:gd name="T20" fmla="*/ 51 w 53"/>
                <a:gd name="T21" fmla="*/ 19 h 27"/>
                <a:gd name="T22" fmla="*/ 53 w 53"/>
                <a:gd name="T23" fmla="*/ 15 h 27"/>
                <a:gd name="T24" fmla="*/ 51 w 53"/>
                <a:gd name="T25" fmla="*/ 13 h 27"/>
                <a:gd name="T26" fmla="*/ 49 w 53"/>
                <a:gd name="T27" fmla="*/ 13 h 27"/>
                <a:gd name="T28" fmla="*/ 47 w 53"/>
                <a:gd name="T29" fmla="*/ 8 h 27"/>
                <a:gd name="T30" fmla="*/ 45 w 53"/>
                <a:gd name="T31" fmla="*/ 8 h 27"/>
                <a:gd name="T32" fmla="*/ 36 w 53"/>
                <a:gd name="T33" fmla="*/ 8 h 27"/>
                <a:gd name="T34" fmla="*/ 32 w 53"/>
                <a:gd name="T35" fmla="*/ 6 h 27"/>
                <a:gd name="T36" fmla="*/ 26 w 53"/>
                <a:gd name="T37" fmla="*/ 0 h 27"/>
                <a:gd name="T38" fmla="*/ 21 w 53"/>
                <a:gd name="T39" fmla="*/ 0 h 27"/>
                <a:gd name="T40" fmla="*/ 21 w 53"/>
                <a:gd name="T41" fmla="*/ 2 h 27"/>
                <a:gd name="T42" fmla="*/ 24 w 53"/>
                <a:gd name="T43" fmla="*/ 8 h 27"/>
                <a:gd name="T44" fmla="*/ 21 w 53"/>
                <a:gd name="T45" fmla="*/ 8 h 27"/>
                <a:gd name="T46" fmla="*/ 24 w 53"/>
                <a:gd name="T47" fmla="*/ 13 h 27"/>
                <a:gd name="T48" fmla="*/ 21 w 53"/>
                <a:gd name="T49" fmla="*/ 17 h 27"/>
                <a:gd name="T50" fmla="*/ 15 w 53"/>
                <a:gd name="T51" fmla="*/ 15 h 27"/>
                <a:gd name="T52" fmla="*/ 15 w 53"/>
                <a:gd name="T53" fmla="*/ 8 h 27"/>
                <a:gd name="T54" fmla="*/ 19 w 53"/>
                <a:gd name="T55" fmla="*/ 2 h 27"/>
                <a:gd name="T56" fmla="*/ 19 w 53"/>
                <a:gd name="T57" fmla="*/ 2 h 27"/>
                <a:gd name="T58" fmla="*/ 17 w 53"/>
                <a:gd name="T59" fmla="*/ 2 h 27"/>
                <a:gd name="T60" fmla="*/ 15 w 53"/>
                <a:gd name="T61" fmla="*/ 8 h 27"/>
                <a:gd name="T62" fmla="*/ 13 w 53"/>
                <a:gd name="T63" fmla="*/ 15 h 27"/>
                <a:gd name="T64" fmla="*/ 9 w 53"/>
                <a:gd name="T65" fmla="*/ 17 h 27"/>
                <a:gd name="T66" fmla="*/ 3 w 53"/>
                <a:gd name="T67" fmla="*/ 15 h 27"/>
                <a:gd name="T68" fmla="*/ 0 w 53"/>
                <a:gd name="T69" fmla="*/ 17 h 27"/>
                <a:gd name="T70" fmla="*/ 0 w 53"/>
                <a:gd name="T71" fmla="*/ 21 h 27"/>
                <a:gd name="T72" fmla="*/ 0 w 53"/>
                <a:gd name="T73" fmla="*/ 23 h 27"/>
                <a:gd name="T74" fmla="*/ 5 w 53"/>
                <a:gd name="T7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27">
                  <a:moveTo>
                    <a:pt x="5" y="21"/>
                  </a:moveTo>
                  <a:lnTo>
                    <a:pt x="9" y="23"/>
                  </a:lnTo>
                  <a:lnTo>
                    <a:pt x="9" y="25"/>
                  </a:lnTo>
                  <a:lnTo>
                    <a:pt x="3" y="27"/>
                  </a:lnTo>
                  <a:lnTo>
                    <a:pt x="0" y="27"/>
                  </a:lnTo>
                  <a:lnTo>
                    <a:pt x="3" y="27"/>
                  </a:lnTo>
                  <a:lnTo>
                    <a:pt x="28" y="27"/>
                  </a:lnTo>
                  <a:lnTo>
                    <a:pt x="53" y="25"/>
                  </a:lnTo>
                  <a:lnTo>
                    <a:pt x="53" y="25"/>
                  </a:lnTo>
                  <a:lnTo>
                    <a:pt x="51" y="25"/>
                  </a:lnTo>
                  <a:lnTo>
                    <a:pt x="51" y="19"/>
                  </a:lnTo>
                  <a:lnTo>
                    <a:pt x="53" y="15"/>
                  </a:lnTo>
                  <a:lnTo>
                    <a:pt x="51" y="13"/>
                  </a:lnTo>
                  <a:lnTo>
                    <a:pt x="49" y="13"/>
                  </a:lnTo>
                  <a:lnTo>
                    <a:pt x="47" y="8"/>
                  </a:lnTo>
                  <a:lnTo>
                    <a:pt x="45" y="8"/>
                  </a:lnTo>
                  <a:lnTo>
                    <a:pt x="36" y="8"/>
                  </a:lnTo>
                  <a:lnTo>
                    <a:pt x="32" y="6"/>
                  </a:lnTo>
                  <a:lnTo>
                    <a:pt x="26" y="0"/>
                  </a:lnTo>
                  <a:lnTo>
                    <a:pt x="21" y="0"/>
                  </a:lnTo>
                  <a:lnTo>
                    <a:pt x="21" y="2"/>
                  </a:lnTo>
                  <a:lnTo>
                    <a:pt x="24" y="8"/>
                  </a:lnTo>
                  <a:lnTo>
                    <a:pt x="21" y="8"/>
                  </a:lnTo>
                  <a:lnTo>
                    <a:pt x="24" y="13"/>
                  </a:lnTo>
                  <a:lnTo>
                    <a:pt x="21" y="17"/>
                  </a:lnTo>
                  <a:lnTo>
                    <a:pt x="15" y="15"/>
                  </a:lnTo>
                  <a:lnTo>
                    <a:pt x="15" y="8"/>
                  </a:lnTo>
                  <a:lnTo>
                    <a:pt x="19" y="2"/>
                  </a:lnTo>
                  <a:lnTo>
                    <a:pt x="19" y="2"/>
                  </a:lnTo>
                  <a:lnTo>
                    <a:pt x="17" y="2"/>
                  </a:lnTo>
                  <a:lnTo>
                    <a:pt x="15" y="8"/>
                  </a:lnTo>
                  <a:lnTo>
                    <a:pt x="13" y="15"/>
                  </a:lnTo>
                  <a:lnTo>
                    <a:pt x="9" y="17"/>
                  </a:lnTo>
                  <a:lnTo>
                    <a:pt x="3" y="15"/>
                  </a:lnTo>
                  <a:lnTo>
                    <a:pt x="0" y="17"/>
                  </a:lnTo>
                  <a:lnTo>
                    <a:pt x="0" y="21"/>
                  </a:lnTo>
                  <a:lnTo>
                    <a:pt x="0" y="23"/>
                  </a:lnTo>
                  <a:lnTo>
                    <a:pt x="5" y="21"/>
                  </a:lnTo>
                  <a:close/>
                </a:path>
              </a:pathLst>
            </a:custGeom>
            <a:gradFill>
              <a:gsLst>
                <a:gs pos="0">
                  <a:srgbClr val="E5E5E5"/>
                </a:gs>
                <a:gs pos="100000">
                  <a:srgbClr val="C0C0C0"/>
                </a:gs>
              </a:gsLst>
              <a:lin ang="60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dirty="0">
                <a:ln>
                  <a:noFill/>
                </a:ln>
                <a:effectLst/>
                <a:uLnTx/>
                <a:uFillTx/>
                <a:latin typeface="Calibri"/>
                <a:ea typeface="+mn-ea"/>
                <a:cs typeface="+mn-cs"/>
              </a:endParaRPr>
            </a:p>
          </p:txBody>
        </p:sp>
        <p:sp>
          <p:nvSpPr>
            <p:cNvPr id="71" name="Freeform 50">
              <a:extLst>
                <a:ext uri="{FF2B5EF4-FFF2-40B4-BE49-F238E27FC236}">
                  <a16:creationId xmlns:a16="http://schemas.microsoft.com/office/drawing/2014/main" id="{FEFA169C-838D-427C-AC4E-E809C73406A6}"/>
                </a:ext>
              </a:extLst>
            </p:cNvPr>
            <p:cNvSpPr>
              <a:spLocks/>
            </p:cNvSpPr>
            <p:nvPr/>
          </p:nvSpPr>
          <p:spPr bwMode="auto">
            <a:xfrm>
              <a:off x="3512900" y="2935200"/>
              <a:ext cx="252796" cy="172557"/>
            </a:xfrm>
            <a:custGeom>
              <a:avLst/>
              <a:gdLst>
                <a:gd name="T0" fmla="*/ 32 w 99"/>
                <a:gd name="T1" fmla="*/ 52 h 73"/>
                <a:gd name="T2" fmla="*/ 32 w 99"/>
                <a:gd name="T3" fmla="*/ 46 h 73"/>
                <a:gd name="T4" fmla="*/ 34 w 99"/>
                <a:gd name="T5" fmla="*/ 42 h 73"/>
                <a:gd name="T6" fmla="*/ 32 w 99"/>
                <a:gd name="T7" fmla="*/ 40 h 73"/>
                <a:gd name="T8" fmla="*/ 30 w 99"/>
                <a:gd name="T9" fmla="*/ 40 h 73"/>
                <a:gd name="T10" fmla="*/ 28 w 99"/>
                <a:gd name="T11" fmla="*/ 35 h 73"/>
                <a:gd name="T12" fmla="*/ 26 w 99"/>
                <a:gd name="T13" fmla="*/ 35 h 73"/>
                <a:gd name="T14" fmla="*/ 17 w 99"/>
                <a:gd name="T15" fmla="*/ 35 h 73"/>
                <a:gd name="T16" fmla="*/ 13 w 99"/>
                <a:gd name="T17" fmla="*/ 33 h 73"/>
                <a:gd name="T18" fmla="*/ 7 w 99"/>
                <a:gd name="T19" fmla="*/ 27 h 73"/>
                <a:gd name="T20" fmla="*/ 0 w 99"/>
                <a:gd name="T21" fmla="*/ 27 h 73"/>
                <a:gd name="T22" fmla="*/ 0 w 99"/>
                <a:gd name="T23" fmla="*/ 27 h 73"/>
                <a:gd name="T24" fmla="*/ 2 w 99"/>
                <a:gd name="T25" fmla="*/ 25 h 73"/>
                <a:gd name="T26" fmla="*/ 0 w 99"/>
                <a:gd name="T27" fmla="*/ 18 h 73"/>
                <a:gd name="T28" fmla="*/ 0 w 99"/>
                <a:gd name="T29" fmla="*/ 14 h 73"/>
                <a:gd name="T30" fmla="*/ 2 w 99"/>
                <a:gd name="T31" fmla="*/ 12 h 73"/>
                <a:gd name="T32" fmla="*/ 5 w 99"/>
                <a:gd name="T33" fmla="*/ 8 h 73"/>
                <a:gd name="T34" fmla="*/ 11 w 99"/>
                <a:gd name="T35" fmla="*/ 4 h 73"/>
                <a:gd name="T36" fmla="*/ 19 w 99"/>
                <a:gd name="T37" fmla="*/ 2 h 73"/>
                <a:gd name="T38" fmla="*/ 26 w 99"/>
                <a:gd name="T39" fmla="*/ 2 h 73"/>
                <a:gd name="T40" fmla="*/ 32 w 99"/>
                <a:gd name="T41" fmla="*/ 2 h 73"/>
                <a:gd name="T42" fmla="*/ 34 w 99"/>
                <a:gd name="T43" fmla="*/ 4 h 73"/>
                <a:gd name="T44" fmla="*/ 38 w 99"/>
                <a:gd name="T45" fmla="*/ 0 h 73"/>
                <a:gd name="T46" fmla="*/ 43 w 99"/>
                <a:gd name="T47" fmla="*/ 0 h 73"/>
                <a:gd name="T48" fmla="*/ 43 w 99"/>
                <a:gd name="T49" fmla="*/ 2 h 73"/>
                <a:gd name="T50" fmla="*/ 47 w 99"/>
                <a:gd name="T51" fmla="*/ 2 h 73"/>
                <a:gd name="T52" fmla="*/ 49 w 99"/>
                <a:gd name="T53" fmla="*/ 6 h 73"/>
                <a:gd name="T54" fmla="*/ 55 w 99"/>
                <a:gd name="T55" fmla="*/ 6 h 73"/>
                <a:gd name="T56" fmla="*/ 57 w 99"/>
                <a:gd name="T57" fmla="*/ 8 h 73"/>
                <a:gd name="T58" fmla="*/ 64 w 99"/>
                <a:gd name="T59" fmla="*/ 4 h 73"/>
                <a:gd name="T60" fmla="*/ 70 w 99"/>
                <a:gd name="T61" fmla="*/ 6 h 73"/>
                <a:gd name="T62" fmla="*/ 76 w 99"/>
                <a:gd name="T63" fmla="*/ 8 h 73"/>
                <a:gd name="T64" fmla="*/ 83 w 99"/>
                <a:gd name="T65" fmla="*/ 12 h 73"/>
                <a:gd name="T66" fmla="*/ 87 w 99"/>
                <a:gd name="T67" fmla="*/ 14 h 73"/>
                <a:gd name="T68" fmla="*/ 91 w 99"/>
                <a:gd name="T69" fmla="*/ 21 h 73"/>
                <a:gd name="T70" fmla="*/ 97 w 99"/>
                <a:gd name="T71" fmla="*/ 21 h 73"/>
                <a:gd name="T72" fmla="*/ 99 w 99"/>
                <a:gd name="T73" fmla="*/ 23 h 73"/>
                <a:gd name="T74" fmla="*/ 93 w 99"/>
                <a:gd name="T75" fmla="*/ 27 h 73"/>
                <a:gd name="T76" fmla="*/ 97 w 99"/>
                <a:gd name="T77" fmla="*/ 29 h 73"/>
                <a:gd name="T78" fmla="*/ 97 w 99"/>
                <a:gd name="T79" fmla="*/ 33 h 73"/>
                <a:gd name="T80" fmla="*/ 91 w 99"/>
                <a:gd name="T81" fmla="*/ 37 h 73"/>
                <a:gd name="T82" fmla="*/ 87 w 99"/>
                <a:gd name="T83" fmla="*/ 44 h 73"/>
                <a:gd name="T84" fmla="*/ 85 w 99"/>
                <a:gd name="T85" fmla="*/ 44 h 73"/>
                <a:gd name="T86" fmla="*/ 83 w 99"/>
                <a:gd name="T87" fmla="*/ 50 h 73"/>
                <a:gd name="T88" fmla="*/ 87 w 99"/>
                <a:gd name="T89" fmla="*/ 52 h 73"/>
                <a:gd name="T90" fmla="*/ 87 w 99"/>
                <a:gd name="T91" fmla="*/ 56 h 73"/>
                <a:gd name="T92" fmla="*/ 83 w 99"/>
                <a:gd name="T93" fmla="*/ 56 h 73"/>
                <a:gd name="T94" fmla="*/ 83 w 99"/>
                <a:gd name="T95" fmla="*/ 54 h 73"/>
                <a:gd name="T96" fmla="*/ 78 w 99"/>
                <a:gd name="T97" fmla="*/ 56 h 73"/>
                <a:gd name="T98" fmla="*/ 76 w 99"/>
                <a:gd name="T99" fmla="*/ 61 h 73"/>
                <a:gd name="T100" fmla="*/ 70 w 99"/>
                <a:gd name="T101" fmla="*/ 61 h 73"/>
                <a:gd name="T102" fmla="*/ 72 w 99"/>
                <a:gd name="T103" fmla="*/ 67 h 73"/>
                <a:gd name="T104" fmla="*/ 70 w 99"/>
                <a:gd name="T105" fmla="*/ 67 h 73"/>
                <a:gd name="T106" fmla="*/ 64 w 99"/>
                <a:gd name="T107" fmla="*/ 69 h 73"/>
                <a:gd name="T108" fmla="*/ 59 w 99"/>
                <a:gd name="T109" fmla="*/ 67 h 73"/>
                <a:gd name="T110" fmla="*/ 51 w 99"/>
                <a:gd name="T111" fmla="*/ 69 h 73"/>
                <a:gd name="T112" fmla="*/ 47 w 99"/>
                <a:gd name="T113" fmla="*/ 73 h 73"/>
                <a:gd name="T114" fmla="*/ 45 w 99"/>
                <a:gd name="T115" fmla="*/ 69 h 73"/>
                <a:gd name="T116" fmla="*/ 45 w 99"/>
                <a:gd name="T117" fmla="*/ 63 h 73"/>
                <a:gd name="T118" fmla="*/ 43 w 99"/>
                <a:gd name="T119" fmla="*/ 56 h 73"/>
                <a:gd name="T120" fmla="*/ 40 w 99"/>
                <a:gd name="T121" fmla="*/ 56 h 73"/>
                <a:gd name="T122" fmla="*/ 36 w 99"/>
                <a:gd name="T123" fmla="*/ 52 h 73"/>
                <a:gd name="T124" fmla="*/ 32 w 99"/>
                <a:gd name="T125" fmla="*/ 5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73">
                  <a:moveTo>
                    <a:pt x="32" y="52"/>
                  </a:moveTo>
                  <a:lnTo>
                    <a:pt x="32" y="46"/>
                  </a:lnTo>
                  <a:lnTo>
                    <a:pt x="34" y="42"/>
                  </a:lnTo>
                  <a:lnTo>
                    <a:pt x="32" y="40"/>
                  </a:lnTo>
                  <a:lnTo>
                    <a:pt x="30" y="40"/>
                  </a:lnTo>
                  <a:lnTo>
                    <a:pt x="28" y="35"/>
                  </a:lnTo>
                  <a:lnTo>
                    <a:pt x="26" y="35"/>
                  </a:lnTo>
                  <a:lnTo>
                    <a:pt x="17" y="35"/>
                  </a:lnTo>
                  <a:lnTo>
                    <a:pt x="13" y="33"/>
                  </a:lnTo>
                  <a:lnTo>
                    <a:pt x="7" y="27"/>
                  </a:lnTo>
                  <a:lnTo>
                    <a:pt x="0" y="27"/>
                  </a:lnTo>
                  <a:lnTo>
                    <a:pt x="0" y="27"/>
                  </a:lnTo>
                  <a:lnTo>
                    <a:pt x="2" y="25"/>
                  </a:lnTo>
                  <a:lnTo>
                    <a:pt x="0" y="18"/>
                  </a:lnTo>
                  <a:lnTo>
                    <a:pt x="0" y="14"/>
                  </a:lnTo>
                  <a:lnTo>
                    <a:pt x="2" y="12"/>
                  </a:lnTo>
                  <a:lnTo>
                    <a:pt x="5" y="8"/>
                  </a:lnTo>
                  <a:lnTo>
                    <a:pt x="11" y="4"/>
                  </a:lnTo>
                  <a:lnTo>
                    <a:pt x="19" y="2"/>
                  </a:lnTo>
                  <a:lnTo>
                    <a:pt x="26" y="2"/>
                  </a:lnTo>
                  <a:lnTo>
                    <a:pt x="32" y="2"/>
                  </a:lnTo>
                  <a:lnTo>
                    <a:pt x="34" y="4"/>
                  </a:lnTo>
                  <a:lnTo>
                    <a:pt x="38" y="0"/>
                  </a:lnTo>
                  <a:lnTo>
                    <a:pt x="43" y="0"/>
                  </a:lnTo>
                  <a:lnTo>
                    <a:pt x="43" y="2"/>
                  </a:lnTo>
                  <a:lnTo>
                    <a:pt x="47" y="2"/>
                  </a:lnTo>
                  <a:lnTo>
                    <a:pt x="49" y="6"/>
                  </a:lnTo>
                  <a:lnTo>
                    <a:pt x="55" y="6"/>
                  </a:lnTo>
                  <a:lnTo>
                    <a:pt x="57" y="8"/>
                  </a:lnTo>
                  <a:lnTo>
                    <a:pt x="64" y="4"/>
                  </a:lnTo>
                  <a:lnTo>
                    <a:pt x="70" y="6"/>
                  </a:lnTo>
                  <a:lnTo>
                    <a:pt x="76" y="8"/>
                  </a:lnTo>
                  <a:lnTo>
                    <a:pt x="83" y="12"/>
                  </a:lnTo>
                  <a:lnTo>
                    <a:pt x="87" y="14"/>
                  </a:lnTo>
                  <a:lnTo>
                    <a:pt x="91" y="21"/>
                  </a:lnTo>
                  <a:lnTo>
                    <a:pt x="97" y="21"/>
                  </a:lnTo>
                  <a:lnTo>
                    <a:pt x="99" y="23"/>
                  </a:lnTo>
                  <a:lnTo>
                    <a:pt x="93" y="27"/>
                  </a:lnTo>
                  <a:lnTo>
                    <a:pt x="97" y="29"/>
                  </a:lnTo>
                  <a:lnTo>
                    <a:pt x="97" y="33"/>
                  </a:lnTo>
                  <a:lnTo>
                    <a:pt x="91" y="37"/>
                  </a:lnTo>
                  <a:lnTo>
                    <a:pt x="87" y="44"/>
                  </a:lnTo>
                  <a:lnTo>
                    <a:pt x="85" y="44"/>
                  </a:lnTo>
                  <a:lnTo>
                    <a:pt x="83" y="50"/>
                  </a:lnTo>
                  <a:lnTo>
                    <a:pt x="87" y="52"/>
                  </a:lnTo>
                  <a:lnTo>
                    <a:pt x="87" y="56"/>
                  </a:lnTo>
                  <a:lnTo>
                    <a:pt x="83" y="56"/>
                  </a:lnTo>
                  <a:lnTo>
                    <a:pt x="83" y="54"/>
                  </a:lnTo>
                  <a:lnTo>
                    <a:pt x="78" y="56"/>
                  </a:lnTo>
                  <a:lnTo>
                    <a:pt x="76" y="61"/>
                  </a:lnTo>
                  <a:lnTo>
                    <a:pt x="70" y="61"/>
                  </a:lnTo>
                  <a:lnTo>
                    <a:pt x="72" y="67"/>
                  </a:lnTo>
                  <a:lnTo>
                    <a:pt x="70" y="67"/>
                  </a:lnTo>
                  <a:lnTo>
                    <a:pt x="64" y="69"/>
                  </a:lnTo>
                  <a:lnTo>
                    <a:pt x="59" y="67"/>
                  </a:lnTo>
                  <a:lnTo>
                    <a:pt x="51" y="69"/>
                  </a:lnTo>
                  <a:lnTo>
                    <a:pt x="47" y="73"/>
                  </a:lnTo>
                  <a:lnTo>
                    <a:pt x="45" y="69"/>
                  </a:lnTo>
                  <a:lnTo>
                    <a:pt x="45" y="63"/>
                  </a:lnTo>
                  <a:lnTo>
                    <a:pt x="43" y="56"/>
                  </a:lnTo>
                  <a:lnTo>
                    <a:pt x="40" y="56"/>
                  </a:lnTo>
                  <a:lnTo>
                    <a:pt x="36" y="52"/>
                  </a:lnTo>
                  <a:lnTo>
                    <a:pt x="32" y="52"/>
                  </a:lnTo>
                  <a:close/>
                </a:path>
              </a:pathLst>
            </a:custGeom>
            <a:gradFill>
              <a:gsLst>
                <a:gs pos="0">
                  <a:schemeClr val="bg1"/>
                </a:gs>
                <a:gs pos="41000">
                  <a:schemeClr val="bg1"/>
                </a:gs>
                <a:gs pos="100000">
                  <a:srgbClr val="C0C0C0"/>
                </a:gs>
              </a:gsLst>
              <a:lin ang="78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solidFill>
                  <a:srgbClr val="000000"/>
                </a:solidFill>
                <a:latin typeface="Calibri"/>
              </a:endParaRPr>
            </a:p>
          </p:txBody>
        </p:sp>
        <p:sp>
          <p:nvSpPr>
            <p:cNvPr id="72" name="Freeform 51">
              <a:extLst>
                <a:ext uri="{FF2B5EF4-FFF2-40B4-BE49-F238E27FC236}">
                  <a16:creationId xmlns:a16="http://schemas.microsoft.com/office/drawing/2014/main" id="{56C0F1BE-40B3-460B-8171-D2FC1059C6BB}"/>
                </a:ext>
              </a:extLst>
            </p:cNvPr>
            <p:cNvSpPr>
              <a:spLocks/>
            </p:cNvSpPr>
            <p:nvPr/>
          </p:nvSpPr>
          <p:spPr bwMode="auto">
            <a:xfrm>
              <a:off x="3632912" y="2949382"/>
              <a:ext cx="423877" cy="302559"/>
            </a:xfrm>
            <a:custGeom>
              <a:avLst/>
              <a:gdLst>
                <a:gd name="T0" fmla="*/ 4 w 166"/>
                <a:gd name="T1" fmla="*/ 63 h 128"/>
                <a:gd name="T2" fmla="*/ 17 w 166"/>
                <a:gd name="T3" fmla="*/ 63 h 128"/>
                <a:gd name="T4" fmla="*/ 25 w 166"/>
                <a:gd name="T5" fmla="*/ 61 h 128"/>
                <a:gd name="T6" fmla="*/ 29 w 166"/>
                <a:gd name="T7" fmla="*/ 55 h 128"/>
                <a:gd name="T8" fmla="*/ 36 w 166"/>
                <a:gd name="T9" fmla="*/ 48 h 128"/>
                <a:gd name="T10" fmla="*/ 40 w 166"/>
                <a:gd name="T11" fmla="*/ 50 h 128"/>
                <a:gd name="T12" fmla="*/ 36 w 166"/>
                <a:gd name="T13" fmla="*/ 44 h 128"/>
                <a:gd name="T14" fmla="*/ 40 w 166"/>
                <a:gd name="T15" fmla="*/ 38 h 128"/>
                <a:gd name="T16" fmla="*/ 50 w 166"/>
                <a:gd name="T17" fmla="*/ 27 h 128"/>
                <a:gd name="T18" fmla="*/ 46 w 166"/>
                <a:gd name="T19" fmla="*/ 21 h 128"/>
                <a:gd name="T20" fmla="*/ 59 w 166"/>
                <a:gd name="T21" fmla="*/ 12 h 128"/>
                <a:gd name="T22" fmla="*/ 67 w 166"/>
                <a:gd name="T23" fmla="*/ 6 h 128"/>
                <a:gd name="T24" fmla="*/ 71 w 166"/>
                <a:gd name="T25" fmla="*/ 2 h 128"/>
                <a:gd name="T26" fmla="*/ 80 w 166"/>
                <a:gd name="T27" fmla="*/ 2 h 128"/>
                <a:gd name="T28" fmla="*/ 88 w 166"/>
                <a:gd name="T29" fmla="*/ 6 h 128"/>
                <a:gd name="T30" fmla="*/ 99 w 166"/>
                <a:gd name="T31" fmla="*/ 4 h 128"/>
                <a:gd name="T32" fmla="*/ 107 w 166"/>
                <a:gd name="T33" fmla="*/ 6 h 128"/>
                <a:gd name="T34" fmla="*/ 116 w 166"/>
                <a:gd name="T35" fmla="*/ 8 h 128"/>
                <a:gd name="T36" fmla="*/ 126 w 166"/>
                <a:gd name="T37" fmla="*/ 10 h 128"/>
                <a:gd name="T38" fmla="*/ 126 w 166"/>
                <a:gd name="T39" fmla="*/ 21 h 128"/>
                <a:gd name="T40" fmla="*/ 130 w 166"/>
                <a:gd name="T41" fmla="*/ 31 h 128"/>
                <a:gd name="T42" fmla="*/ 137 w 166"/>
                <a:gd name="T43" fmla="*/ 42 h 128"/>
                <a:gd name="T44" fmla="*/ 145 w 166"/>
                <a:gd name="T45" fmla="*/ 50 h 128"/>
                <a:gd name="T46" fmla="*/ 154 w 166"/>
                <a:gd name="T47" fmla="*/ 59 h 128"/>
                <a:gd name="T48" fmla="*/ 162 w 166"/>
                <a:gd name="T49" fmla="*/ 69 h 128"/>
                <a:gd name="T50" fmla="*/ 164 w 166"/>
                <a:gd name="T51" fmla="*/ 76 h 128"/>
                <a:gd name="T52" fmla="*/ 151 w 166"/>
                <a:gd name="T53" fmla="*/ 84 h 128"/>
                <a:gd name="T54" fmla="*/ 145 w 166"/>
                <a:gd name="T55" fmla="*/ 82 h 128"/>
                <a:gd name="T56" fmla="*/ 149 w 166"/>
                <a:gd name="T57" fmla="*/ 95 h 128"/>
                <a:gd name="T58" fmla="*/ 154 w 166"/>
                <a:gd name="T59" fmla="*/ 105 h 128"/>
                <a:gd name="T60" fmla="*/ 151 w 166"/>
                <a:gd name="T61" fmla="*/ 109 h 128"/>
                <a:gd name="T62" fmla="*/ 139 w 166"/>
                <a:gd name="T63" fmla="*/ 112 h 128"/>
                <a:gd name="T64" fmla="*/ 135 w 166"/>
                <a:gd name="T65" fmla="*/ 126 h 128"/>
                <a:gd name="T66" fmla="*/ 126 w 166"/>
                <a:gd name="T67" fmla="*/ 124 h 128"/>
                <a:gd name="T68" fmla="*/ 118 w 166"/>
                <a:gd name="T69" fmla="*/ 124 h 128"/>
                <a:gd name="T70" fmla="*/ 109 w 166"/>
                <a:gd name="T71" fmla="*/ 128 h 128"/>
                <a:gd name="T72" fmla="*/ 105 w 166"/>
                <a:gd name="T73" fmla="*/ 124 h 128"/>
                <a:gd name="T74" fmla="*/ 95 w 166"/>
                <a:gd name="T75" fmla="*/ 126 h 128"/>
                <a:gd name="T76" fmla="*/ 86 w 166"/>
                <a:gd name="T77" fmla="*/ 124 h 128"/>
                <a:gd name="T78" fmla="*/ 82 w 166"/>
                <a:gd name="T79" fmla="*/ 126 h 128"/>
                <a:gd name="T80" fmla="*/ 71 w 166"/>
                <a:gd name="T81" fmla="*/ 126 h 128"/>
                <a:gd name="T82" fmla="*/ 65 w 166"/>
                <a:gd name="T83" fmla="*/ 122 h 128"/>
                <a:gd name="T84" fmla="*/ 48 w 166"/>
                <a:gd name="T85" fmla="*/ 116 h 128"/>
                <a:gd name="T86" fmla="*/ 42 w 166"/>
                <a:gd name="T87" fmla="*/ 120 h 128"/>
                <a:gd name="T88" fmla="*/ 21 w 166"/>
                <a:gd name="T89" fmla="*/ 122 h 128"/>
                <a:gd name="T90" fmla="*/ 12 w 166"/>
                <a:gd name="T91" fmla="*/ 120 h 128"/>
                <a:gd name="T92" fmla="*/ 8 w 166"/>
                <a:gd name="T93" fmla="*/ 120 h 128"/>
                <a:gd name="T94" fmla="*/ 4 w 166"/>
                <a:gd name="T95" fmla="*/ 107 h 128"/>
                <a:gd name="T96" fmla="*/ 10 w 166"/>
                <a:gd name="T97" fmla="*/ 101 h 128"/>
                <a:gd name="T98" fmla="*/ 8 w 166"/>
                <a:gd name="T99" fmla="*/ 86 h 128"/>
                <a:gd name="T100" fmla="*/ 4 w 166"/>
                <a:gd name="T101" fmla="*/ 78 h 128"/>
                <a:gd name="T102" fmla="*/ 0 w 166"/>
                <a:gd name="T103" fmla="*/ 6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6" h="128">
                  <a:moveTo>
                    <a:pt x="0" y="67"/>
                  </a:moveTo>
                  <a:lnTo>
                    <a:pt x="4" y="63"/>
                  </a:lnTo>
                  <a:lnTo>
                    <a:pt x="12" y="61"/>
                  </a:lnTo>
                  <a:lnTo>
                    <a:pt x="17" y="63"/>
                  </a:lnTo>
                  <a:lnTo>
                    <a:pt x="23" y="61"/>
                  </a:lnTo>
                  <a:lnTo>
                    <a:pt x="25" y="61"/>
                  </a:lnTo>
                  <a:lnTo>
                    <a:pt x="23" y="55"/>
                  </a:lnTo>
                  <a:lnTo>
                    <a:pt x="29" y="55"/>
                  </a:lnTo>
                  <a:lnTo>
                    <a:pt x="31" y="50"/>
                  </a:lnTo>
                  <a:lnTo>
                    <a:pt x="36" y="48"/>
                  </a:lnTo>
                  <a:lnTo>
                    <a:pt x="36" y="50"/>
                  </a:lnTo>
                  <a:lnTo>
                    <a:pt x="40" y="50"/>
                  </a:lnTo>
                  <a:lnTo>
                    <a:pt x="40" y="46"/>
                  </a:lnTo>
                  <a:lnTo>
                    <a:pt x="36" y="44"/>
                  </a:lnTo>
                  <a:lnTo>
                    <a:pt x="38" y="38"/>
                  </a:lnTo>
                  <a:lnTo>
                    <a:pt x="40" y="38"/>
                  </a:lnTo>
                  <a:lnTo>
                    <a:pt x="44" y="31"/>
                  </a:lnTo>
                  <a:lnTo>
                    <a:pt x="50" y="27"/>
                  </a:lnTo>
                  <a:lnTo>
                    <a:pt x="50" y="23"/>
                  </a:lnTo>
                  <a:lnTo>
                    <a:pt x="46" y="21"/>
                  </a:lnTo>
                  <a:lnTo>
                    <a:pt x="52" y="17"/>
                  </a:lnTo>
                  <a:lnTo>
                    <a:pt x="59" y="12"/>
                  </a:lnTo>
                  <a:lnTo>
                    <a:pt x="67" y="12"/>
                  </a:lnTo>
                  <a:lnTo>
                    <a:pt x="67" y="6"/>
                  </a:lnTo>
                  <a:lnTo>
                    <a:pt x="71" y="4"/>
                  </a:lnTo>
                  <a:lnTo>
                    <a:pt x="71" y="2"/>
                  </a:lnTo>
                  <a:lnTo>
                    <a:pt x="78" y="0"/>
                  </a:lnTo>
                  <a:lnTo>
                    <a:pt x="80" y="2"/>
                  </a:lnTo>
                  <a:lnTo>
                    <a:pt x="84" y="0"/>
                  </a:lnTo>
                  <a:lnTo>
                    <a:pt x="88" y="6"/>
                  </a:lnTo>
                  <a:lnTo>
                    <a:pt x="95" y="4"/>
                  </a:lnTo>
                  <a:lnTo>
                    <a:pt x="99" y="4"/>
                  </a:lnTo>
                  <a:lnTo>
                    <a:pt x="101" y="10"/>
                  </a:lnTo>
                  <a:lnTo>
                    <a:pt x="107" y="6"/>
                  </a:lnTo>
                  <a:lnTo>
                    <a:pt x="114" y="4"/>
                  </a:lnTo>
                  <a:lnTo>
                    <a:pt x="116" y="8"/>
                  </a:lnTo>
                  <a:lnTo>
                    <a:pt x="118" y="8"/>
                  </a:lnTo>
                  <a:lnTo>
                    <a:pt x="126" y="10"/>
                  </a:lnTo>
                  <a:lnTo>
                    <a:pt x="128" y="15"/>
                  </a:lnTo>
                  <a:lnTo>
                    <a:pt x="126" y="21"/>
                  </a:lnTo>
                  <a:lnTo>
                    <a:pt x="130" y="25"/>
                  </a:lnTo>
                  <a:lnTo>
                    <a:pt x="130" y="31"/>
                  </a:lnTo>
                  <a:lnTo>
                    <a:pt x="135" y="36"/>
                  </a:lnTo>
                  <a:lnTo>
                    <a:pt x="137" y="42"/>
                  </a:lnTo>
                  <a:lnTo>
                    <a:pt x="141" y="48"/>
                  </a:lnTo>
                  <a:lnTo>
                    <a:pt x="145" y="50"/>
                  </a:lnTo>
                  <a:lnTo>
                    <a:pt x="147" y="59"/>
                  </a:lnTo>
                  <a:lnTo>
                    <a:pt x="154" y="59"/>
                  </a:lnTo>
                  <a:lnTo>
                    <a:pt x="162" y="65"/>
                  </a:lnTo>
                  <a:lnTo>
                    <a:pt x="162" y="69"/>
                  </a:lnTo>
                  <a:lnTo>
                    <a:pt x="166" y="74"/>
                  </a:lnTo>
                  <a:lnTo>
                    <a:pt x="164" y="76"/>
                  </a:lnTo>
                  <a:lnTo>
                    <a:pt x="160" y="82"/>
                  </a:lnTo>
                  <a:lnTo>
                    <a:pt x="151" y="84"/>
                  </a:lnTo>
                  <a:lnTo>
                    <a:pt x="145" y="80"/>
                  </a:lnTo>
                  <a:lnTo>
                    <a:pt x="145" y="82"/>
                  </a:lnTo>
                  <a:lnTo>
                    <a:pt x="145" y="88"/>
                  </a:lnTo>
                  <a:lnTo>
                    <a:pt x="149" y="95"/>
                  </a:lnTo>
                  <a:lnTo>
                    <a:pt x="147" y="99"/>
                  </a:lnTo>
                  <a:lnTo>
                    <a:pt x="154" y="105"/>
                  </a:lnTo>
                  <a:lnTo>
                    <a:pt x="154" y="109"/>
                  </a:lnTo>
                  <a:lnTo>
                    <a:pt x="151" y="109"/>
                  </a:lnTo>
                  <a:lnTo>
                    <a:pt x="143" y="112"/>
                  </a:lnTo>
                  <a:lnTo>
                    <a:pt x="139" y="112"/>
                  </a:lnTo>
                  <a:lnTo>
                    <a:pt x="135" y="120"/>
                  </a:lnTo>
                  <a:lnTo>
                    <a:pt x="135" y="126"/>
                  </a:lnTo>
                  <a:lnTo>
                    <a:pt x="130" y="126"/>
                  </a:lnTo>
                  <a:lnTo>
                    <a:pt x="126" y="124"/>
                  </a:lnTo>
                  <a:lnTo>
                    <a:pt x="122" y="126"/>
                  </a:lnTo>
                  <a:lnTo>
                    <a:pt x="118" y="124"/>
                  </a:lnTo>
                  <a:lnTo>
                    <a:pt x="114" y="124"/>
                  </a:lnTo>
                  <a:lnTo>
                    <a:pt x="109" y="128"/>
                  </a:lnTo>
                  <a:lnTo>
                    <a:pt x="107" y="126"/>
                  </a:lnTo>
                  <a:lnTo>
                    <a:pt x="105" y="124"/>
                  </a:lnTo>
                  <a:lnTo>
                    <a:pt x="101" y="122"/>
                  </a:lnTo>
                  <a:lnTo>
                    <a:pt x="95" y="126"/>
                  </a:lnTo>
                  <a:lnTo>
                    <a:pt x="90" y="124"/>
                  </a:lnTo>
                  <a:lnTo>
                    <a:pt x="86" y="124"/>
                  </a:lnTo>
                  <a:lnTo>
                    <a:pt x="84" y="126"/>
                  </a:lnTo>
                  <a:lnTo>
                    <a:pt x="82" y="126"/>
                  </a:lnTo>
                  <a:lnTo>
                    <a:pt x="78" y="124"/>
                  </a:lnTo>
                  <a:lnTo>
                    <a:pt x="71" y="126"/>
                  </a:lnTo>
                  <a:lnTo>
                    <a:pt x="69" y="124"/>
                  </a:lnTo>
                  <a:lnTo>
                    <a:pt x="65" y="122"/>
                  </a:lnTo>
                  <a:lnTo>
                    <a:pt x="55" y="120"/>
                  </a:lnTo>
                  <a:lnTo>
                    <a:pt x="48" y="116"/>
                  </a:lnTo>
                  <a:lnTo>
                    <a:pt x="46" y="116"/>
                  </a:lnTo>
                  <a:lnTo>
                    <a:pt x="42" y="120"/>
                  </a:lnTo>
                  <a:lnTo>
                    <a:pt x="36" y="120"/>
                  </a:lnTo>
                  <a:lnTo>
                    <a:pt x="21" y="122"/>
                  </a:lnTo>
                  <a:lnTo>
                    <a:pt x="19" y="124"/>
                  </a:lnTo>
                  <a:lnTo>
                    <a:pt x="12" y="120"/>
                  </a:lnTo>
                  <a:lnTo>
                    <a:pt x="8" y="122"/>
                  </a:lnTo>
                  <a:lnTo>
                    <a:pt x="8" y="120"/>
                  </a:lnTo>
                  <a:lnTo>
                    <a:pt x="4" y="114"/>
                  </a:lnTo>
                  <a:lnTo>
                    <a:pt x="4" y="107"/>
                  </a:lnTo>
                  <a:lnTo>
                    <a:pt x="6" y="101"/>
                  </a:lnTo>
                  <a:lnTo>
                    <a:pt x="10" y="101"/>
                  </a:lnTo>
                  <a:lnTo>
                    <a:pt x="10" y="88"/>
                  </a:lnTo>
                  <a:lnTo>
                    <a:pt x="8" y="86"/>
                  </a:lnTo>
                  <a:lnTo>
                    <a:pt x="6" y="82"/>
                  </a:lnTo>
                  <a:lnTo>
                    <a:pt x="4" y="78"/>
                  </a:lnTo>
                  <a:lnTo>
                    <a:pt x="2" y="67"/>
                  </a:lnTo>
                  <a:lnTo>
                    <a:pt x="0" y="67"/>
                  </a:lnTo>
                  <a:close/>
                </a:path>
              </a:pathLst>
            </a:custGeom>
            <a:gradFill>
              <a:gsLst>
                <a:gs pos="0">
                  <a:schemeClr val="bg1"/>
                </a:gs>
                <a:gs pos="70000">
                  <a:schemeClr val="bg1"/>
                </a:gs>
                <a:gs pos="100000">
                  <a:srgbClr val="C0C0C0"/>
                </a:gs>
              </a:gsLst>
              <a:lin ang="96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solidFill>
                  <a:srgbClr val="000000"/>
                </a:solidFill>
                <a:latin typeface="Calibri"/>
              </a:endParaRPr>
            </a:p>
          </p:txBody>
        </p:sp>
        <p:sp>
          <p:nvSpPr>
            <p:cNvPr id="73" name="Freeform 52">
              <a:extLst>
                <a:ext uri="{FF2B5EF4-FFF2-40B4-BE49-F238E27FC236}">
                  <a16:creationId xmlns:a16="http://schemas.microsoft.com/office/drawing/2014/main" id="{AC960D0A-ECF2-41AC-908F-2CF2B1558326}"/>
                </a:ext>
              </a:extLst>
            </p:cNvPr>
            <p:cNvSpPr>
              <a:spLocks/>
            </p:cNvSpPr>
            <p:nvPr/>
          </p:nvSpPr>
          <p:spPr bwMode="auto">
            <a:xfrm>
              <a:off x="3604825" y="3192853"/>
              <a:ext cx="834991" cy="477478"/>
            </a:xfrm>
            <a:custGeom>
              <a:avLst/>
              <a:gdLst>
                <a:gd name="T0" fmla="*/ 47 w 327"/>
                <a:gd name="T1" fmla="*/ 17 h 202"/>
                <a:gd name="T2" fmla="*/ 76 w 327"/>
                <a:gd name="T3" fmla="*/ 19 h 202"/>
                <a:gd name="T4" fmla="*/ 95 w 327"/>
                <a:gd name="T5" fmla="*/ 23 h 202"/>
                <a:gd name="T6" fmla="*/ 116 w 327"/>
                <a:gd name="T7" fmla="*/ 21 h 202"/>
                <a:gd name="T8" fmla="*/ 133 w 327"/>
                <a:gd name="T9" fmla="*/ 23 h 202"/>
                <a:gd name="T10" fmla="*/ 150 w 327"/>
                <a:gd name="T11" fmla="*/ 9 h 202"/>
                <a:gd name="T12" fmla="*/ 171 w 327"/>
                <a:gd name="T13" fmla="*/ 2 h 202"/>
                <a:gd name="T14" fmla="*/ 205 w 327"/>
                <a:gd name="T15" fmla="*/ 0 h 202"/>
                <a:gd name="T16" fmla="*/ 226 w 327"/>
                <a:gd name="T17" fmla="*/ 23 h 202"/>
                <a:gd name="T18" fmla="*/ 236 w 327"/>
                <a:gd name="T19" fmla="*/ 42 h 202"/>
                <a:gd name="T20" fmla="*/ 264 w 327"/>
                <a:gd name="T21" fmla="*/ 51 h 202"/>
                <a:gd name="T22" fmla="*/ 285 w 327"/>
                <a:gd name="T23" fmla="*/ 61 h 202"/>
                <a:gd name="T24" fmla="*/ 308 w 327"/>
                <a:gd name="T25" fmla="*/ 63 h 202"/>
                <a:gd name="T26" fmla="*/ 327 w 327"/>
                <a:gd name="T27" fmla="*/ 70 h 202"/>
                <a:gd name="T28" fmla="*/ 325 w 327"/>
                <a:gd name="T29" fmla="*/ 93 h 202"/>
                <a:gd name="T30" fmla="*/ 310 w 327"/>
                <a:gd name="T31" fmla="*/ 114 h 202"/>
                <a:gd name="T32" fmla="*/ 297 w 327"/>
                <a:gd name="T33" fmla="*/ 131 h 202"/>
                <a:gd name="T34" fmla="*/ 283 w 327"/>
                <a:gd name="T35" fmla="*/ 139 h 202"/>
                <a:gd name="T36" fmla="*/ 266 w 327"/>
                <a:gd name="T37" fmla="*/ 146 h 202"/>
                <a:gd name="T38" fmla="*/ 247 w 327"/>
                <a:gd name="T39" fmla="*/ 146 h 202"/>
                <a:gd name="T40" fmla="*/ 245 w 327"/>
                <a:gd name="T41" fmla="*/ 158 h 202"/>
                <a:gd name="T42" fmla="*/ 245 w 327"/>
                <a:gd name="T43" fmla="*/ 152 h 202"/>
                <a:gd name="T44" fmla="*/ 232 w 327"/>
                <a:gd name="T45" fmla="*/ 162 h 202"/>
                <a:gd name="T46" fmla="*/ 217 w 327"/>
                <a:gd name="T47" fmla="*/ 162 h 202"/>
                <a:gd name="T48" fmla="*/ 234 w 327"/>
                <a:gd name="T49" fmla="*/ 167 h 202"/>
                <a:gd name="T50" fmla="*/ 236 w 327"/>
                <a:gd name="T51" fmla="*/ 173 h 202"/>
                <a:gd name="T52" fmla="*/ 245 w 327"/>
                <a:gd name="T53" fmla="*/ 181 h 202"/>
                <a:gd name="T54" fmla="*/ 236 w 327"/>
                <a:gd name="T55" fmla="*/ 162 h 202"/>
                <a:gd name="T56" fmla="*/ 253 w 327"/>
                <a:gd name="T57" fmla="*/ 181 h 202"/>
                <a:gd name="T58" fmla="*/ 270 w 327"/>
                <a:gd name="T59" fmla="*/ 175 h 202"/>
                <a:gd name="T60" fmla="*/ 272 w 327"/>
                <a:gd name="T61" fmla="*/ 188 h 202"/>
                <a:gd name="T62" fmla="*/ 243 w 327"/>
                <a:gd name="T63" fmla="*/ 194 h 202"/>
                <a:gd name="T64" fmla="*/ 217 w 327"/>
                <a:gd name="T65" fmla="*/ 198 h 202"/>
                <a:gd name="T66" fmla="*/ 207 w 327"/>
                <a:gd name="T67" fmla="*/ 181 h 202"/>
                <a:gd name="T68" fmla="*/ 217 w 327"/>
                <a:gd name="T69" fmla="*/ 171 h 202"/>
                <a:gd name="T70" fmla="*/ 213 w 327"/>
                <a:gd name="T71" fmla="*/ 165 h 202"/>
                <a:gd name="T72" fmla="*/ 192 w 327"/>
                <a:gd name="T73" fmla="*/ 162 h 202"/>
                <a:gd name="T74" fmla="*/ 184 w 327"/>
                <a:gd name="T75" fmla="*/ 154 h 202"/>
                <a:gd name="T76" fmla="*/ 190 w 327"/>
                <a:gd name="T77" fmla="*/ 152 h 202"/>
                <a:gd name="T78" fmla="*/ 184 w 327"/>
                <a:gd name="T79" fmla="*/ 148 h 202"/>
                <a:gd name="T80" fmla="*/ 177 w 327"/>
                <a:gd name="T81" fmla="*/ 148 h 202"/>
                <a:gd name="T82" fmla="*/ 162 w 327"/>
                <a:gd name="T83" fmla="*/ 158 h 202"/>
                <a:gd name="T84" fmla="*/ 148 w 327"/>
                <a:gd name="T85" fmla="*/ 175 h 202"/>
                <a:gd name="T86" fmla="*/ 146 w 327"/>
                <a:gd name="T87" fmla="*/ 183 h 202"/>
                <a:gd name="T88" fmla="*/ 127 w 327"/>
                <a:gd name="T89" fmla="*/ 183 h 202"/>
                <a:gd name="T90" fmla="*/ 125 w 327"/>
                <a:gd name="T91" fmla="*/ 173 h 202"/>
                <a:gd name="T92" fmla="*/ 135 w 327"/>
                <a:gd name="T93" fmla="*/ 154 h 202"/>
                <a:gd name="T94" fmla="*/ 146 w 327"/>
                <a:gd name="T95" fmla="*/ 150 h 202"/>
                <a:gd name="T96" fmla="*/ 135 w 327"/>
                <a:gd name="T97" fmla="*/ 133 h 202"/>
                <a:gd name="T98" fmla="*/ 118 w 327"/>
                <a:gd name="T99" fmla="*/ 110 h 202"/>
                <a:gd name="T100" fmla="*/ 99 w 327"/>
                <a:gd name="T101" fmla="*/ 106 h 202"/>
                <a:gd name="T102" fmla="*/ 85 w 327"/>
                <a:gd name="T103" fmla="*/ 101 h 202"/>
                <a:gd name="T104" fmla="*/ 80 w 327"/>
                <a:gd name="T105" fmla="*/ 114 h 202"/>
                <a:gd name="T106" fmla="*/ 51 w 327"/>
                <a:gd name="T107" fmla="*/ 124 h 202"/>
                <a:gd name="T108" fmla="*/ 28 w 327"/>
                <a:gd name="T109" fmla="*/ 118 h 202"/>
                <a:gd name="T110" fmla="*/ 9 w 327"/>
                <a:gd name="T111" fmla="*/ 114 h 202"/>
                <a:gd name="T112" fmla="*/ 4 w 327"/>
                <a:gd name="T113" fmla="*/ 91 h 202"/>
                <a:gd name="T114" fmla="*/ 21 w 327"/>
                <a:gd name="T115" fmla="*/ 59 h 202"/>
                <a:gd name="T116" fmla="*/ 28 w 327"/>
                <a:gd name="T117" fmla="*/ 44 h 202"/>
                <a:gd name="T118" fmla="*/ 19 w 327"/>
                <a:gd name="T119" fmla="*/ 2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 h="202">
                  <a:moveTo>
                    <a:pt x="19" y="19"/>
                  </a:moveTo>
                  <a:lnTo>
                    <a:pt x="23" y="17"/>
                  </a:lnTo>
                  <a:lnTo>
                    <a:pt x="30" y="21"/>
                  </a:lnTo>
                  <a:lnTo>
                    <a:pt x="32" y="19"/>
                  </a:lnTo>
                  <a:lnTo>
                    <a:pt x="47" y="17"/>
                  </a:lnTo>
                  <a:lnTo>
                    <a:pt x="53" y="17"/>
                  </a:lnTo>
                  <a:lnTo>
                    <a:pt x="57" y="13"/>
                  </a:lnTo>
                  <a:lnTo>
                    <a:pt x="59" y="13"/>
                  </a:lnTo>
                  <a:lnTo>
                    <a:pt x="66" y="17"/>
                  </a:lnTo>
                  <a:lnTo>
                    <a:pt x="76" y="19"/>
                  </a:lnTo>
                  <a:lnTo>
                    <a:pt x="80" y="21"/>
                  </a:lnTo>
                  <a:lnTo>
                    <a:pt x="82" y="23"/>
                  </a:lnTo>
                  <a:lnTo>
                    <a:pt x="89" y="21"/>
                  </a:lnTo>
                  <a:lnTo>
                    <a:pt x="93" y="23"/>
                  </a:lnTo>
                  <a:lnTo>
                    <a:pt x="95" y="23"/>
                  </a:lnTo>
                  <a:lnTo>
                    <a:pt x="97" y="21"/>
                  </a:lnTo>
                  <a:lnTo>
                    <a:pt x="101" y="21"/>
                  </a:lnTo>
                  <a:lnTo>
                    <a:pt x="106" y="23"/>
                  </a:lnTo>
                  <a:lnTo>
                    <a:pt x="112" y="19"/>
                  </a:lnTo>
                  <a:lnTo>
                    <a:pt x="116" y="21"/>
                  </a:lnTo>
                  <a:lnTo>
                    <a:pt x="118" y="23"/>
                  </a:lnTo>
                  <a:lnTo>
                    <a:pt x="120" y="25"/>
                  </a:lnTo>
                  <a:lnTo>
                    <a:pt x="125" y="21"/>
                  </a:lnTo>
                  <a:lnTo>
                    <a:pt x="129" y="21"/>
                  </a:lnTo>
                  <a:lnTo>
                    <a:pt x="133" y="23"/>
                  </a:lnTo>
                  <a:lnTo>
                    <a:pt x="137" y="21"/>
                  </a:lnTo>
                  <a:lnTo>
                    <a:pt x="141" y="23"/>
                  </a:lnTo>
                  <a:lnTo>
                    <a:pt x="146" y="23"/>
                  </a:lnTo>
                  <a:lnTo>
                    <a:pt x="146" y="17"/>
                  </a:lnTo>
                  <a:lnTo>
                    <a:pt x="150" y="9"/>
                  </a:lnTo>
                  <a:lnTo>
                    <a:pt x="154" y="9"/>
                  </a:lnTo>
                  <a:lnTo>
                    <a:pt x="162" y="6"/>
                  </a:lnTo>
                  <a:lnTo>
                    <a:pt x="167" y="6"/>
                  </a:lnTo>
                  <a:lnTo>
                    <a:pt x="171" y="6"/>
                  </a:lnTo>
                  <a:lnTo>
                    <a:pt x="171" y="2"/>
                  </a:lnTo>
                  <a:lnTo>
                    <a:pt x="175" y="0"/>
                  </a:lnTo>
                  <a:lnTo>
                    <a:pt x="184" y="2"/>
                  </a:lnTo>
                  <a:lnTo>
                    <a:pt x="194" y="2"/>
                  </a:lnTo>
                  <a:lnTo>
                    <a:pt x="198" y="0"/>
                  </a:lnTo>
                  <a:lnTo>
                    <a:pt x="205" y="0"/>
                  </a:lnTo>
                  <a:lnTo>
                    <a:pt x="207" y="9"/>
                  </a:lnTo>
                  <a:lnTo>
                    <a:pt x="211" y="13"/>
                  </a:lnTo>
                  <a:lnTo>
                    <a:pt x="209" y="17"/>
                  </a:lnTo>
                  <a:lnTo>
                    <a:pt x="215" y="25"/>
                  </a:lnTo>
                  <a:lnTo>
                    <a:pt x="226" y="23"/>
                  </a:lnTo>
                  <a:lnTo>
                    <a:pt x="230" y="25"/>
                  </a:lnTo>
                  <a:lnTo>
                    <a:pt x="230" y="30"/>
                  </a:lnTo>
                  <a:lnTo>
                    <a:pt x="234" y="32"/>
                  </a:lnTo>
                  <a:lnTo>
                    <a:pt x="234" y="36"/>
                  </a:lnTo>
                  <a:lnTo>
                    <a:pt x="236" y="42"/>
                  </a:lnTo>
                  <a:lnTo>
                    <a:pt x="245" y="51"/>
                  </a:lnTo>
                  <a:lnTo>
                    <a:pt x="249" y="49"/>
                  </a:lnTo>
                  <a:lnTo>
                    <a:pt x="253" y="51"/>
                  </a:lnTo>
                  <a:lnTo>
                    <a:pt x="259" y="49"/>
                  </a:lnTo>
                  <a:lnTo>
                    <a:pt x="264" y="51"/>
                  </a:lnTo>
                  <a:lnTo>
                    <a:pt x="270" y="44"/>
                  </a:lnTo>
                  <a:lnTo>
                    <a:pt x="272" y="44"/>
                  </a:lnTo>
                  <a:lnTo>
                    <a:pt x="276" y="55"/>
                  </a:lnTo>
                  <a:lnTo>
                    <a:pt x="283" y="59"/>
                  </a:lnTo>
                  <a:lnTo>
                    <a:pt x="285" y="61"/>
                  </a:lnTo>
                  <a:lnTo>
                    <a:pt x="289" y="59"/>
                  </a:lnTo>
                  <a:lnTo>
                    <a:pt x="295" y="61"/>
                  </a:lnTo>
                  <a:lnTo>
                    <a:pt x="299" y="61"/>
                  </a:lnTo>
                  <a:lnTo>
                    <a:pt x="304" y="63"/>
                  </a:lnTo>
                  <a:lnTo>
                    <a:pt x="308" y="63"/>
                  </a:lnTo>
                  <a:lnTo>
                    <a:pt x="314" y="65"/>
                  </a:lnTo>
                  <a:lnTo>
                    <a:pt x="321" y="68"/>
                  </a:lnTo>
                  <a:lnTo>
                    <a:pt x="323" y="63"/>
                  </a:lnTo>
                  <a:lnTo>
                    <a:pt x="325" y="70"/>
                  </a:lnTo>
                  <a:lnTo>
                    <a:pt x="327" y="70"/>
                  </a:lnTo>
                  <a:lnTo>
                    <a:pt x="327" y="76"/>
                  </a:lnTo>
                  <a:lnTo>
                    <a:pt x="325" y="80"/>
                  </a:lnTo>
                  <a:lnTo>
                    <a:pt x="321" y="80"/>
                  </a:lnTo>
                  <a:lnTo>
                    <a:pt x="318" y="89"/>
                  </a:lnTo>
                  <a:lnTo>
                    <a:pt x="325" y="93"/>
                  </a:lnTo>
                  <a:lnTo>
                    <a:pt x="325" y="99"/>
                  </a:lnTo>
                  <a:lnTo>
                    <a:pt x="323" y="108"/>
                  </a:lnTo>
                  <a:lnTo>
                    <a:pt x="323" y="112"/>
                  </a:lnTo>
                  <a:lnTo>
                    <a:pt x="321" y="114"/>
                  </a:lnTo>
                  <a:lnTo>
                    <a:pt x="310" y="114"/>
                  </a:lnTo>
                  <a:lnTo>
                    <a:pt x="306" y="122"/>
                  </a:lnTo>
                  <a:lnTo>
                    <a:pt x="304" y="122"/>
                  </a:lnTo>
                  <a:lnTo>
                    <a:pt x="302" y="133"/>
                  </a:lnTo>
                  <a:lnTo>
                    <a:pt x="299" y="133"/>
                  </a:lnTo>
                  <a:lnTo>
                    <a:pt x="297" y="131"/>
                  </a:lnTo>
                  <a:lnTo>
                    <a:pt x="295" y="131"/>
                  </a:lnTo>
                  <a:lnTo>
                    <a:pt x="291" y="133"/>
                  </a:lnTo>
                  <a:lnTo>
                    <a:pt x="287" y="133"/>
                  </a:lnTo>
                  <a:lnTo>
                    <a:pt x="283" y="135"/>
                  </a:lnTo>
                  <a:lnTo>
                    <a:pt x="283" y="139"/>
                  </a:lnTo>
                  <a:lnTo>
                    <a:pt x="278" y="139"/>
                  </a:lnTo>
                  <a:lnTo>
                    <a:pt x="276" y="141"/>
                  </a:lnTo>
                  <a:lnTo>
                    <a:pt x="272" y="146"/>
                  </a:lnTo>
                  <a:lnTo>
                    <a:pt x="270" y="146"/>
                  </a:lnTo>
                  <a:lnTo>
                    <a:pt x="266" y="146"/>
                  </a:lnTo>
                  <a:lnTo>
                    <a:pt x="262" y="148"/>
                  </a:lnTo>
                  <a:lnTo>
                    <a:pt x="257" y="148"/>
                  </a:lnTo>
                  <a:lnTo>
                    <a:pt x="253" y="150"/>
                  </a:lnTo>
                  <a:lnTo>
                    <a:pt x="251" y="150"/>
                  </a:lnTo>
                  <a:lnTo>
                    <a:pt x="247" y="146"/>
                  </a:lnTo>
                  <a:lnTo>
                    <a:pt x="247" y="146"/>
                  </a:lnTo>
                  <a:lnTo>
                    <a:pt x="247" y="148"/>
                  </a:lnTo>
                  <a:lnTo>
                    <a:pt x="249" y="150"/>
                  </a:lnTo>
                  <a:lnTo>
                    <a:pt x="249" y="154"/>
                  </a:lnTo>
                  <a:lnTo>
                    <a:pt x="245" y="158"/>
                  </a:lnTo>
                  <a:lnTo>
                    <a:pt x="243" y="160"/>
                  </a:lnTo>
                  <a:lnTo>
                    <a:pt x="240" y="158"/>
                  </a:lnTo>
                  <a:lnTo>
                    <a:pt x="243" y="158"/>
                  </a:lnTo>
                  <a:lnTo>
                    <a:pt x="247" y="154"/>
                  </a:lnTo>
                  <a:lnTo>
                    <a:pt x="245" y="152"/>
                  </a:lnTo>
                  <a:lnTo>
                    <a:pt x="243" y="150"/>
                  </a:lnTo>
                  <a:lnTo>
                    <a:pt x="243" y="152"/>
                  </a:lnTo>
                  <a:lnTo>
                    <a:pt x="236" y="158"/>
                  </a:lnTo>
                  <a:lnTo>
                    <a:pt x="234" y="160"/>
                  </a:lnTo>
                  <a:lnTo>
                    <a:pt x="232" y="162"/>
                  </a:lnTo>
                  <a:lnTo>
                    <a:pt x="228" y="162"/>
                  </a:lnTo>
                  <a:lnTo>
                    <a:pt x="226" y="160"/>
                  </a:lnTo>
                  <a:lnTo>
                    <a:pt x="224" y="162"/>
                  </a:lnTo>
                  <a:lnTo>
                    <a:pt x="219" y="160"/>
                  </a:lnTo>
                  <a:lnTo>
                    <a:pt x="217" y="162"/>
                  </a:lnTo>
                  <a:lnTo>
                    <a:pt x="222" y="165"/>
                  </a:lnTo>
                  <a:lnTo>
                    <a:pt x="228" y="165"/>
                  </a:lnTo>
                  <a:lnTo>
                    <a:pt x="230" y="167"/>
                  </a:lnTo>
                  <a:lnTo>
                    <a:pt x="232" y="169"/>
                  </a:lnTo>
                  <a:lnTo>
                    <a:pt x="234" y="167"/>
                  </a:lnTo>
                  <a:lnTo>
                    <a:pt x="236" y="169"/>
                  </a:lnTo>
                  <a:lnTo>
                    <a:pt x="234" y="171"/>
                  </a:lnTo>
                  <a:lnTo>
                    <a:pt x="234" y="173"/>
                  </a:lnTo>
                  <a:lnTo>
                    <a:pt x="236" y="173"/>
                  </a:lnTo>
                  <a:lnTo>
                    <a:pt x="236" y="173"/>
                  </a:lnTo>
                  <a:lnTo>
                    <a:pt x="236" y="175"/>
                  </a:lnTo>
                  <a:lnTo>
                    <a:pt x="238" y="173"/>
                  </a:lnTo>
                  <a:lnTo>
                    <a:pt x="240" y="175"/>
                  </a:lnTo>
                  <a:lnTo>
                    <a:pt x="243" y="179"/>
                  </a:lnTo>
                  <a:lnTo>
                    <a:pt x="245" y="181"/>
                  </a:lnTo>
                  <a:lnTo>
                    <a:pt x="249" y="183"/>
                  </a:lnTo>
                  <a:lnTo>
                    <a:pt x="251" y="181"/>
                  </a:lnTo>
                  <a:lnTo>
                    <a:pt x="245" y="175"/>
                  </a:lnTo>
                  <a:lnTo>
                    <a:pt x="236" y="167"/>
                  </a:lnTo>
                  <a:lnTo>
                    <a:pt x="236" y="162"/>
                  </a:lnTo>
                  <a:lnTo>
                    <a:pt x="236" y="160"/>
                  </a:lnTo>
                  <a:lnTo>
                    <a:pt x="240" y="165"/>
                  </a:lnTo>
                  <a:lnTo>
                    <a:pt x="240" y="171"/>
                  </a:lnTo>
                  <a:lnTo>
                    <a:pt x="251" y="181"/>
                  </a:lnTo>
                  <a:lnTo>
                    <a:pt x="253" y="181"/>
                  </a:lnTo>
                  <a:lnTo>
                    <a:pt x="257" y="179"/>
                  </a:lnTo>
                  <a:lnTo>
                    <a:pt x="259" y="179"/>
                  </a:lnTo>
                  <a:lnTo>
                    <a:pt x="264" y="181"/>
                  </a:lnTo>
                  <a:lnTo>
                    <a:pt x="264" y="177"/>
                  </a:lnTo>
                  <a:lnTo>
                    <a:pt x="270" y="175"/>
                  </a:lnTo>
                  <a:lnTo>
                    <a:pt x="276" y="177"/>
                  </a:lnTo>
                  <a:lnTo>
                    <a:pt x="274" y="179"/>
                  </a:lnTo>
                  <a:lnTo>
                    <a:pt x="272" y="181"/>
                  </a:lnTo>
                  <a:lnTo>
                    <a:pt x="274" y="183"/>
                  </a:lnTo>
                  <a:lnTo>
                    <a:pt x="272" y="188"/>
                  </a:lnTo>
                  <a:lnTo>
                    <a:pt x="266" y="188"/>
                  </a:lnTo>
                  <a:lnTo>
                    <a:pt x="257" y="186"/>
                  </a:lnTo>
                  <a:lnTo>
                    <a:pt x="253" y="188"/>
                  </a:lnTo>
                  <a:lnTo>
                    <a:pt x="249" y="194"/>
                  </a:lnTo>
                  <a:lnTo>
                    <a:pt x="243" y="194"/>
                  </a:lnTo>
                  <a:lnTo>
                    <a:pt x="234" y="200"/>
                  </a:lnTo>
                  <a:lnTo>
                    <a:pt x="226" y="202"/>
                  </a:lnTo>
                  <a:lnTo>
                    <a:pt x="219" y="202"/>
                  </a:lnTo>
                  <a:lnTo>
                    <a:pt x="215" y="200"/>
                  </a:lnTo>
                  <a:lnTo>
                    <a:pt x="217" y="198"/>
                  </a:lnTo>
                  <a:lnTo>
                    <a:pt x="219" y="192"/>
                  </a:lnTo>
                  <a:lnTo>
                    <a:pt x="219" y="190"/>
                  </a:lnTo>
                  <a:lnTo>
                    <a:pt x="213" y="183"/>
                  </a:lnTo>
                  <a:lnTo>
                    <a:pt x="211" y="183"/>
                  </a:lnTo>
                  <a:lnTo>
                    <a:pt x="207" y="181"/>
                  </a:lnTo>
                  <a:lnTo>
                    <a:pt x="203" y="183"/>
                  </a:lnTo>
                  <a:lnTo>
                    <a:pt x="200" y="183"/>
                  </a:lnTo>
                  <a:lnTo>
                    <a:pt x="205" y="177"/>
                  </a:lnTo>
                  <a:lnTo>
                    <a:pt x="211" y="173"/>
                  </a:lnTo>
                  <a:lnTo>
                    <a:pt x="217" y="171"/>
                  </a:lnTo>
                  <a:lnTo>
                    <a:pt x="219" y="171"/>
                  </a:lnTo>
                  <a:lnTo>
                    <a:pt x="217" y="167"/>
                  </a:lnTo>
                  <a:lnTo>
                    <a:pt x="215" y="162"/>
                  </a:lnTo>
                  <a:lnTo>
                    <a:pt x="213" y="162"/>
                  </a:lnTo>
                  <a:lnTo>
                    <a:pt x="213" y="165"/>
                  </a:lnTo>
                  <a:lnTo>
                    <a:pt x="209" y="162"/>
                  </a:lnTo>
                  <a:lnTo>
                    <a:pt x="205" y="160"/>
                  </a:lnTo>
                  <a:lnTo>
                    <a:pt x="200" y="162"/>
                  </a:lnTo>
                  <a:lnTo>
                    <a:pt x="196" y="165"/>
                  </a:lnTo>
                  <a:lnTo>
                    <a:pt x="192" y="162"/>
                  </a:lnTo>
                  <a:lnTo>
                    <a:pt x="190" y="162"/>
                  </a:lnTo>
                  <a:lnTo>
                    <a:pt x="186" y="158"/>
                  </a:lnTo>
                  <a:lnTo>
                    <a:pt x="188" y="158"/>
                  </a:lnTo>
                  <a:lnTo>
                    <a:pt x="190" y="156"/>
                  </a:lnTo>
                  <a:lnTo>
                    <a:pt x="184" y="154"/>
                  </a:lnTo>
                  <a:lnTo>
                    <a:pt x="175" y="154"/>
                  </a:lnTo>
                  <a:lnTo>
                    <a:pt x="175" y="152"/>
                  </a:lnTo>
                  <a:lnTo>
                    <a:pt x="179" y="152"/>
                  </a:lnTo>
                  <a:lnTo>
                    <a:pt x="186" y="152"/>
                  </a:lnTo>
                  <a:lnTo>
                    <a:pt x="190" y="152"/>
                  </a:lnTo>
                  <a:lnTo>
                    <a:pt x="192" y="150"/>
                  </a:lnTo>
                  <a:lnTo>
                    <a:pt x="196" y="148"/>
                  </a:lnTo>
                  <a:lnTo>
                    <a:pt x="190" y="150"/>
                  </a:lnTo>
                  <a:lnTo>
                    <a:pt x="188" y="148"/>
                  </a:lnTo>
                  <a:lnTo>
                    <a:pt x="184" y="148"/>
                  </a:lnTo>
                  <a:lnTo>
                    <a:pt x="184" y="143"/>
                  </a:lnTo>
                  <a:lnTo>
                    <a:pt x="181" y="148"/>
                  </a:lnTo>
                  <a:lnTo>
                    <a:pt x="179" y="150"/>
                  </a:lnTo>
                  <a:lnTo>
                    <a:pt x="177" y="150"/>
                  </a:lnTo>
                  <a:lnTo>
                    <a:pt x="177" y="148"/>
                  </a:lnTo>
                  <a:lnTo>
                    <a:pt x="175" y="146"/>
                  </a:lnTo>
                  <a:lnTo>
                    <a:pt x="171" y="152"/>
                  </a:lnTo>
                  <a:lnTo>
                    <a:pt x="165" y="152"/>
                  </a:lnTo>
                  <a:lnTo>
                    <a:pt x="162" y="154"/>
                  </a:lnTo>
                  <a:lnTo>
                    <a:pt x="162" y="158"/>
                  </a:lnTo>
                  <a:lnTo>
                    <a:pt x="158" y="165"/>
                  </a:lnTo>
                  <a:lnTo>
                    <a:pt x="156" y="165"/>
                  </a:lnTo>
                  <a:lnTo>
                    <a:pt x="158" y="167"/>
                  </a:lnTo>
                  <a:lnTo>
                    <a:pt x="150" y="175"/>
                  </a:lnTo>
                  <a:lnTo>
                    <a:pt x="148" y="175"/>
                  </a:lnTo>
                  <a:lnTo>
                    <a:pt x="146" y="173"/>
                  </a:lnTo>
                  <a:lnTo>
                    <a:pt x="146" y="175"/>
                  </a:lnTo>
                  <a:lnTo>
                    <a:pt x="146" y="179"/>
                  </a:lnTo>
                  <a:lnTo>
                    <a:pt x="148" y="181"/>
                  </a:lnTo>
                  <a:lnTo>
                    <a:pt x="146" y="183"/>
                  </a:lnTo>
                  <a:lnTo>
                    <a:pt x="146" y="183"/>
                  </a:lnTo>
                  <a:lnTo>
                    <a:pt x="144" y="181"/>
                  </a:lnTo>
                  <a:lnTo>
                    <a:pt x="137" y="181"/>
                  </a:lnTo>
                  <a:lnTo>
                    <a:pt x="133" y="183"/>
                  </a:lnTo>
                  <a:lnTo>
                    <a:pt x="127" y="183"/>
                  </a:lnTo>
                  <a:lnTo>
                    <a:pt x="120" y="183"/>
                  </a:lnTo>
                  <a:lnTo>
                    <a:pt x="118" y="177"/>
                  </a:lnTo>
                  <a:lnTo>
                    <a:pt x="120" y="175"/>
                  </a:lnTo>
                  <a:lnTo>
                    <a:pt x="125" y="177"/>
                  </a:lnTo>
                  <a:lnTo>
                    <a:pt x="125" y="173"/>
                  </a:lnTo>
                  <a:lnTo>
                    <a:pt x="129" y="167"/>
                  </a:lnTo>
                  <a:lnTo>
                    <a:pt x="131" y="167"/>
                  </a:lnTo>
                  <a:lnTo>
                    <a:pt x="129" y="162"/>
                  </a:lnTo>
                  <a:lnTo>
                    <a:pt x="131" y="154"/>
                  </a:lnTo>
                  <a:lnTo>
                    <a:pt x="135" y="154"/>
                  </a:lnTo>
                  <a:lnTo>
                    <a:pt x="139" y="152"/>
                  </a:lnTo>
                  <a:lnTo>
                    <a:pt x="141" y="154"/>
                  </a:lnTo>
                  <a:lnTo>
                    <a:pt x="148" y="154"/>
                  </a:lnTo>
                  <a:lnTo>
                    <a:pt x="150" y="152"/>
                  </a:lnTo>
                  <a:lnTo>
                    <a:pt x="146" y="150"/>
                  </a:lnTo>
                  <a:lnTo>
                    <a:pt x="148" y="146"/>
                  </a:lnTo>
                  <a:lnTo>
                    <a:pt x="148" y="141"/>
                  </a:lnTo>
                  <a:lnTo>
                    <a:pt x="141" y="139"/>
                  </a:lnTo>
                  <a:lnTo>
                    <a:pt x="135" y="135"/>
                  </a:lnTo>
                  <a:lnTo>
                    <a:pt x="135" y="133"/>
                  </a:lnTo>
                  <a:lnTo>
                    <a:pt x="131" y="131"/>
                  </a:lnTo>
                  <a:lnTo>
                    <a:pt x="131" y="124"/>
                  </a:lnTo>
                  <a:lnTo>
                    <a:pt x="131" y="118"/>
                  </a:lnTo>
                  <a:lnTo>
                    <a:pt x="125" y="116"/>
                  </a:lnTo>
                  <a:lnTo>
                    <a:pt x="118" y="110"/>
                  </a:lnTo>
                  <a:lnTo>
                    <a:pt x="116" y="110"/>
                  </a:lnTo>
                  <a:lnTo>
                    <a:pt x="116" y="112"/>
                  </a:lnTo>
                  <a:lnTo>
                    <a:pt x="110" y="112"/>
                  </a:lnTo>
                  <a:lnTo>
                    <a:pt x="103" y="106"/>
                  </a:lnTo>
                  <a:lnTo>
                    <a:pt x="99" y="106"/>
                  </a:lnTo>
                  <a:lnTo>
                    <a:pt x="95" y="101"/>
                  </a:lnTo>
                  <a:lnTo>
                    <a:pt x="93" y="103"/>
                  </a:lnTo>
                  <a:lnTo>
                    <a:pt x="89" y="103"/>
                  </a:lnTo>
                  <a:lnTo>
                    <a:pt x="89" y="103"/>
                  </a:lnTo>
                  <a:lnTo>
                    <a:pt x="85" y="101"/>
                  </a:lnTo>
                  <a:lnTo>
                    <a:pt x="85" y="103"/>
                  </a:lnTo>
                  <a:lnTo>
                    <a:pt x="80" y="101"/>
                  </a:lnTo>
                  <a:lnTo>
                    <a:pt x="80" y="108"/>
                  </a:lnTo>
                  <a:lnTo>
                    <a:pt x="80" y="110"/>
                  </a:lnTo>
                  <a:lnTo>
                    <a:pt x="80" y="114"/>
                  </a:lnTo>
                  <a:lnTo>
                    <a:pt x="76" y="116"/>
                  </a:lnTo>
                  <a:lnTo>
                    <a:pt x="72" y="118"/>
                  </a:lnTo>
                  <a:lnTo>
                    <a:pt x="59" y="120"/>
                  </a:lnTo>
                  <a:lnTo>
                    <a:pt x="55" y="124"/>
                  </a:lnTo>
                  <a:lnTo>
                    <a:pt x="51" y="124"/>
                  </a:lnTo>
                  <a:lnTo>
                    <a:pt x="44" y="127"/>
                  </a:lnTo>
                  <a:lnTo>
                    <a:pt x="40" y="124"/>
                  </a:lnTo>
                  <a:lnTo>
                    <a:pt x="38" y="122"/>
                  </a:lnTo>
                  <a:lnTo>
                    <a:pt x="34" y="120"/>
                  </a:lnTo>
                  <a:lnTo>
                    <a:pt x="28" y="118"/>
                  </a:lnTo>
                  <a:lnTo>
                    <a:pt x="21" y="114"/>
                  </a:lnTo>
                  <a:lnTo>
                    <a:pt x="17" y="114"/>
                  </a:lnTo>
                  <a:lnTo>
                    <a:pt x="15" y="118"/>
                  </a:lnTo>
                  <a:lnTo>
                    <a:pt x="11" y="118"/>
                  </a:lnTo>
                  <a:lnTo>
                    <a:pt x="9" y="114"/>
                  </a:lnTo>
                  <a:lnTo>
                    <a:pt x="4" y="110"/>
                  </a:lnTo>
                  <a:lnTo>
                    <a:pt x="0" y="106"/>
                  </a:lnTo>
                  <a:lnTo>
                    <a:pt x="0" y="106"/>
                  </a:lnTo>
                  <a:lnTo>
                    <a:pt x="0" y="99"/>
                  </a:lnTo>
                  <a:lnTo>
                    <a:pt x="4" y="91"/>
                  </a:lnTo>
                  <a:lnTo>
                    <a:pt x="9" y="91"/>
                  </a:lnTo>
                  <a:lnTo>
                    <a:pt x="9" y="84"/>
                  </a:lnTo>
                  <a:lnTo>
                    <a:pt x="9" y="78"/>
                  </a:lnTo>
                  <a:lnTo>
                    <a:pt x="21" y="65"/>
                  </a:lnTo>
                  <a:lnTo>
                    <a:pt x="21" y="59"/>
                  </a:lnTo>
                  <a:lnTo>
                    <a:pt x="25" y="57"/>
                  </a:lnTo>
                  <a:lnTo>
                    <a:pt x="28" y="55"/>
                  </a:lnTo>
                  <a:lnTo>
                    <a:pt x="30" y="51"/>
                  </a:lnTo>
                  <a:lnTo>
                    <a:pt x="28" y="46"/>
                  </a:lnTo>
                  <a:lnTo>
                    <a:pt x="28" y="44"/>
                  </a:lnTo>
                  <a:lnTo>
                    <a:pt x="30" y="42"/>
                  </a:lnTo>
                  <a:lnTo>
                    <a:pt x="25" y="40"/>
                  </a:lnTo>
                  <a:lnTo>
                    <a:pt x="21" y="34"/>
                  </a:lnTo>
                  <a:lnTo>
                    <a:pt x="19" y="32"/>
                  </a:lnTo>
                  <a:lnTo>
                    <a:pt x="19" y="21"/>
                  </a:lnTo>
                  <a:lnTo>
                    <a:pt x="19" y="19"/>
                  </a:lnTo>
                  <a:close/>
                </a:path>
              </a:pathLst>
            </a:custGeom>
            <a:gradFill>
              <a:gsLst>
                <a:gs pos="0">
                  <a:schemeClr val="bg1"/>
                </a:gs>
                <a:gs pos="78000">
                  <a:schemeClr val="bg1"/>
                </a:gs>
                <a:gs pos="100000">
                  <a:srgbClr val="C0C0C0"/>
                </a:gs>
              </a:gsLst>
              <a:lin ang="126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dirty="0">
                <a:ln>
                  <a:noFill/>
                </a:ln>
                <a:solidFill>
                  <a:srgbClr val="000000"/>
                </a:solidFill>
                <a:effectLst/>
                <a:uLnTx/>
                <a:uFillTx/>
                <a:latin typeface="Calibri"/>
                <a:ea typeface="+mn-ea"/>
                <a:cs typeface="+mn-cs"/>
              </a:endParaRPr>
            </a:p>
          </p:txBody>
        </p:sp>
        <p:sp>
          <p:nvSpPr>
            <p:cNvPr id="74" name="Freeform 53">
              <a:extLst>
                <a:ext uri="{FF2B5EF4-FFF2-40B4-BE49-F238E27FC236}">
                  <a16:creationId xmlns:a16="http://schemas.microsoft.com/office/drawing/2014/main" id="{9DCDA06F-ECB8-4E29-8D14-0F4A80D3DA50}"/>
                </a:ext>
              </a:extLst>
            </p:cNvPr>
            <p:cNvSpPr>
              <a:spLocks/>
            </p:cNvSpPr>
            <p:nvPr/>
          </p:nvSpPr>
          <p:spPr bwMode="auto">
            <a:xfrm>
              <a:off x="3809107" y="3431588"/>
              <a:ext cx="178742" cy="179640"/>
            </a:xfrm>
            <a:custGeom>
              <a:avLst/>
              <a:gdLst>
                <a:gd name="T0" fmla="*/ 0 w 70"/>
                <a:gd name="T1" fmla="*/ 13 h 76"/>
                <a:gd name="T2" fmla="*/ 0 w 70"/>
                <a:gd name="T3" fmla="*/ 9 h 76"/>
                <a:gd name="T4" fmla="*/ 0 w 70"/>
                <a:gd name="T5" fmla="*/ 7 h 76"/>
                <a:gd name="T6" fmla="*/ 0 w 70"/>
                <a:gd name="T7" fmla="*/ 0 h 76"/>
                <a:gd name="T8" fmla="*/ 5 w 70"/>
                <a:gd name="T9" fmla="*/ 2 h 76"/>
                <a:gd name="T10" fmla="*/ 5 w 70"/>
                <a:gd name="T11" fmla="*/ 0 h 76"/>
                <a:gd name="T12" fmla="*/ 9 w 70"/>
                <a:gd name="T13" fmla="*/ 2 h 76"/>
                <a:gd name="T14" fmla="*/ 9 w 70"/>
                <a:gd name="T15" fmla="*/ 2 h 76"/>
                <a:gd name="T16" fmla="*/ 13 w 70"/>
                <a:gd name="T17" fmla="*/ 2 h 76"/>
                <a:gd name="T18" fmla="*/ 15 w 70"/>
                <a:gd name="T19" fmla="*/ 0 h 76"/>
                <a:gd name="T20" fmla="*/ 19 w 70"/>
                <a:gd name="T21" fmla="*/ 5 h 76"/>
                <a:gd name="T22" fmla="*/ 23 w 70"/>
                <a:gd name="T23" fmla="*/ 5 h 76"/>
                <a:gd name="T24" fmla="*/ 30 w 70"/>
                <a:gd name="T25" fmla="*/ 11 h 76"/>
                <a:gd name="T26" fmla="*/ 36 w 70"/>
                <a:gd name="T27" fmla="*/ 11 h 76"/>
                <a:gd name="T28" fmla="*/ 36 w 70"/>
                <a:gd name="T29" fmla="*/ 9 h 76"/>
                <a:gd name="T30" fmla="*/ 38 w 70"/>
                <a:gd name="T31" fmla="*/ 9 h 76"/>
                <a:gd name="T32" fmla="*/ 45 w 70"/>
                <a:gd name="T33" fmla="*/ 15 h 76"/>
                <a:gd name="T34" fmla="*/ 51 w 70"/>
                <a:gd name="T35" fmla="*/ 17 h 76"/>
                <a:gd name="T36" fmla="*/ 51 w 70"/>
                <a:gd name="T37" fmla="*/ 23 h 76"/>
                <a:gd name="T38" fmla="*/ 51 w 70"/>
                <a:gd name="T39" fmla="*/ 30 h 76"/>
                <a:gd name="T40" fmla="*/ 55 w 70"/>
                <a:gd name="T41" fmla="*/ 32 h 76"/>
                <a:gd name="T42" fmla="*/ 55 w 70"/>
                <a:gd name="T43" fmla="*/ 34 h 76"/>
                <a:gd name="T44" fmla="*/ 61 w 70"/>
                <a:gd name="T45" fmla="*/ 38 h 76"/>
                <a:gd name="T46" fmla="*/ 68 w 70"/>
                <a:gd name="T47" fmla="*/ 40 h 76"/>
                <a:gd name="T48" fmla="*/ 68 w 70"/>
                <a:gd name="T49" fmla="*/ 45 h 76"/>
                <a:gd name="T50" fmla="*/ 66 w 70"/>
                <a:gd name="T51" fmla="*/ 49 h 76"/>
                <a:gd name="T52" fmla="*/ 70 w 70"/>
                <a:gd name="T53" fmla="*/ 51 h 76"/>
                <a:gd name="T54" fmla="*/ 68 w 70"/>
                <a:gd name="T55" fmla="*/ 53 h 76"/>
                <a:gd name="T56" fmla="*/ 61 w 70"/>
                <a:gd name="T57" fmla="*/ 53 h 76"/>
                <a:gd name="T58" fmla="*/ 59 w 70"/>
                <a:gd name="T59" fmla="*/ 51 h 76"/>
                <a:gd name="T60" fmla="*/ 55 w 70"/>
                <a:gd name="T61" fmla="*/ 53 h 76"/>
                <a:gd name="T62" fmla="*/ 51 w 70"/>
                <a:gd name="T63" fmla="*/ 53 h 76"/>
                <a:gd name="T64" fmla="*/ 49 w 70"/>
                <a:gd name="T65" fmla="*/ 61 h 76"/>
                <a:gd name="T66" fmla="*/ 51 w 70"/>
                <a:gd name="T67" fmla="*/ 66 h 76"/>
                <a:gd name="T68" fmla="*/ 49 w 70"/>
                <a:gd name="T69" fmla="*/ 66 h 76"/>
                <a:gd name="T70" fmla="*/ 45 w 70"/>
                <a:gd name="T71" fmla="*/ 72 h 76"/>
                <a:gd name="T72" fmla="*/ 45 w 70"/>
                <a:gd name="T73" fmla="*/ 76 h 76"/>
                <a:gd name="T74" fmla="*/ 40 w 70"/>
                <a:gd name="T75" fmla="*/ 74 h 76"/>
                <a:gd name="T76" fmla="*/ 38 w 70"/>
                <a:gd name="T77" fmla="*/ 76 h 76"/>
                <a:gd name="T78" fmla="*/ 38 w 70"/>
                <a:gd name="T79" fmla="*/ 76 h 76"/>
                <a:gd name="T80" fmla="*/ 34 w 70"/>
                <a:gd name="T81" fmla="*/ 70 h 76"/>
                <a:gd name="T82" fmla="*/ 36 w 70"/>
                <a:gd name="T83" fmla="*/ 53 h 76"/>
                <a:gd name="T84" fmla="*/ 32 w 70"/>
                <a:gd name="T85" fmla="*/ 47 h 76"/>
                <a:gd name="T86" fmla="*/ 32 w 70"/>
                <a:gd name="T87" fmla="*/ 40 h 76"/>
                <a:gd name="T88" fmla="*/ 19 w 70"/>
                <a:gd name="T89" fmla="*/ 32 h 76"/>
                <a:gd name="T90" fmla="*/ 19 w 70"/>
                <a:gd name="T91" fmla="*/ 28 h 76"/>
                <a:gd name="T92" fmla="*/ 11 w 70"/>
                <a:gd name="T93" fmla="*/ 21 h 76"/>
                <a:gd name="T94" fmla="*/ 9 w 70"/>
                <a:gd name="T95" fmla="*/ 13 h 76"/>
                <a:gd name="T96" fmla="*/ 0 w 70"/>
                <a:gd name="T97" fmla="*/ 1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76">
                  <a:moveTo>
                    <a:pt x="0" y="13"/>
                  </a:moveTo>
                  <a:lnTo>
                    <a:pt x="0" y="9"/>
                  </a:lnTo>
                  <a:lnTo>
                    <a:pt x="0" y="7"/>
                  </a:lnTo>
                  <a:lnTo>
                    <a:pt x="0" y="0"/>
                  </a:lnTo>
                  <a:lnTo>
                    <a:pt x="5" y="2"/>
                  </a:lnTo>
                  <a:lnTo>
                    <a:pt x="5" y="0"/>
                  </a:lnTo>
                  <a:lnTo>
                    <a:pt x="9" y="2"/>
                  </a:lnTo>
                  <a:lnTo>
                    <a:pt x="9" y="2"/>
                  </a:lnTo>
                  <a:lnTo>
                    <a:pt x="13" y="2"/>
                  </a:lnTo>
                  <a:lnTo>
                    <a:pt x="15" y="0"/>
                  </a:lnTo>
                  <a:lnTo>
                    <a:pt x="19" y="5"/>
                  </a:lnTo>
                  <a:lnTo>
                    <a:pt x="23" y="5"/>
                  </a:lnTo>
                  <a:lnTo>
                    <a:pt x="30" y="11"/>
                  </a:lnTo>
                  <a:lnTo>
                    <a:pt x="36" y="11"/>
                  </a:lnTo>
                  <a:lnTo>
                    <a:pt x="36" y="9"/>
                  </a:lnTo>
                  <a:lnTo>
                    <a:pt x="38" y="9"/>
                  </a:lnTo>
                  <a:lnTo>
                    <a:pt x="45" y="15"/>
                  </a:lnTo>
                  <a:lnTo>
                    <a:pt x="51" y="17"/>
                  </a:lnTo>
                  <a:lnTo>
                    <a:pt x="51" y="23"/>
                  </a:lnTo>
                  <a:lnTo>
                    <a:pt x="51" y="30"/>
                  </a:lnTo>
                  <a:lnTo>
                    <a:pt x="55" y="32"/>
                  </a:lnTo>
                  <a:lnTo>
                    <a:pt x="55" y="34"/>
                  </a:lnTo>
                  <a:lnTo>
                    <a:pt x="61" y="38"/>
                  </a:lnTo>
                  <a:lnTo>
                    <a:pt x="68" y="40"/>
                  </a:lnTo>
                  <a:lnTo>
                    <a:pt x="68" y="45"/>
                  </a:lnTo>
                  <a:lnTo>
                    <a:pt x="66" y="49"/>
                  </a:lnTo>
                  <a:lnTo>
                    <a:pt x="70" y="51"/>
                  </a:lnTo>
                  <a:lnTo>
                    <a:pt x="68" y="53"/>
                  </a:lnTo>
                  <a:lnTo>
                    <a:pt x="61" y="53"/>
                  </a:lnTo>
                  <a:lnTo>
                    <a:pt x="59" y="51"/>
                  </a:lnTo>
                  <a:lnTo>
                    <a:pt x="55" y="53"/>
                  </a:lnTo>
                  <a:lnTo>
                    <a:pt x="51" y="53"/>
                  </a:lnTo>
                  <a:lnTo>
                    <a:pt x="49" y="61"/>
                  </a:lnTo>
                  <a:lnTo>
                    <a:pt x="51" y="66"/>
                  </a:lnTo>
                  <a:lnTo>
                    <a:pt x="49" y="66"/>
                  </a:lnTo>
                  <a:lnTo>
                    <a:pt x="45" y="72"/>
                  </a:lnTo>
                  <a:lnTo>
                    <a:pt x="45" y="76"/>
                  </a:lnTo>
                  <a:lnTo>
                    <a:pt x="40" y="74"/>
                  </a:lnTo>
                  <a:lnTo>
                    <a:pt x="38" y="76"/>
                  </a:lnTo>
                  <a:lnTo>
                    <a:pt x="38" y="76"/>
                  </a:lnTo>
                  <a:lnTo>
                    <a:pt x="34" y="70"/>
                  </a:lnTo>
                  <a:lnTo>
                    <a:pt x="36" y="53"/>
                  </a:lnTo>
                  <a:lnTo>
                    <a:pt x="32" y="47"/>
                  </a:lnTo>
                  <a:lnTo>
                    <a:pt x="32" y="40"/>
                  </a:lnTo>
                  <a:lnTo>
                    <a:pt x="19" y="32"/>
                  </a:lnTo>
                  <a:lnTo>
                    <a:pt x="19" y="28"/>
                  </a:lnTo>
                  <a:lnTo>
                    <a:pt x="11" y="21"/>
                  </a:lnTo>
                  <a:lnTo>
                    <a:pt x="9" y="13"/>
                  </a:lnTo>
                  <a:lnTo>
                    <a:pt x="0" y="13"/>
                  </a:lnTo>
                  <a:close/>
                </a:path>
              </a:pathLst>
            </a:custGeom>
            <a:gradFill>
              <a:gsLst>
                <a:gs pos="100000">
                  <a:schemeClr val="bg1"/>
                </a:gs>
                <a:gs pos="100000">
                  <a:srgbClr val="E4E4E4"/>
                </a:gs>
              </a:gsLst>
              <a:lin ang="144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solidFill>
                  <a:srgbClr val="000000"/>
                </a:solidFill>
                <a:latin typeface="Calibri"/>
              </a:endParaRPr>
            </a:p>
          </p:txBody>
        </p:sp>
        <p:sp>
          <p:nvSpPr>
            <p:cNvPr id="75" name="Freeform 56">
              <a:extLst>
                <a:ext uri="{FF2B5EF4-FFF2-40B4-BE49-F238E27FC236}">
                  <a16:creationId xmlns:a16="http://schemas.microsoft.com/office/drawing/2014/main" id="{BD9BBFBD-516F-4746-A4D8-F1A5F9AC120A}"/>
                </a:ext>
              </a:extLst>
            </p:cNvPr>
            <p:cNvSpPr>
              <a:spLocks/>
            </p:cNvSpPr>
            <p:nvPr/>
          </p:nvSpPr>
          <p:spPr bwMode="auto">
            <a:xfrm>
              <a:off x="3362246" y="3391409"/>
              <a:ext cx="252796" cy="106365"/>
            </a:xfrm>
            <a:custGeom>
              <a:avLst/>
              <a:gdLst>
                <a:gd name="T0" fmla="*/ 0 w 99"/>
                <a:gd name="T1" fmla="*/ 34 h 45"/>
                <a:gd name="T2" fmla="*/ 15 w 99"/>
                <a:gd name="T3" fmla="*/ 43 h 45"/>
                <a:gd name="T4" fmla="*/ 21 w 99"/>
                <a:gd name="T5" fmla="*/ 45 h 45"/>
                <a:gd name="T6" fmla="*/ 28 w 99"/>
                <a:gd name="T7" fmla="*/ 43 h 45"/>
                <a:gd name="T8" fmla="*/ 38 w 99"/>
                <a:gd name="T9" fmla="*/ 40 h 45"/>
                <a:gd name="T10" fmla="*/ 38 w 99"/>
                <a:gd name="T11" fmla="*/ 36 h 45"/>
                <a:gd name="T12" fmla="*/ 45 w 99"/>
                <a:gd name="T13" fmla="*/ 34 h 45"/>
                <a:gd name="T14" fmla="*/ 51 w 99"/>
                <a:gd name="T15" fmla="*/ 30 h 45"/>
                <a:gd name="T16" fmla="*/ 57 w 99"/>
                <a:gd name="T17" fmla="*/ 36 h 45"/>
                <a:gd name="T18" fmla="*/ 57 w 99"/>
                <a:gd name="T19" fmla="*/ 32 h 45"/>
                <a:gd name="T20" fmla="*/ 61 w 99"/>
                <a:gd name="T21" fmla="*/ 28 h 45"/>
                <a:gd name="T22" fmla="*/ 64 w 99"/>
                <a:gd name="T23" fmla="*/ 24 h 45"/>
                <a:gd name="T24" fmla="*/ 70 w 99"/>
                <a:gd name="T25" fmla="*/ 24 h 45"/>
                <a:gd name="T26" fmla="*/ 76 w 99"/>
                <a:gd name="T27" fmla="*/ 24 h 45"/>
                <a:gd name="T28" fmla="*/ 83 w 99"/>
                <a:gd name="T29" fmla="*/ 24 h 45"/>
                <a:gd name="T30" fmla="*/ 89 w 99"/>
                <a:gd name="T31" fmla="*/ 26 h 45"/>
                <a:gd name="T32" fmla="*/ 95 w 99"/>
                <a:gd name="T33" fmla="*/ 22 h 45"/>
                <a:gd name="T34" fmla="*/ 95 w 99"/>
                <a:gd name="T35" fmla="*/ 15 h 45"/>
                <a:gd name="T36" fmla="*/ 99 w 99"/>
                <a:gd name="T37" fmla="*/ 7 h 45"/>
                <a:gd name="T38" fmla="*/ 99 w 99"/>
                <a:gd name="T39" fmla="*/ 7 h 45"/>
                <a:gd name="T40" fmla="*/ 91 w 99"/>
                <a:gd name="T41" fmla="*/ 0 h 45"/>
                <a:gd name="T42" fmla="*/ 85 w 99"/>
                <a:gd name="T43" fmla="*/ 0 h 45"/>
                <a:gd name="T44" fmla="*/ 80 w 99"/>
                <a:gd name="T45" fmla="*/ 3 h 45"/>
                <a:gd name="T46" fmla="*/ 78 w 99"/>
                <a:gd name="T47" fmla="*/ 0 h 45"/>
                <a:gd name="T48" fmla="*/ 74 w 99"/>
                <a:gd name="T49" fmla="*/ 0 h 45"/>
                <a:gd name="T50" fmla="*/ 72 w 99"/>
                <a:gd name="T51" fmla="*/ 5 h 45"/>
                <a:gd name="T52" fmla="*/ 70 w 99"/>
                <a:gd name="T53" fmla="*/ 3 h 45"/>
                <a:gd name="T54" fmla="*/ 66 w 99"/>
                <a:gd name="T55" fmla="*/ 3 h 45"/>
                <a:gd name="T56" fmla="*/ 61 w 99"/>
                <a:gd name="T57" fmla="*/ 0 h 45"/>
                <a:gd name="T58" fmla="*/ 59 w 99"/>
                <a:gd name="T59" fmla="*/ 3 h 45"/>
                <a:gd name="T60" fmla="*/ 55 w 99"/>
                <a:gd name="T61" fmla="*/ 7 h 45"/>
                <a:gd name="T62" fmla="*/ 53 w 99"/>
                <a:gd name="T63" fmla="*/ 7 h 45"/>
                <a:gd name="T64" fmla="*/ 51 w 99"/>
                <a:gd name="T65" fmla="*/ 5 h 45"/>
                <a:gd name="T66" fmla="*/ 51 w 99"/>
                <a:gd name="T67" fmla="*/ 7 h 45"/>
                <a:gd name="T68" fmla="*/ 43 w 99"/>
                <a:gd name="T69" fmla="*/ 5 h 45"/>
                <a:gd name="T70" fmla="*/ 38 w 99"/>
                <a:gd name="T71" fmla="*/ 9 h 45"/>
                <a:gd name="T72" fmla="*/ 32 w 99"/>
                <a:gd name="T73" fmla="*/ 9 h 45"/>
                <a:gd name="T74" fmla="*/ 28 w 99"/>
                <a:gd name="T75" fmla="*/ 15 h 45"/>
                <a:gd name="T76" fmla="*/ 19 w 99"/>
                <a:gd name="T77" fmla="*/ 15 h 45"/>
                <a:gd name="T78" fmla="*/ 13 w 99"/>
                <a:gd name="T79" fmla="*/ 19 h 45"/>
                <a:gd name="T80" fmla="*/ 11 w 99"/>
                <a:gd name="T81" fmla="*/ 17 h 45"/>
                <a:gd name="T82" fmla="*/ 7 w 99"/>
                <a:gd name="T83" fmla="*/ 17 h 45"/>
                <a:gd name="T84" fmla="*/ 0 w 99"/>
                <a:gd name="T85" fmla="*/ 19 h 45"/>
                <a:gd name="T86" fmla="*/ 0 w 99"/>
                <a:gd name="T87" fmla="*/ 19 h 45"/>
                <a:gd name="T88" fmla="*/ 0 w 99"/>
                <a:gd name="T89" fmla="*/ 26 h 45"/>
                <a:gd name="T90" fmla="*/ 0 w 99"/>
                <a:gd name="T91" fmla="*/ 3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45">
                  <a:moveTo>
                    <a:pt x="0" y="34"/>
                  </a:moveTo>
                  <a:lnTo>
                    <a:pt x="15" y="43"/>
                  </a:lnTo>
                  <a:lnTo>
                    <a:pt x="21" y="45"/>
                  </a:lnTo>
                  <a:lnTo>
                    <a:pt x="28" y="43"/>
                  </a:lnTo>
                  <a:lnTo>
                    <a:pt x="38" y="40"/>
                  </a:lnTo>
                  <a:lnTo>
                    <a:pt x="38" y="36"/>
                  </a:lnTo>
                  <a:lnTo>
                    <a:pt x="45" y="34"/>
                  </a:lnTo>
                  <a:lnTo>
                    <a:pt x="51" y="30"/>
                  </a:lnTo>
                  <a:lnTo>
                    <a:pt x="57" y="36"/>
                  </a:lnTo>
                  <a:lnTo>
                    <a:pt x="57" y="32"/>
                  </a:lnTo>
                  <a:lnTo>
                    <a:pt x="61" y="28"/>
                  </a:lnTo>
                  <a:lnTo>
                    <a:pt x="64" y="24"/>
                  </a:lnTo>
                  <a:lnTo>
                    <a:pt x="70" y="24"/>
                  </a:lnTo>
                  <a:lnTo>
                    <a:pt x="76" y="24"/>
                  </a:lnTo>
                  <a:lnTo>
                    <a:pt x="83" y="24"/>
                  </a:lnTo>
                  <a:lnTo>
                    <a:pt x="89" y="26"/>
                  </a:lnTo>
                  <a:lnTo>
                    <a:pt x="95" y="22"/>
                  </a:lnTo>
                  <a:lnTo>
                    <a:pt x="95" y="15"/>
                  </a:lnTo>
                  <a:lnTo>
                    <a:pt x="99" y="7"/>
                  </a:lnTo>
                  <a:lnTo>
                    <a:pt x="99" y="7"/>
                  </a:lnTo>
                  <a:lnTo>
                    <a:pt x="91" y="0"/>
                  </a:lnTo>
                  <a:lnTo>
                    <a:pt x="85" y="0"/>
                  </a:lnTo>
                  <a:lnTo>
                    <a:pt x="80" y="3"/>
                  </a:lnTo>
                  <a:lnTo>
                    <a:pt x="78" y="0"/>
                  </a:lnTo>
                  <a:lnTo>
                    <a:pt x="74" y="0"/>
                  </a:lnTo>
                  <a:lnTo>
                    <a:pt x="72" y="5"/>
                  </a:lnTo>
                  <a:lnTo>
                    <a:pt x="70" y="3"/>
                  </a:lnTo>
                  <a:lnTo>
                    <a:pt x="66" y="3"/>
                  </a:lnTo>
                  <a:lnTo>
                    <a:pt x="61" y="0"/>
                  </a:lnTo>
                  <a:lnTo>
                    <a:pt x="59" y="3"/>
                  </a:lnTo>
                  <a:lnTo>
                    <a:pt x="55" y="7"/>
                  </a:lnTo>
                  <a:lnTo>
                    <a:pt x="53" y="7"/>
                  </a:lnTo>
                  <a:lnTo>
                    <a:pt x="51" y="5"/>
                  </a:lnTo>
                  <a:lnTo>
                    <a:pt x="51" y="7"/>
                  </a:lnTo>
                  <a:lnTo>
                    <a:pt x="43" y="5"/>
                  </a:lnTo>
                  <a:lnTo>
                    <a:pt x="38" y="9"/>
                  </a:lnTo>
                  <a:lnTo>
                    <a:pt x="32" y="9"/>
                  </a:lnTo>
                  <a:lnTo>
                    <a:pt x="28" y="15"/>
                  </a:lnTo>
                  <a:lnTo>
                    <a:pt x="19" y="15"/>
                  </a:lnTo>
                  <a:lnTo>
                    <a:pt x="13" y="19"/>
                  </a:lnTo>
                  <a:lnTo>
                    <a:pt x="11" y="17"/>
                  </a:lnTo>
                  <a:lnTo>
                    <a:pt x="7" y="17"/>
                  </a:lnTo>
                  <a:lnTo>
                    <a:pt x="0" y="19"/>
                  </a:lnTo>
                  <a:lnTo>
                    <a:pt x="0" y="19"/>
                  </a:lnTo>
                  <a:lnTo>
                    <a:pt x="0" y="26"/>
                  </a:lnTo>
                  <a:lnTo>
                    <a:pt x="0" y="34"/>
                  </a:lnTo>
                  <a:close/>
                </a:path>
              </a:pathLst>
            </a:custGeom>
            <a:gradFill>
              <a:gsLst>
                <a:gs pos="0">
                  <a:schemeClr val="bg1"/>
                </a:gs>
                <a:gs pos="36000">
                  <a:schemeClr val="bg1"/>
                </a:gs>
                <a:gs pos="100000">
                  <a:srgbClr val="C0C0C0"/>
                </a:gs>
              </a:gsLst>
              <a:lin ang="174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solidFill>
                  <a:srgbClr val="000000"/>
                </a:solidFill>
                <a:latin typeface="Calibri"/>
              </a:endParaRPr>
            </a:p>
          </p:txBody>
        </p:sp>
        <p:sp>
          <p:nvSpPr>
            <p:cNvPr id="76" name="Freeform 67">
              <a:extLst>
                <a:ext uri="{FF2B5EF4-FFF2-40B4-BE49-F238E27FC236}">
                  <a16:creationId xmlns:a16="http://schemas.microsoft.com/office/drawing/2014/main" id="{CCF4BFE5-D248-4B5A-AA95-5DB39B982889}"/>
                </a:ext>
              </a:extLst>
            </p:cNvPr>
            <p:cNvSpPr>
              <a:spLocks/>
            </p:cNvSpPr>
            <p:nvPr/>
          </p:nvSpPr>
          <p:spPr bwMode="auto">
            <a:xfrm>
              <a:off x="3122222" y="3292124"/>
              <a:ext cx="370255" cy="151278"/>
            </a:xfrm>
            <a:custGeom>
              <a:avLst/>
              <a:gdLst>
                <a:gd name="T0" fmla="*/ 52 w 145"/>
                <a:gd name="T1" fmla="*/ 4 h 64"/>
                <a:gd name="T2" fmla="*/ 59 w 145"/>
                <a:gd name="T3" fmla="*/ 2 h 64"/>
                <a:gd name="T4" fmla="*/ 69 w 145"/>
                <a:gd name="T5" fmla="*/ 2 h 64"/>
                <a:gd name="T6" fmla="*/ 71 w 145"/>
                <a:gd name="T7" fmla="*/ 9 h 64"/>
                <a:gd name="T8" fmla="*/ 77 w 145"/>
                <a:gd name="T9" fmla="*/ 11 h 64"/>
                <a:gd name="T10" fmla="*/ 77 w 145"/>
                <a:gd name="T11" fmla="*/ 17 h 64"/>
                <a:gd name="T12" fmla="*/ 80 w 145"/>
                <a:gd name="T13" fmla="*/ 23 h 64"/>
                <a:gd name="T14" fmla="*/ 84 w 145"/>
                <a:gd name="T15" fmla="*/ 21 h 64"/>
                <a:gd name="T16" fmla="*/ 82 w 145"/>
                <a:gd name="T17" fmla="*/ 15 h 64"/>
                <a:gd name="T18" fmla="*/ 92 w 145"/>
                <a:gd name="T19" fmla="*/ 19 h 64"/>
                <a:gd name="T20" fmla="*/ 96 w 145"/>
                <a:gd name="T21" fmla="*/ 21 h 64"/>
                <a:gd name="T22" fmla="*/ 109 w 145"/>
                <a:gd name="T23" fmla="*/ 23 h 64"/>
                <a:gd name="T24" fmla="*/ 128 w 145"/>
                <a:gd name="T25" fmla="*/ 34 h 64"/>
                <a:gd name="T26" fmla="*/ 134 w 145"/>
                <a:gd name="T27" fmla="*/ 40 h 64"/>
                <a:gd name="T28" fmla="*/ 141 w 145"/>
                <a:gd name="T29" fmla="*/ 40 h 64"/>
                <a:gd name="T30" fmla="*/ 145 w 145"/>
                <a:gd name="T31" fmla="*/ 49 h 64"/>
                <a:gd name="T32" fmla="*/ 132 w 145"/>
                <a:gd name="T33" fmla="*/ 51 h 64"/>
                <a:gd name="T34" fmla="*/ 122 w 145"/>
                <a:gd name="T35" fmla="*/ 57 h 64"/>
                <a:gd name="T36" fmla="*/ 107 w 145"/>
                <a:gd name="T37" fmla="*/ 61 h 64"/>
                <a:gd name="T38" fmla="*/ 101 w 145"/>
                <a:gd name="T39" fmla="*/ 59 h 64"/>
                <a:gd name="T40" fmla="*/ 86 w 145"/>
                <a:gd name="T41" fmla="*/ 59 h 64"/>
                <a:gd name="T42" fmla="*/ 77 w 145"/>
                <a:gd name="T43" fmla="*/ 59 h 64"/>
                <a:gd name="T44" fmla="*/ 67 w 145"/>
                <a:gd name="T45" fmla="*/ 55 h 64"/>
                <a:gd name="T46" fmla="*/ 56 w 145"/>
                <a:gd name="T47" fmla="*/ 53 h 64"/>
                <a:gd name="T48" fmla="*/ 52 w 145"/>
                <a:gd name="T49" fmla="*/ 59 h 64"/>
                <a:gd name="T50" fmla="*/ 46 w 145"/>
                <a:gd name="T51" fmla="*/ 61 h 64"/>
                <a:gd name="T52" fmla="*/ 35 w 145"/>
                <a:gd name="T53" fmla="*/ 59 h 64"/>
                <a:gd name="T54" fmla="*/ 31 w 145"/>
                <a:gd name="T55" fmla="*/ 57 h 64"/>
                <a:gd name="T56" fmla="*/ 21 w 145"/>
                <a:gd name="T57" fmla="*/ 47 h 64"/>
                <a:gd name="T58" fmla="*/ 10 w 145"/>
                <a:gd name="T59" fmla="*/ 40 h 64"/>
                <a:gd name="T60" fmla="*/ 8 w 145"/>
                <a:gd name="T61" fmla="*/ 32 h 64"/>
                <a:gd name="T62" fmla="*/ 0 w 145"/>
                <a:gd name="T63" fmla="*/ 21 h 64"/>
                <a:gd name="T64" fmla="*/ 0 w 145"/>
                <a:gd name="T65" fmla="*/ 17 h 64"/>
                <a:gd name="T66" fmla="*/ 6 w 145"/>
                <a:gd name="T67" fmla="*/ 21 h 64"/>
                <a:gd name="T68" fmla="*/ 16 w 145"/>
                <a:gd name="T69" fmla="*/ 15 h 64"/>
                <a:gd name="T70" fmla="*/ 25 w 145"/>
                <a:gd name="T71" fmla="*/ 9 h 64"/>
                <a:gd name="T72" fmla="*/ 33 w 145"/>
                <a:gd name="T73" fmla="*/ 7 h 64"/>
                <a:gd name="T74" fmla="*/ 40 w 145"/>
                <a:gd name="T75" fmla="*/ 4 h 64"/>
                <a:gd name="T76" fmla="*/ 46 w 145"/>
                <a:gd name="T77" fmla="*/ 2 h 64"/>
                <a:gd name="T78" fmla="*/ 50 w 145"/>
                <a:gd name="T79"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64">
                  <a:moveTo>
                    <a:pt x="52" y="0"/>
                  </a:moveTo>
                  <a:lnTo>
                    <a:pt x="52" y="4"/>
                  </a:lnTo>
                  <a:lnTo>
                    <a:pt x="54" y="2"/>
                  </a:lnTo>
                  <a:lnTo>
                    <a:pt x="59" y="2"/>
                  </a:lnTo>
                  <a:lnTo>
                    <a:pt x="61" y="2"/>
                  </a:lnTo>
                  <a:lnTo>
                    <a:pt x="69" y="2"/>
                  </a:lnTo>
                  <a:lnTo>
                    <a:pt x="69" y="4"/>
                  </a:lnTo>
                  <a:lnTo>
                    <a:pt x="71" y="9"/>
                  </a:lnTo>
                  <a:lnTo>
                    <a:pt x="75" y="9"/>
                  </a:lnTo>
                  <a:lnTo>
                    <a:pt x="77" y="11"/>
                  </a:lnTo>
                  <a:lnTo>
                    <a:pt x="75" y="15"/>
                  </a:lnTo>
                  <a:lnTo>
                    <a:pt x="77" y="17"/>
                  </a:lnTo>
                  <a:lnTo>
                    <a:pt x="80" y="19"/>
                  </a:lnTo>
                  <a:lnTo>
                    <a:pt x="80" y="23"/>
                  </a:lnTo>
                  <a:lnTo>
                    <a:pt x="82" y="23"/>
                  </a:lnTo>
                  <a:lnTo>
                    <a:pt x="84" y="21"/>
                  </a:lnTo>
                  <a:lnTo>
                    <a:pt x="86" y="21"/>
                  </a:lnTo>
                  <a:lnTo>
                    <a:pt x="82" y="15"/>
                  </a:lnTo>
                  <a:lnTo>
                    <a:pt x="84" y="15"/>
                  </a:lnTo>
                  <a:lnTo>
                    <a:pt x="92" y="19"/>
                  </a:lnTo>
                  <a:lnTo>
                    <a:pt x="99" y="19"/>
                  </a:lnTo>
                  <a:lnTo>
                    <a:pt x="96" y="21"/>
                  </a:lnTo>
                  <a:lnTo>
                    <a:pt x="101" y="26"/>
                  </a:lnTo>
                  <a:lnTo>
                    <a:pt x="109" y="23"/>
                  </a:lnTo>
                  <a:lnTo>
                    <a:pt x="115" y="26"/>
                  </a:lnTo>
                  <a:lnTo>
                    <a:pt x="128" y="34"/>
                  </a:lnTo>
                  <a:lnTo>
                    <a:pt x="130" y="40"/>
                  </a:lnTo>
                  <a:lnTo>
                    <a:pt x="134" y="40"/>
                  </a:lnTo>
                  <a:lnTo>
                    <a:pt x="137" y="38"/>
                  </a:lnTo>
                  <a:lnTo>
                    <a:pt x="141" y="40"/>
                  </a:lnTo>
                  <a:lnTo>
                    <a:pt x="145" y="42"/>
                  </a:lnTo>
                  <a:lnTo>
                    <a:pt x="145" y="49"/>
                  </a:lnTo>
                  <a:lnTo>
                    <a:pt x="137" y="47"/>
                  </a:lnTo>
                  <a:lnTo>
                    <a:pt x="132" y="51"/>
                  </a:lnTo>
                  <a:lnTo>
                    <a:pt x="126" y="51"/>
                  </a:lnTo>
                  <a:lnTo>
                    <a:pt x="122" y="57"/>
                  </a:lnTo>
                  <a:lnTo>
                    <a:pt x="113" y="57"/>
                  </a:lnTo>
                  <a:lnTo>
                    <a:pt x="107" y="61"/>
                  </a:lnTo>
                  <a:lnTo>
                    <a:pt x="105" y="59"/>
                  </a:lnTo>
                  <a:lnTo>
                    <a:pt x="101" y="59"/>
                  </a:lnTo>
                  <a:lnTo>
                    <a:pt x="94" y="61"/>
                  </a:lnTo>
                  <a:lnTo>
                    <a:pt x="86" y="59"/>
                  </a:lnTo>
                  <a:lnTo>
                    <a:pt x="84" y="57"/>
                  </a:lnTo>
                  <a:lnTo>
                    <a:pt x="77" y="59"/>
                  </a:lnTo>
                  <a:lnTo>
                    <a:pt x="71" y="59"/>
                  </a:lnTo>
                  <a:lnTo>
                    <a:pt x="67" y="55"/>
                  </a:lnTo>
                  <a:lnTo>
                    <a:pt x="61" y="55"/>
                  </a:lnTo>
                  <a:lnTo>
                    <a:pt x="56" y="53"/>
                  </a:lnTo>
                  <a:lnTo>
                    <a:pt x="54" y="57"/>
                  </a:lnTo>
                  <a:lnTo>
                    <a:pt x="52" y="59"/>
                  </a:lnTo>
                  <a:lnTo>
                    <a:pt x="52" y="61"/>
                  </a:lnTo>
                  <a:lnTo>
                    <a:pt x="46" y="61"/>
                  </a:lnTo>
                  <a:lnTo>
                    <a:pt x="44" y="64"/>
                  </a:lnTo>
                  <a:lnTo>
                    <a:pt x="35" y="59"/>
                  </a:lnTo>
                  <a:lnTo>
                    <a:pt x="31" y="59"/>
                  </a:lnTo>
                  <a:lnTo>
                    <a:pt x="31" y="57"/>
                  </a:lnTo>
                  <a:lnTo>
                    <a:pt x="25" y="49"/>
                  </a:lnTo>
                  <a:lnTo>
                    <a:pt x="21" y="47"/>
                  </a:lnTo>
                  <a:lnTo>
                    <a:pt x="12" y="42"/>
                  </a:lnTo>
                  <a:lnTo>
                    <a:pt x="10" y="40"/>
                  </a:lnTo>
                  <a:lnTo>
                    <a:pt x="8" y="36"/>
                  </a:lnTo>
                  <a:lnTo>
                    <a:pt x="8" y="32"/>
                  </a:lnTo>
                  <a:lnTo>
                    <a:pt x="4" y="26"/>
                  </a:lnTo>
                  <a:lnTo>
                    <a:pt x="0" y="21"/>
                  </a:lnTo>
                  <a:lnTo>
                    <a:pt x="0" y="19"/>
                  </a:lnTo>
                  <a:lnTo>
                    <a:pt x="0" y="17"/>
                  </a:lnTo>
                  <a:lnTo>
                    <a:pt x="2" y="19"/>
                  </a:lnTo>
                  <a:lnTo>
                    <a:pt x="6" y="21"/>
                  </a:lnTo>
                  <a:lnTo>
                    <a:pt x="12" y="15"/>
                  </a:lnTo>
                  <a:lnTo>
                    <a:pt x="16" y="15"/>
                  </a:lnTo>
                  <a:lnTo>
                    <a:pt x="21" y="9"/>
                  </a:lnTo>
                  <a:lnTo>
                    <a:pt x="25" y="9"/>
                  </a:lnTo>
                  <a:lnTo>
                    <a:pt x="27" y="7"/>
                  </a:lnTo>
                  <a:lnTo>
                    <a:pt x="33" y="7"/>
                  </a:lnTo>
                  <a:lnTo>
                    <a:pt x="35" y="7"/>
                  </a:lnTo>
                  <a:lnTo>
                    <a:pt x="40" y="4"/>
                  </a:lnTo>
                  <a:lnTo>
                    <a:pt x="40" y="0"/>
                  </a:lnTo>
                  <a:lnTo>
                    <a:pt x="46" y="2"/>
                  </a:lnTo>
                  <a:lnTo>
                    <a:pt x="48" y="0"/>
                  </a:lnTo>
                  <a:lnTo>
                    <a:pt x="50" y="2"/>
                  </a:lnTo>
                  <a:lnTo>
                    <a:pt x="52" y="0"/>
                  </a:lnTo>
                  <a:close/>
                </a:path>
              </a:pathLst>
            </a:custGeom>
            <a:gradFill>
              <a:gsLst>
                <a:gs pos="0">
                  <a:schemeClr val="bg1"/>
                </a:gs>
                <a:gs pos="36000">
                  <a:schemeClr val="bg1"/>
                </a:gs>
                <a:gs pos="100000">
                  <a:srgbClr val="C0C0C0"/>
                </a:gs>
              </a:gsLst>
              <a:lin ang="192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solidFill>
                  <a:srgbClr val="000000"/>
                </a:solidFill>
                <a:latin typeface="Calibri"/>
              </a:endParaRPr>
            </a:p>
          </p:txBody>
        </p:sp>
        <p:sp>
          <p:nvSpPr>
            <p:cNvPr id="77" name="Freeform 68">
              <a:extLst>
                <a:ext uri="{FF2B5EF4-FFF2-40B4-BE49-F238E27FC236}">
                  <a16:creationId xmlns:a16="http://schemas.microsoft.com/office/drawing/2014/main" id="{355A68B0-B1EE-491F-B84E-FBA282C867BF}"/>
                </a:ext>
              </a:extLst>
            </p:cNvPr>
            <p:cNvSpPr>
              <a:spLocks/>
            </p:cNvSpPr>
            <p:nvPr/>
          </p:nvSpPr>
          <p:spPr bwMode="auto">
            <a:xfrm>
              <a:off x="2831123" y="3043933"/>
              <a:ext cx="423877" cy="468023"/>
            </a:xfrm>
            <a:custGeom>
              <a:avLst/>
              <a:gdLst>
                <a:gd name="T0" fmla="*/ 61 w 166"/>
                <a:gd name="T1" fmla="*/ 2 h 198"/>
                <a:gd name="T2" fmla="*/ 71 w 166"/>
                <a:gd name="T3" fmla="*/ 10 h 198"/>
                <a:gd name="T4" fmla="*/ 73 w 166"/>
                <a:gd name="T5" fmla="*/ 19 h 198"/>
                <a:gd name="T6" fmla="*/ 82 w 166"/>
                <a:gd name="T7" fmla="*/ 17 h 198"/>
                <a:gd name="T8" fmla="*/ 92 w 166"/>
                <a:gd name="T9" fmla="*/ 17 h 198"/>
                <a:gd name="T10" fmla="*/ 84 w 166"/>
                <a:gd name="T11" fmla="*/ 25 h 198"/>
                <a:gd name="T12" fmla="*/ 95 w 166"/>
                <a:gd name="T13" fmla="*/ 29 h 198"/>
                <a:gd name="T14" fmla="*/ 109 w 166"/>
                <a:gd name="T15" fmla="*/ 21 h 198"/>
                <a:gd name="T16" fmla="*/ 116 w 166"/>
                <a:gd name="T17" fmla="*/ 15 h 198"/>
                <a:gd name="T18" fmla="*/ 116 w 166"/>
                <a:gd name="T19" fmla="*/ 17 h 198"/>
                <a:gd name="T20" fmla="*/ 124 w 166"/>
                <a:gd name="T21" fmla="*/ 17 h 198"/>
                <a:gd name="T22" fmla="*/ 135 w 166"/>
                <a:gd name="T23" fmla="*/ 25 h 198"/>
                <a:gd name="T24" fmla="*/ 145 w 166"/>
                <a:gd name="T25" fmla="*/ 34 h 198"/>
                <a:gd name="T26" fmla="*/ 156 w 166"/>
                <a:gd name="T27" fmla="*/ 44 h 198"/>
                <a:gd name="T28" fmla="*/ 156 w 166"/>
                <a:gd name="T29" fmla="*/ 63 h 198"/>
                <a:gd name="T30" fmla="*/ 160 w 166"/>
                <a:gd name="T31" fmla="*/ 78 h 198"/>
                <a:gd name="T32" fmla="*/ 166 w 166"/>
                <a:gd name="T33" fmla="*/ 95 h 198"/>
                <a:gd name="T34" fmla="*/ 160 w 166"/>
                <a:gd name="T35" fmla="*/ 107 h 198"/>
                <a:gd name="T36" fmla="*/ 147 w 166"/>
                <a:gd name="T37" fmla="*/ 112 h 198"/>
                <a:gd name="T38" fmla="*/ 130 w 166"/>
                <a:gd name="T39" fmla="*/ 120 h 198"/>
                <a:gd name="T40" fmla="*/ 114 w 166"/>
                <a:gd name="T41" fmla="*/ 122 h 198"/>
                <a:gd name="T42" fmla="*/ 122 w 166"/>
                <a:gd name="T43" fmla="*/ 137 h 198"/>
                <a:gd name="T44" fmla="*/ 135 w 166"/>
                <a:gd name="T45" fmla="*/ 152 h 198"/>
                <a:gd name="T46" fmla="*/ 145 w 166"/>
                <a:gd name="T47" fmla="*/ 171 h 198"/>
                <a:gd name="T48" fmla="*/ 130 w 166"/>
                <a:gd name="T49" fmla="*/ 183 h 198"/>
                <a:gd name="T50" fmla="*/ 132 w 166"/>
                <a:gd name="T51" fmla="*/ 194 h 198"/>
                <a:gd name="T52" fmla="*/ 118 w 166"/>
                <a:gd name="T53" fmla="*/ 192 h 198"/>
                <a:gd name="T54" fmla="*/ 101 w 166"/>
                <a:gd name="T55" fmla="*/ 196 h 198"/>
                <a:gd name="T56" fmla="*/ 86 w 166"/>
                <a:gd name="T57" fmla="*/ 198 h 198"/>
                <a:gd name="T58" fmla="*/ 76 w 166"/>
                <a:gd name="T59" fmla="*/ 196 h 198"/>
                <a:gd name="T60" fmla="*/ 63 w 166"/>
                <a:gd name="T61" fmla="*/ 192 h 198"/>
                <a:gd name="T62" fmla="*/ 55 w 166"/>
                <a:gd name="T63" fmla="*/ 190 h 198"/>
                <a:gd name="T64" fmla="*/ 46 w 166"/>
                <a:gd name="T65" fmla="*/ 194 h 198"/>
                <a:gd name="T66" fmla="*/ 38 w 166"/>
                <a:gd name="T67" fmla="*/ 190 h 198"/>
                <a:gd name="T68" fmla="*/ 38 w 166"/>
                <a:gd name="T69" fmla="*/ 173 h 198"/>
                <a:gd name="T70" fmla="*/ 40 w 166"/>
                <a:gd name="T71" fmla="*/ 158 h 198"/>
                <a:gd name="T72" fmla="*/ 25 w 166"/>
                <a:gd name="T73" fmla="*/ 156 h 198"/>
                <a:gd name="T74" fmla="*/ 17 w 166"/>
                <a:gd name="T75" fmla="*/ 152 h 198"/>
                <a:gd name="T76" fmla="*/ 10 w 166"/>
                <a:gd name="T77" fmla="*/ 139 h 198"/>
                <a:gd name="T78" fmla="*/ 6 w 166"/>
                <a:gd name="T79" fmla="*/ 124 h 198"/>
                <a:gd name="T80" fmla="*/ 2 w 166"/>
                <a:gd name="T81" fmla="*/ 109 h 198"/>
                <a:gd name="T82" fmla="*/ 2 w 166"/>
                <a:gd name="T83" fmla="*/ 93 h 198"/>
                <a:gd name="T84" fmla="*/ 19 w 166"/>
                <a:gd name="T85" fmla="*/ 84 h 198"/>
                <a:gd name="T86" fmla="*/ 23 w 166"/>
                <a:gd name="T87" fmla="*/ 74 h 198"/>
                <a:gd name="T88" fmla="*/ 17 w 166"/>
                <a:gd name="T89" fmla="*/ 67 h 198"/>
                <a:gd name="T90" fmla="*/ 25 w 166"/>
                <a:gd name="T91" fmla="*/ 59 h 198"/>
                <a:gd name="T92" fmla="*/ 27 w 166"/>
                <a:gd name="T93" fmla="*/ 50 h 198"/>
                <a:gd name="T94" fmla="*/ 21 w 166"/>
                <a:gd name="T95" fmla="*/ 42 h 198"/>
                <a:gd name="T96" fmla="*/ 38 w 166"/>
                <a:gd name="T97" fmla="*/ 38 h 198"/>
                <a:gd name="T98" fmla="*/ 40 w 166"/>
                <a:gd name="T99" fmla="*/ 40 h 198"/>
                <a:gd name="T100" fmla="*/ 44 w 166"/>
                <a:gd name="T101" fmla="*/ 44 h 198"/>
                <a:gd name="T102" fmla="*/ 46 w 166"/>
                <a:gd name="T103" fmla="*/ 36 h 198"/>
                <a:gd name="T104" fmla="*/ 59 w 166"/>
                <a:gd name="T105" fmla="*/ 32 h 198"/>
                <a:gd name="T106" fmla="*/ 61 w 166"/>
                <a:gd name="T107" fmla="*/ 32 h 198"/>
                <a:gd name="T108" fmla="*/ 57 w 166"/>
                <a:gd name="T109" fmla="*/ 23 h 198"/>
                <a:gd name="T110" fmla="*/ 48 w 166"/>
                <a:gd name="T111" fmla="*/ 15 h 198"/>
                <a:gd name="T112" fmla="*/ 50 w 166"/>
                <a:gd name="T113" fmla="*/ 6 h 198"/>
                <a:gd name="T114" fmla="*/ 46 w 166"/>
                <a:gd name="T11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6" h="198">
                  <a:moveTo>
                    <a:pt x="46" y="0"/>
                  </a:moveTo>
                  <a:lnTo>
                    <a:pt x="52" y="0"/>
                  </a:lnTo>
                  <a:lnTo>
                    <a:pt x="59" y="2"/>
                  </a:lnTo>
                  <a:lnTo>
                    <a:pt x="61" y="2"/>
                  </a:lnTo>
                  <a:lnTo>
                    <a:pt x="65" y="2"/>
                  </a:lnTo>
                  <a:lnTo>
                    <a:pt x="69" y="6"/>
                  </a:lnTo>
                  <a:lnTo>
                    <a:pt x="73" y="6"/>
                  </a:lnTo>
                  <a:lnTo>
                    <a:pt x="71" y="10"/>
                  </a:lnTo>
                  <a:lnTo>
                    <a:pt x="69" y="13"/>
                  </a:lnTo>
                  <a:lnTo>
                    <a:pt x="69" y="15"/>
                  </a:lnTo>
                  <a:lnTo>
                    <a:pt x="73" y="17"/>
                  </a:lnTo>
                  <a:lnTo>
                    <a:pt x="73" y="19"/>
                  </a:lnTo>
                  <a:lnTo>
                    <a:pt x="78" y="17"/>
                  </a:lnTo>
                  <a:lnTo>
                    <a:pt x="78" y="15"/>
                  </a:lnTo>
                  <a:lnTo>
                    <a:pt x="80" y="15"/>
                  </a:lnTo>
                  <a:lnTo>
                    <a:pt x="82" y="17"/>
                  </a:lnTo>
                  <a:lnTo>
                    <a:pt x="86" y="21"/>
                  </a:lnTo>
                  <a:lnTo>
                    <a:pt x="88" y="19"/>
                  </a:lnTo>
                  <a:lnTo>
                    <a:pt x="90" y="17"/>
                  </a:lnTo>
                  <a:lnTo>
                    <a:pt x="92" y="17"/>
                  </a:lnTo>
                  <a:lnTo>
                    <a:pt x="92" y="21"/>
                  </a:lnTo>
                  <a:lnTo>
                    <a:pt x="90" y="23"/>
                  </a:lnTo>
                  <a:lnTo>
                    <a:pt x="88" y="23"/>
                  </a:lnTo>
                  <a:lnTo>
                    <a:pt x="84" y="25"/>
                  </a:lnTo>
                  <a:lnTo>
                    <a:pt x="88" y="27"/>
                  </a:lnTo>
                  <a:lnTo>
                    <a:pt x="90" y="27"/>
                  </a:lnTo>
                  <a:lnTo>
                    <a:pt x="95" y="27"/>
                  </a:lnTo>
                  <a:lnTo>
                    <a:pt x="95" y="29"/>
                  </a:lnTo>
                  <a:lnTo>
                    <a:pt x="99" y="29"/>
                  </a:lnTo>
                  <a:lnTo>
                    <a:pt x="101" y="25"/>
                  </a:lnTo>
                  <a:lnTo>
                    <a:pt x="103" y="21"/>
                  </a:lnTo>
                  <a:lnTo>
                    <a:pt x="109" y="21"/>
                  </a:lnTo>
                  <a:lnTo>
                    <a:pt x="111" y="19"/>
                  </a:lnTo>
                  <a:lnTo>
                    <a:pt x="114" y="17"/>
                  </a:lnTo>
                  <a:lnTo>
                    <a:pt x="116" y="15"/>
                  </a:lnTo>
                  <a:lnTo>
                    <a:pt x="116" y="15"/>
                  </a:lnTo>
                  <a:lnTo>
                    <a:pt x="122" y="15"/>
                  </a:lnTo>
                  <a:lnTo>
                    <a:pt x="118" y="17"/>
                  </a:lnTo>
                  <a:lnTo>
                    <a:pt x="116" y="17"/>
                  </a:lnTo>
                  <a:lnTo>
                    <a:pt x="116" y="17"/>
                  </a:lnTo>
                  <a:lnTo>
                    <a:pt x="114" y="19"/>
                  </a:lnTo>
                  <a:lnTo>
                    <a:pt x="116" y="21"/>
                  </a:lnTo>
                  <a:lnTo>
                    <a:pt x="120" y="19"/>
                  </a:lnTo>
                  <a:lnTo>
                    <a:pt x="124" y="17"/>
                  </a:lnTo>
                  <a:lnTo>
                    <a:pt x="126" y="17"/>
                  </a:lnTo>
                  <a:lnTo>
                    <a:pt x="126" y="19"/>
                  </a:lnTo>
                  <a:lnTo>
                    <a:pt x="130" y="19"/>
                  </a:lnTo>
                  <a:lnTo>
                    <a:pt x="135" y="25"/>
                  </a:lnTo>
                  <a:lnTo>
                    <a:pt x="139" y="23"/>
                  </a:lnTo>
                  <a:lnTo>
                    <a:pt x="141" y="27"/>
                  </a:lnTo>
                  <a:lnTo>
                    <a:pt x="141" y="32"/>
                  </a:lnTo>
                  <a:lnTo>
                    <a:pt x="145" y="34"/>
                  </a:lnTo>
                  <a:lnTo>
                    <a:pt x="147" y="34"/>
                  </a:lnTo>
                  <a:lnTo>
                    <a:pt x="149" y="36"/>
                  </a:lnTo>
                  <a:lnTo>
                    <a:pt x="154" y="36"/>
                  </a:lnTo>
                  <a:lnTo>
                    <a:pt x="156" y="44"/>
                  </a:lnTo>
                  <a:lnTo>
                    <a:pt x="156" y="50"/>
                  </a:lnTo>
                  <a:lnTo>
                    <a:pt x="149" y="53"/>
                  </a:lnTo>
                  <a:lnTo>
                    <a:pt x="149" y="57"/>
                  </a:lnTo>
                  <a:lnTo>
                    <a:pt x="156" y="63"/>
                  </a:lnTo>
                  <a:lnTo>
                    <a:pt x="156" y="67"/>
                  </a:lnTo>
                  <a:lnTo>
                    <a:pt x="158" y="72"/>
                  </a:lnTo>
                  <a:lnTo>
                    <a:pt x="158" y="74"/>
                  </a:lnTo>
                  <a:lnTo>
                    <a:pt x="160" y="78"/>
                  </a:lnTo>
                  <a:lnTo>
                    <a:pt x="158" y="82"/>
                  </a:lnTo>
                  <a:lnTo>
                    <a:pt x="162" y="88"/>
                  </a:lnTo>
                  <a:lnTo>
                    <a:pt x="164" y="91"/>
                  </a:lnTo>
                  <a:lnTo>
                    <a:pt x="166" y="95"/>
                  </a:lnTo>
                  <a:lnTo>
                    <a:pt x="166" y="105"/>
                  </a:lnTo>
                  <a:lnTo>
                    <a:pt x="164" y="107"/>
                  </a:lnTo>
                  <a:lnTo>
                    <a:pt x="162" y="105"/>
                  </a:lnTo>
                  <a:lnTo>
                    <a:pt x="160" y="107"/>
                  </a:lnTo>
                  <a:lnTo>
                    <a:pt x="154" y="105"/>
                  </a:lnTo>
                  <a:lnTo>
                    <a:pt x="154" y="109"/>
                  </a:lnTo>
                  <a:lnTo>
                    <a:pt x="149" y="112"/>
                  </a:lnTo>
                  <a:lnTo>
                    <a:pt x="147" y="112"/>
                  </a:lnTo>
                  <a:lnTo>
                    <a:pt x="141" y="112"/>
                  </a:lnTo>
                  <a:lnTo>
                    <a:pt x="139" y="114"/>
                  </a:lnTo>
                  <a:lnTo>
                    <a:pt x="135" y="114"/>
                  </a:lnTo>
                  <a:lnTo>
                    <a:pt x="130" y="120"/>
                  </a:lnTo>
                  <a:lnTo>
                    <a:pt x="126" y="120"/>
                  </a:lnTo>
                  <a:lnTo>
                    <a:pt x="120" y="126"/>
                  </a:lnTo>
                  <a:lnTo>
                    <a:pt x="116" y="124"/>
                  </a:lnTo>
                  <a:lnTo>
                    <a:pt x="114" y="122"/>
                  </a:lnTo>
                  <a:lnTo>
                    <a:pt x="114" y="124"/>
                  </a:lnTo>
                  <a:lnTo>
                    <a:pt x="114" y="126"/>
                  </a:lnTo>
                  <a:lnTo>
                    <a:pt x="118" y="131"/>
                  </a:lnTo>
                  <a:lnTo>
                    <a:pt x="122" y="137"/>
                  </a:lnTo>
                  <a:lnTo>
                    <a:pt x="122" y="141"/>
                  </a:lnTo>
                  <a:lnTo>
                    <a:pt x="124" y="145"/>
                  </a:lnTo>
                  <a:lnTo>
                    <a:pt x="126" y="147"/>
                  </a:lnTo>
                  <a:lnTo>
                    <a:pt x="135" y="152"/>
                  </a:lnTo>
                  <a:lnTo>
                    <a:pt x="139" y="154"/>
                  </a:lnTo>
                  <a:lnTo>
                    <a:pt x="145" y="162"/>
                  </a:lnTo>
                  <a:lnTo>
                    <a:pt x="145" y="166"/>
                  </a:lnTo>
                  <a:lnTo>
                    <a:pt x="145" y="171"/>
                  </a:lnTo>
                  <a:lnTo>
                    <a:pt x="143" y="171"/>
                  </a:lnTo>
                  <a:lnTo>
                    <a:pt x="141" y="175"/>
                  </a:lnTo>
                  <a:lnTo>
                    <a:pt x="135" y="177"/>
                  </a:lnTo>
                  <a:lnTo>
                    <a:pt x="130" y="183"/>
                  </a:lnTo>
                  <a:lnTo>
                    <a:pt x="130" y="185"/>
                  </a:lnTo>
                  <a:lnTo>
                    <a:pt x="135" y="190"/>
                  </a:lnTo>
                  <a:lnTo>
                    <a:pt x="135" y="192"/>
                  </a:lnTo>
                  <a:lnTo>
                    <a:pt x="132" y="194"/>
                  </a:lnTo>
                  <a:lnTo>
                    <a:pt x="128" y="192"/>
                  </a:lnTo>
                  <a:lnTo>
                    <a:pt x="124" y="192"/>
                  </a:lnTo>
                  <a:lnTo>
                    <a:pt x="120" y="192"/>
                  </a:lnTo>
                  <a:lnTo>
                    <a:pt x="118" y="192"/>
                  </a:lnTo>
                  <a:lnTo>
                    <a:pt x="111" y="196"/>
                  </a:lnTo>
                  <a:lnTo>
                    <a:pt x="107" y="196"/>
                  </a:lnTo>
                  <a:lnTo>
                    <a:pt x="103" y="196"/>
                  </a:lnTo>
                  <a:lnTo>
                    <a:pt x="101" y="196"/>
                  </a:lnTo>
                  <a:lnTo>
                    <a:pt x="97" y="194"/>
                  </a:lnTo>
                  <a:lnTo>
                    <a:pt x="92" y="194"/>
                  </a:lnTo>
                  <a:lnTo>
                    <a:pt x="86" y="194"/>
                  </a:lnTo>
                  <a:lnTo>
                    <a:pt x="86" y="198"/>
                  </a:lnTo>
                  <a:lnTo>
                    <a:pt x="86" y="198"/>
                  </a:lnTo>
                  <a:lnTo>
                    <a:pt x="82" y="198"/>
                  </a:lnTo>
                  <a:lnTo>
                    <a:pt x="78" y="194"/>
                  </a:lnTo>
                  <a:lnTo>
                    <a:pt x="76" y="196"/>
                  </a:lnTo>
                  <a:lnTo>
                    <a:pt x="71" y="198"/>
                  </a:lnTo>
                  <a:lnTo>
                    <a:pt x="71" y="198"/>
                  </a:lnTo>
                  <a:lnTo>
                    <a:pt x="69" y="196"/>
                  </a:lnTo>
                  <a:lnTo>
                    <a:pt x="63" y="192"/>
                  </a:lnTo>
                  <a:lnTo>
                    <a:pt x="61" y="192"/>
                  </a:lnTo>
                  <a:lnTo>
                    <a:pt x="59" y="194"/>
                  </a:lnTo>
                  <a:lnTo>
                    <a:pt x="57" y="192"/>
                  </a:lnTo>
                  <a:lnTo>
                    <a:pt x="55" y="190"/>
                  </a:lnTo>
                  <a:lnTo>
                    <a:pt x="50" y="190"/>
                  </a:lnTo>
                  <a:lnTo>
                    <a:pt x="52" y="192"/>
                  </a:lnTo>
                  <a:lnTo>
                    <a:pt x="50" y="196"/>
                  </a:lnTo>
                  <a:lnTo>
                    <a:pt x="46" y="194"/>
                  </a:lnTo>
                  <a:lnTo>
                    <a:pt x="42" y="196"/>
                  </a:lnTo>
                  <a:lnTo>
                    <a:pt x="38" y="194"/>
                  </a:lnTo>
                  <a:lnTo>
                    <a:pt x="38" y="194"/>
                  </a:lnTo>
                  <a:lnTo>
                    <a:pt x="38" y="190"/>
                  </a:lnTo>
                  <a:lnTo>
                    <a:pt x="33" y="187"/>
                  </a:lnTo>
                  <a:lnTo>
                    <a:pt x="33" y="183"/>
                  </a:lnTo>
                  <a:lnTo>
                    <a:pt x="36" y="175"/>
                  </a:lnTo>
                  <a:lnTo>
                    <a:pt x="38" y="173"/>
                  </a:lnTo>
                  <a:lnTo>
                    <a:pt x="38" y="171"/>
                  </a:lnTo>
                  <a:lnTo>
                    <a:pt x="40" y="164"/>
                  </a:lnTo>
                  <a:lnTo>
                    <a:pt x="44" y="160"/>
                  </a:lnTo>
                  <a:lnTo>
                    <a:pt x="40" y="158"/>
                  </a:lnTo>
                  <a:lnTo>
                    <a:pt x="38" y="158"/>
                  </a:lnTo>
                  <a:lnTo>
                    <a:pt x="31" y="154"/>
                  </a:lnTo>
                  <a:lnTo>
                    <a:pt x="29" y="156"/>
                  </a:lnTo>
                  <a:lnTo>
                    <a:pt x="25" y="156"/>
                  </a:lnTo>
                  <a:lnTo>
                    <a:pt x="23" y="156"/>
                  </a:lnTo>
                  <a:lnTo>
                    <a:pt x="19" y="156"/>
                  </a:lnTo>
                  <a:lnTo>
                    <a:pt x="17" y="154"/>
                  </a:lnTo>
                  <a:lnTo>
                    <a:pt x="17" y="152"/>
                  </a:lnTo>
                  <a:lnTo>
                    <a:pt x="12" y="147"/>
                  </a:lnTo>
                  <a:lnTo>
                    <a:pt x="12" y="147"/>
                  </a:lnTo>
                  <a:lnTo>
                    <a:pt x="12" y="141"/>
                  </a:lnTo>
                  <a:lnTo>
                    <a:pt x="10" y="139"/>
                  </a:lnTo>
                  <a:lnTo>
                    <a:pt x="8" y="135"/>
                  </a:lnTo>
                  <a:lnTo>
                    <a:pt x="4" y="131"/>
                  </a:lnTo>
                  <a:lnTo>
                    <a:pt x="4" y="131"/>
                  </a:lnTo>
                  <a:lnTo>
                    <a:pt x="6" y="124"/>
                  </a:lnTo>
                  <a:lnTo>
                    <a:pt x="4" y="120"/>
                  </a:lnTo>
                  <a:lnTo>
                    <a:pt x="4" y="118"/>
                  </a:lnTo>
                  <a:lnTo>
                    <a:pt x="0" y="112"/>
                  </a:lnTo>
                  <a:lnTo>
                    <a:pt x="2" y="109"/>
                  </a:lnTo>
                  <a:lnTo>
                    <a:pt x="2" y="109"/>
                  </a:lnTo>
                  <a:lnTo>
                    <a:pt x="2" y="105"/>
                  </a:lnTo>
                  <a:lnTo>
                    <a:pt x="4" y="97"/>
                  </a:lnTo>
                  <a:lnTo>
                    <a:pt x="2" y="93"/>
                  </a:lnTo>
                  <a:lnTo>
                    <a:pt x="6" y="88"/>
                  </a:lnTo>
                  <a:lnTo>
                    <a:pt x="8" y="84"/>
                  </a:lnTo>
                  <a:lnTo>
                    <a:pt x="12" y="84"/>
                  </a:lnTo>
                  <a:lnTo>
                    <a:pt x="19" y="84"/>
                  </a:lnTo>
                  <a:lnTo>
                    <a:pt x="21" y="82"/>
                  </a:lnTo>
                  <a:lnTo>
                    <a:pt x="19" y="80"/>
                  </a:lnTo>
                  <a:lnTo>
                    <a:pt x="21" y="78"/>
                  </a:lnTo>
                  <a:lnTo>
                    <a:pt x="23" y="74"/>
                  </a:lnTo>
                  <a:lnTo>
                    <a:pt x="23" y="72"/>
                  </a:lnTo>
                  <a:lnTo>
                    <a:pt x="21" y="69"/>
                  </a:lnTo>
                  <a:lnTo>
                    <a:pt x="17" y="69"/>
                  </a:lnTo>
                  <a:lnTo>
                    <a:pt x="17" y="67"/>
                  </a:lnTo>
                  <a:lnTo>
                    <a:pt x="17" y="63"/>
                  </a:lnTo>
                  <a:lnTo>
                    <a:pt x="21" y="65"/>
                  </a:lnTo>
                  <a:lnTo>
                    <a:pt x="25" y="63"/>
                  </a:lnTo>
                  <a:lnTo>
                    <a:pt x="25" y="59"/>
                  </a:lnTo>
                  <a:lnTo>
                    <a:pt x="25" y="55"/>
                  </a:lnTo>
                  <a:lnTo>
                    <a:pt x="25" y="53"/>
                  </a:lnTo>
                  <a:lnTo>
                    <a:pt x="27" y="50"/>
                  </a:lnTo>
                  <a:lnTo>
                    <a:pt x="27" y="50"/>
                  </a:lnTo>
                  <a:lnTo>
                    <a:pt x="27" y="50"/>
                  </a:lnTo>
                  <a:lnTo>
                    <a:pt x="27" y="46"/>
                  </a:lnTo>
                  <a:lnTo>
                    <a:pt x="23" y="46"/>
                  </a:lnTo>
                  <a:lnTo>
                    <a:pt x="21" y="42"/>
                  </a:lnTo>
                  <a:lnTo>
                    <a:pt x="21" y="38"/>
                  </a:lnTo>
                  <a:lnTo>
                    <a:pt x="29" y="36"/>
                  </a:lnTo>
                  <a:lnTo>
                    <a:pt x="33" y="36"/>
                  </a:lnTo>
                  <a:lnTo>
                    <a:pt x="38" y="38"/>
                  </a:lnTo>
                  <a:lnTo>
                    <a:pt x="38" y="42"/>
                  </a:lnTo>
                  <a:lnTo>
                    <a:pt x="40" y="46"/>
                  </a:lnTo>
                  <a:lnTo>
                    <a:pt x="42" y="44"/>
                  </a:lnTo>
                  <a:lnTo>
                    <a:pt x="40" y="40"/>
                  </a:lnTo>
                  <a:lnTo>
                    <a:pt x="40" y="38"/>
                  </a:lnTo>
                  <a:lnTo>
                    <a:pt x="42" y="38"/>
                  </a:lnTo>
                  <a:lnTo>
                    <a:pt x="46" y="40"/>
                  </a:lnTo>
                  <a:lnTo>
                    <a:pt x="44" y="44"/>
                  </a:lnTo>
                  <a:lnTo>
                    <a:pt x="50" y="48"/>
                  </a:lnTo>
                  <a:lnTo>
                    <a:pt x="48" y="46"/>
                  </a:lnTo>
                  <a:lnTo>
                    <a:pt x="48" y="40"/>
                  </a:lnTo>
                  <a:lnTo>
                    <a:pt x="46" y="36"/>
                  </a:lnTo>
                  <a:lnTo>
                    <a:pt x="48" y="34"/>
                  </a:lnTo>
                  <a:lnTo>
                    <a:pt x="52" y="32"/>
                  </a:lnTo>
                  <a:lnTo>
                    <a:pt x="55" y="34"/>
                  </a:lnTo>
                  <a:lnTo>
                    <a:pt x="59" y="32"/>
                  </a:lnTo>
                  <a:lnTo>
                    <a:pt x="65" y="40"/>
                  </a:lnTo>
                  <a:lnTo>
                    <a:pt x="73" y="40"/>
                  </a:lnTo>
                  <a:lnTo>
                    <a:pt x="67" y="38"/>
                  </a:lnTo>
                  <a:lnTo>
                    <a:pt x="61" y="32"/>
                  </a:lnTo>
                  <a:lnTo>
                    <a:pt x="55" y="29"/>
                  </a:lnTo>
                  <a:lnTo>
                    <a:pt x="52" y="29"/>
                  </a:lnTo>
                  <a:lnTo>
                    <a:pt x="52" y="25"/>
                  </a:lnTo>
                  <a:lnTo>
                    <a:pt x="57" y="23"/>
                  </a:lnTo>
                  <a:lnTo>
                    <a:pt x="52" y="21"/>
                  </a:lnTo>
                  <a:lnTo>
                    <a:pt x="52" y="17"/>
                  </a:lnTo>
                  <a:lnTo>
                    <a:pt x="48" y="19"/>
                  </a:lnTo>
                  <a:lnTo>
                    <a:pt x="48" y="15"/>
                  </a:lnTo>
                  <a:lnTo>
                    <a:pt x="52" y="15"/>
                  </a:lnTo>
                  <a:lnTo>
                    <a:pt x="55" y="13"/>
                  </a:lnTo>
                  <a:lnTo>
                    <a:pt x="50" y="8"/>
                  </a:lnTo>
                  <a:lnTo>
                    <a:pt x="50" y="6"/>
                  </a:lnTo>
                  <a:lnTo>
                    <a:pt x="48" y="6"/>
                  </a:lnTo>
                  <a:lnTo>
                    <a:pt x="46" y="4"/>
                  </a:lnTo>
                  <a:lnTo>
                    <a:pt x="46" y="2"/>
                  </a:lnTo>
                  <a:lnTo>
                    <a:pt x="46" y="0"/>
                  </a:lnTo>
                  <a:close/>
                </a:path>
              </a:pathLst>
            </a:custGeom>
            <a:gradFill>
              <a:gsLst>
                <a:gs pos="0">
                  <a:schemeClr val="bg1"/>
                </a:gs>
                <a:gs pos="68000">
                  <a:schemeClr val="bg1"/>
                </a:gs>
                <a:gs pos="100000">
                  <a:srgbClr val="C0C0C0"/>
                </a:gs>
              </a:gsLst>
              <a:lin ang="19200000" scaled="0"/>
            </a:gradFill>
            <a:ln w="127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b="1" dirty="0">
                <a:solidFill>
                  <a:srgbClr val="000000"/>
                </a:solidFill>
                <a:latin typeface="Calibri"/>
              </a:endParaRPr>
            </a:p>
          </p:txBody>
        </p:sp>
        <p:sp>
          <p:nvSpPr>
            <p:cNvPr id="78" name="Freeform 66">
              <a:extLst>
                <a:ext uri="{FF2B5EF4-FFF2-40B4-BE49-F238E27FC236}">
                  <a16:creationId xmlns:a16="http://schemas.microsoft.com/office/drawing/2014/main" id="{E720BB42-1154-4326-91D4-8668022A98D9}"/>
                </a:ext>
              </a:extLst>
            </p:cNvPr>
            <p:cNvSpPr>
              <a:spLocks/>
            </p:cNvSpPr>
            <p:nvPr/>
          </p:nvSpPr>
          <p:spPr bwMode="auto">
            <a:xfrm>
              <a:off x="3211593" y="3039206"/>
              <a:ext cx="469841" cy="368748"/>
            </a:xfrm>
            <a:custGeom>
              <a:avLst/>
              <a:gdLst>
                <a:gd name="T0" fmla="*/ 112 w 184"/>
                <a:gd name="T1" fmla="*/ 156 h 156"/>
                <a:gd name="T2" fmla="*/ 118 w 184"/>
                <a:gd name="T3" fmla="*/ 152 h 156"/>
                <a:gd name="T4" fmla="*/ 125 w 184"/>
                <a:gd name="T5" fmla="*/ 152 h 156"/>
                <a:gd name="T6" fmla="*/ 131 w 184"/>
                <a:gd name="T7" fmla="*/ 154 h 156"/>
                <a:gd name="T8" fmla="*/ 137 w 184"/>
                <a:gd name="T9" fmla="*/ 149 h 156"/>
                <a:gd name="T10" fmla="*/ 144 w 184"/>
                <a:gd name="T11" fmla="*/ 149 h 156"/>
                <a:gd name="T12" fmla="*/ 158 w 184"/>
                <a:gd name="T13" fmla="*/ 156 h 156"/>
                <a:gd name="T14" fmla="*/ 163 w 184"/>
                <a:gd name="T15" fmla="*/ 149 h 156"/>
                <a:gd name="T16" fmla="*/ 175 w 184"/>
                <a:gd name="T17" fmla="*/ 130 h 156"/>
                <a:gd name="T18" fmla="*/ 179 w 184"/>
                <a:gd name="T19" fmla="*/ 122 h 156"/>
                <a:gd name="T20" fmla="*/ 184 w 184"/>
                <a:gd name="T21" fmla="*/ 116 h 156"/>
                <a:gd name="T22" fmla="*/ 182 w 184"/>
                <a:gd name="T23" fmla="*/ 109 h 156"/>
                <a:gd name="T24" fmla="*/ 179 w 184"/>
                <a:gd name="T25" fmla="*/ 105 h 156"/>
                <a:gd name="T26" fmla="*/ 173 w 184"/>
                <a:gd name="T27" fmla="*/ 97 h 156"/>
                <a:gd name="T28" fmla="*/ 173 w 184"/>
                <a:gd name="T29" fmla="*/ 82 h 156"/>
                <a:gd name="T30" fmla="*/ 169 w 184"/>
                <a:gd name="T31" fmla="*/ 69 h 156"/>
                <a:gd name="T32" fmla="*/ 175 w 184"/>
                <a:gd name="T33" fmla="*/ 63 h 156"/>
                <a:gd name="T34" fmla="*/ 173 w 184"/>
                <a:gd name="T35" fmla="*/ 48 h 156"/>
                <a:gd name="T36" fmla="*/ 169 w 184"/>
                <a:gd name="T37" fmla="*/ 40 h 156"/>
                <a:gd name="T38" fmla="*/ 163 w 184"/>
                <a:gd name="T39" fmla="*/ 25 h 156"/>
                <a:gd name="T40" fmla="*/ 161 w 184"/>
                <a:gd name="T41" fmla="*/ 12 h 156"/>
                <a:gd name="T42" fmla="*/ 154 w 184"/>
                <a:gd name="T43" fmla="*/ 8 h 156"/>
                <a:gd name="T44" fmla="*/ 102 w 184"/>
                <a:gd name="T45" fmla="*/ 10 h 156"/>
                <a:gd name="T46" fmla="*/ 93 w 184"/>
                <a:gd name="T47" fmla="*/ 17 h 156"/>
                <a:gd name="T48" fmla="*/ 87 w 184"/>
                <a:gd name="T49" fmla="*/ 17 h 156"/>
                <a:gd name="T50" fmla="*/ 97 w 184"/>
                <a:gd name="T51" fmla="*/ 8 h 156"/>
                <a:gd name="T52" fmla="*/ 91 w 184"/>
                <a:gd name="T53" fmla="*/ 12 h 156"/>
                <a:gd name="T54" fmla="*/ 74 w 184"/>
                <a:gd name="T55" fmla="*/ 12 h 156"/>
                <a:gd name="T56" fmla="*/ 74 w 184"/>
                <a:gd name="T57" fmla="*/ 6 h 156"/>
                <a:gd name="T58" fmla="*/ 80 w 184"/>
                <a:gd name="T59" fmla="*/ 8 h 156"/>
                <a:gd name="T60" fmla="*/ 76 w 184"/>
                <a:gd name="T61" fmla="*/ 4 h 156"/>
                <a:gd name="T62" fmla="*/ 57 w 184"/>
                <a:gd name="T63" fmla="*/ 4 h 156"/>
                <a:gd name="T64" fmla="*/ 47 w 184"/>
                <a:gd name="T65" fmla="*/ 6 h 156"/>
                <a:gd name="T66" fmla="*/ 36 w 184"/>
                <a:gd name="T67" fmla="*/ 12 h 156"/>
                <a:gd name="T68" fmla="*/ 34 w 184"/>
                <a:gd name="T69" fmla="*/ 19 h 156"/>
                <a:gd name="T70" fmla="*/ 17 w 184"/>
                <a:gd name="T71" fmla="*/ 25 h 156"/>
                <a:gd name="T72" fmla="*/ 9 w 184"/>
                <a:gd name="T73" fmla="*/ 29 h 156"/>
                <a:gd name="T74" fmla="*/ 7 w 184"/>
                <a:gd name="T75" fmla="*/ 36 h 156"/>
                <a:gd name="T76" fmla="*/ 5 w 184"/>
                <a:gd name="T77" fmla="*/ 38 h 156"/>
                <a:gd name="T78" fmla="*/ 7 w 184"/>
                <a:gd name="T79" fmla="*/ 52 h 156"/>
                <a:gd name="T80" fmla="*/ 0 w 184"/>
                <a:gd name="T81" fmla="*/ 59 h 156"/>
                <a:gd name="T82" fmla="*/ 7 w 184"/>
                <a:gd name="T83" fmla="*/ 69 h 156"/>
                <a:gd name="T84" fmla="*/ 9 w 184"/>
                <a:gd name="T85" fmla="*/ 76 h 156"/>
                <a:gd name="T86" fmla="*/ 9 w 184"/>
                <a:gd name="T87" fmla="*/ 84 h 156"/>
                <a:gd name="T88" fmla="*/ 15 w 184"/>
                <a:gd name="T89" fmla="*/ 93 h 156"/>
                <a:gd name="T90" fmla="*/ 17 w 184"/>
                <a:gd name="T91" fmla="*/ 107 h 156"/>
                <a:gd name="T92" fmla="*/ 17 w 184"/>
                <a:gd name="T93" fmla="*/ 111 h 156"/>
                <a:gd name="T94" fmla="*/ 24 w 184"/>
                <a:gd name="T95" fmla="*/ 109 h 156"/>
                <a:gd name="T96" fmla="*/ 34 w 184"/>
                <a:gd name="T97" fmla="*/ 109 h 156"/>
                <a:gd name="T98" fmla="*/ 36 w 184"/>
                <a:gd name="T99" fmla="*/ 116 h 156"/>
                <a:gd name="T100" fmla="*/ 42 w 184"/>
                <a:gd name="T101" fmla="*/ 118 h 156"/>
                <a:gd name="T102" fmla="*/ 42 w 184"/>
                <a:gd name="T103" fmla="*/ 124 h 156"/>
                <a:gd name="T104" fmla="*/ 45 w 184"/>
                <a:gd name="T105" fmla="*/ 130 h 156"/>
                <a:gd name="T106" fmla="*/ 49 w 184"/>
                <a:gd name="T107" fmla="*/ 128 h 156"/>
                <a:gd name="T108" fmla="*/ 47 w 184"/>
                <a:gd name="T109" fmla="*/ 122 h 156"/>
                <a:gd name="T110" fmla="*/ 57 w 184"/>
                <a:gd name="T111" fmla="*/ 126 h 156"/>
                <a:gd name="T112" fmla="*/ 61 w 184"/>
                <a:gd name="T113" fmla="*/ 128 h 156"/>
                <a:gd name="T114" fmla="*/ 74 w 184"/>
                <a:gd name="T115" fmla="*/ 130 h 156"/>
                <a:gd name="T116" fmla="*/ 93 w 184"/>
                <a:gd name="T117" fmla="*/ 141 h 156"/>
                <a:gd name="T118" fmla="*/ 99 w 184"/>
                <a:gd name="T119" fmla="*/ 147 h 156"/>
                <a:gd name="T120" fmla="*/ 106 w 184"/>
                <a:gd name="T121" fmla="*/ 147 h 156"/>
                <a:gd name="T122" fmla="*/ 110 w 184"/>
                <a:gd name="T123"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 h="156">
                  <a:moveTo>
                    <a:pt x="110" y="154"/>
                  </a:moveTo>
                  <a:lnTo>
                    <a:pt x="112" y="156"/>
                  </a:lnTo>
                  <a:lnTo>
                    <a:pt x="114" y="156"/>
                  </a:lnTo>
                  <a:lnTo>
                    <a:pt x="118" y="152"/>
                  </a:lnTo>
                  <a:lnTo>
                    <a:pt x="120" y="149"/>
                  </a:lnTo>
                  <a:lnTo>
                    <a:pt x="125" y="152"/>
                  </a:lnTo>
                  <a:lnTo>
                    <a:pt x="129" y="152"/>
                  </a:lnTo>
                  <a:lnTo>
                    <a:pt x="131" y="154"/>
                  </a:lnTo>
                  <a:lnTo>
                    <a:pt x="133" y="149"/>
                  </a:lnTo>
                  <a:lnTo>
                    <a:pt x="137" y="149"/>
                  </a:lnTo>
                  <a:lnTo>
                    <a:pt x="139" y="152"/>
                  </a:lnTo>
                  <a:lnTo>
                    <a:pt x="144" y="149"/>
                  </a:lnTo>
                  <a:lnTo>
                    <a:pt x="150" y="149"/>
                  </a:lnTo>
                  <a:lnTo>
                    <a:pt x="158" y="156"/>
                  </a:lnTo>
                  <a:lnTo>
                    <a:pt x="163" y="156"/>
                  </a:lnTo>
                  <a:lnTo>
                    <a:pt x="163" y="149"/>
                  </a:lnTo>
                  <a:lnTo>
                    <a:pt x="163" y="143"/>
                  </a:lnTo>
                  <a:lnTo>
                    <a:pt x="175" y="130"/>
                  </a:lnTo>
                  <a:lnTo>
                    <a:pt x="175" y="124"/>
                  </a:lnTo>
                  <a:lnTo>
                    <a:pt x="179" y="122"/>
                  </a:lnTo>
                  <a:lnTo>
                    <a:pt x="182" y="120"/>
                  </a:lnTo>
                  <a:lnTo>
                    <a:pt x="184" y="116"/>
                  </a:lnTo>
                  <a:lnTo>
                    <a:pt x="182" y="111"/>
                  </a:lnTo>
                  <a:lnTo>
                    <a:pt x="182" y="109"/>
                  </a:lnTo>
                  <a:lnTo>
                    <a:pt x="184" y="107"/>
                  </a:lnTo>
                  <a:lnTo>
                    <a:pt x="179" y="105"/>
                  </a:lnTo>
                  <a:lnTo>
                    <a:pt x="175" y="99"/>
                  </a:lnTo>
                  <a:lnTo>
                    <a:pt x="173" y="97"/>
                  </a:lnTo>
                  <a:lnTo>
                    <a:pt x="173" y="86"/>
                  </a:lnTo>
                  <a:lnTo>
                    <a:pt x="173" y="82"/>
                  </a:lnTo>
                  <a:lnTo>
                    <a:pt x="169" y="76"/>
                  </a:lnTo>
                  <a:lnTo>
                    <a:pt x="169" y="69"/>
                  </a:lnTo>
                  <a:lnTo>
                    <a:pt x="171" y="63"/>
                  </a:lnTo>
                  <a:lnTo>
                    <a:pt x="175" y="63"/>
                  </a:lnTo>
                  <a:lnTo>
                    <a:pt x="175" y="50"/>
                  </a:lnTo>
                  <a:lnTo>
                    <a:pt x="173" y="48"/>
                  </a:lnTo>
                  <a:lnTo>
                    <a:pt x="171" y="44"/>
                  </a:lnTo>
                  <a:lnTo>
                    <a:pt x="169" y="40"/>
                  </a:lnTo>
                  <a:lnTo>
                    <a:pt x="167" y="29"/>
                  </a:lnTo>
                  <a:lnTo>
                    <a:pt x="163" y="25"/>
                  </a:lnTo>
                  <a:lnTo>
                    <a:pt x="163" y="19"/>
                  </a:lnTo>
                  <a:lnTo>
                    <a:pt x="161" y="12"/>
                  </a:lnTo>
                  <a:lnTo>
                    <a:pt x="158" y="12"/>
                  </a:lnTo>
                  <a:lnTo>
                    <a:pt x="154" y="8"/>
                  </a:lnTo>
                  <a:lnTo>
                    <a:pt x="127" y="10"/>
                  </a:lnTo>
                  <a:lnTo>
                    <a:pt x="102" y="10"/>
                  </a:lnTo>
                  <a:lnTo>
                    <a:pt x="99" y="10"/>
                  </a:lnTo>
                  <a:lnTo>
                    <a:pt x="93" y="17"/>
                  </a:lnTo>
                  <a:lnTo>
                    <a:pt x="87" y="19"/>
                  </a:lnTo>
                  <a:lnTo>
                    <a:pt x="87" y="17"/>
                  </a:lnTo>
                  <a:lnTo>
                    <a:pt x="91" y="12"/>
                  </a:lnTo>
                  <a:lnTo>
                    <a:pt x="97" y="8"/>
                  </a:lnTo>
                  <a:lnTo>
                    <a:pt x="95" y="8"/>
                  </a:lnTo>
                  <a:lnTo>
                    <a:pt x="91" y="12"/>
                  </a:lnTo>
                  <a:lnTo>
                    <a:pt x="83" y="17"/>
                  </a:lnTo>
                  <a:lnTo>
                    <a:pt x="74" y="12"/>
                  </a:lnTo>
                  <a:lnTo>
                    <a:pt x="74" y="8"/>
                  </a:lnTo>
                  <a:lnTo>
                    <a:pt x="74" y="6"/>
                  </a:lnTo>
                  <a:lnTo>
                    <a:pt x="78" y="6"/>
                  </a:lnTo>
                  <a:lnTo>
                    <a:pt x="80" y="8"/>
                  </a:lnTo>
                  <a:lnTo>
                    <a:pt x="80" y="6"/>
                  </a:lnTo>
                  <a:lnTo>
                    <a:pt x="76" y="4"/>
                  </a:lnTo>
                  <a:lnTo>
                    <a:pt x="66" y="0"/>
                  </a:lnTo>
                  <a:lnTo>
                    <a:pt x="57" y="4"/>
                  </a:lnTo>
                  <a:lnTo>
                    <a:pt x="53" y="4"/>
                  </a:lnTo>
                  <a:lnTo>
                    <a:pt x="47" y="6"/>
                  </a:lnTo>
                  <a:lnTo>
                    <a:pt x="42" y="12"/>
                  </a:lnTo>
                  <a:lnTo>
                    <a:pt x="36" y="12"/>
                  </a:lnTo>
                  <a:lnTo>
                    <a:pt x="34" y="17"/>
                  </a:lnTo>
                  <a:lnTo>
                    <a:pt x="34" y="19"/>
                  </a:lnTo>
                  <a:lnTo>
                    <a:pt x="28" y="19"/>
                  </a:lnTo>
                  <a:lnTo>
                    <a:pt x="17" y="25"/>
                  </a:lnTo>
                  <a:lnTo>
                    <a:pt x="11" y="25"/>
                  </a:lnTo>
                  <a:lnTo>
                    <a:pt x="9" y="29"/>
                  </a:lnTo>
                  <a:lnTo>
                    <a:pt x="7" y="34"/>
                  </a:lnTo>
                  <a:lnTo>
                    <a:pt x="7" y="36"/>
                  </a:lnTo>
                  <a:lnTo>
                    <a:pt x="7" y="38"/>
                  </a:lnTo>
                  <a:lnTo>
                    <a:pt x="5" y="38"/>
                  </a:lnTo>
                  <a:lnTo>
                    <a:pt x="7" y="46"/>
                  </a:lnTo>
                  <a:lnTo>
                    <a:pt x="7" y="52"/>
                  </a:lnTo>
                  <a:lnTo>
                    <a:pt x="0" y="55"/>
                  </a:lnTo>
                  <a:lnTo>
                    <a:pt x="0" y="59"/>
                  </a:lnTo>
                  <a:lnTo>
                    <a:pt x="7" y="65"/>
                  </a:lnTo>
                  <a:lnTo>
                    <a:pt x="7" y="69"/>
                  </a:lnTo>
                  <a:lnTo>
                    <a:pt x="9" y="74"/>
                  </a:lnTo>
                  <a:lnTo>
                    <a:pt x="9" y="76"/>
                  </a:lnTo>
                  <a:lnTo>
                    <a:pt x="11" y="80"/>
                  </a:lnTo>
                  <a:lnTo>
                    <a:pt x="9" y="84"/>
                  </a:lnTo>
                  <a:lnTo>
                    <a:pt x="13" y="90"/>
                  </a:lnTo>
                  <a:lnTo>
                    <a:pt x="15" y="93"/>
                  </a:lnTo>
                  <a:lnTo>
                    <a:pt x="17" y="97"/>
                  </a:lnTo>
                  <a:lnTo>
                    <a:pt x="17" y="107"/>
                  </a:lnTo>
                  <a:lnTo>
                    <a:pt x="17" y="107"/>
                  </a:lnTo>
                  <a:lnTo>
                    <a:pt x="17" y="111"/>
                  </a:lnTo>
                  <a:lnTo>
                    <a:pt x="19" y="109"/>
                  </a:lnTo>
                  <a:lnTo>
                    <a:pt x="24" y="109"/>
                  </a:lnTo>
                  <a:lnTo>
                    <a:pt x="26" y="109"/>
                  </a:lnTo>
                  <a:lnTo>
                    <a:pt x="34" y="109"/>
                  </a:lnTo>
                  <a:lnTo>
                    <a:pt x="34" y="111"/>
                  </a:lnTo>
                  <a:lnTo>
                    <a:pt x="36" y="116"/>
                  </a:lnTo>
                  <a:lnTo>
                    <a:pt x="40" y="116"/>
                  </a:lnTo>
                  <a:lnTo>
                    <a:pt x="42" y="118"/>
                  </a:lnTo>
                  <a:lnTo>
                    <a:pt x="40" y="122"/>
                  </a:lnTo>
                  <a:lnTo>
                    <a:pt x="42" y="124"/>
                  </a:lnTo>
                  <a:lnTo>
                    <a:pt x="45" y="126"/>
                  </a:lnTo>
                  <a:lnTo>
                    <a:pt x="45" y="130"/>
                  </a:lnTo>
                  <a:lnTo>
                    <a:pt x="47" y="130"/>
                  </a:lnTo>
                  <a:lnTo>
                    <a:pt x="49" y="128"/>
                  </a:lnTo>
                  <a:lnTo>
                    <a:pt x="51" y="128"/>
                  </a:lnTo>
                  <a:lnTo>
                    <a:pt x="47" y="122"/>
                  </a:lnTo>
                  <a:lnTo>
                    <a:pt x="49" y="122"/>
                  </a:lnTo>
                  <a:lnTo>
                    <a:pt x="57" y="126"/>
                  </a:lnTo>
                  <a:lnTo>
                    <a:pt x="64" y="126"/>
                  </a:lnTo>
                  <a:lnTo>
                    <a:pt x="61" y="128"/>
                  </a:lnTo>
                  <a:lnTo>
                    <a:pt x="66" y="133"/>
                  </a:lnTo>
                  <a:lnTo>
                    <a:pt x="74" y="130"/>
                  </a:lnTo>
                  <a:lnTo>
                    <a:pt x="80" y="133"/>
                  </a:lnTo>
                  <a:lnTo>
                    <a:pt x="93" y="141"/>
                  </a:lnTo>
                  <a:lnTo>
                    <a:pt x="95" y="147"/>
                  </a:lnTo>
                  <a:lnTo>
                    <a:pt x="99" y="147"/>
                  </a:lnTo>
                  <a:lnTo>
                    <a:pt x="102" y="145"/>
                  </a:lnTo>
                  <a:lnTo>
                    <a:pt x="106" y="147"/>
                  </a:lnTo>
                  <a:lnTo>
                    <a:pt x="110" y="149"/>
                  </a:lnTo>
                  <a:lnTo>
                    <a:pt x="110" y="154"/>
                  </a:lnTo>
                  <a:close/>
                </a:path>
              </a:pathLst>
            </a:custGeom>
            <a:solidFill>
              <a:srgbClr val="0E0E30"/>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dirty="0">
                <a:ln>
                  <a:noFill/>
                </a:ln>
                <a:effectLst/>
                <a:uLnTx/>
                <a:uFillTx/>
                <a:latin typeface="Calibri"/>
                <a:ea typeface="+mn-ea"/>
                <a:cs typeface="+mn-cs"/>
              </a:endParaRPr>
            </a:p>
          </p:txBody>
        </p:sp>
      </p:grpSp>
      <p:sp>
        <p:nvSpPr>
          <p:cNvPr id="55" name="Rectangle 54">
            <a:extLst>
              <a:ext uri="{FF2B5EF4-FFF2-40B4-BE49-F238E27FC236}">
                <a16:creationId xmlns:a16="http://schemas.microsoft.com/office/drawing/2014/main" id="{AF8C07EA-0580-4E60-8BA1-E54FE06C8689}"/>
              </a:ext>
            </a:extLst>
          </p:cNvPr>
          <p:cNvSpPr/>
          <p:nvPr/>
        </p:nvSpPr>
        <p:spPr>
          <a:xfrm>
            <a:off x="6066891" y="1965715"/>
            <a:ext cx="3572383"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r"/>
            <a:r>
              <a:rPr lang="pl-PL" sz="1100" b="1" dirty="0">
                <a:solidFill>
                  <a:schemeClr val="tx1"/>
                </a:solidFill>
              </a:rPr>
              <a:t>Warsaw Headquarters</a:t>
            </a:r>
            <a:endParaRPr lang="en-GB" sz="1100" b="1" dirty="0">
              <a:solidFill>
                <a:schemeClr val="tx1"/>
              </a:solidFill>
            </a:endParaRPr>
          </a:p>
        </p:txBody>
      </p:sp>
      <p:sp>
        <p:nvSpPr>
          <p:cNvPr id="56" name="Rectangle 55">
            <a:extLst>
              <a:ext uri="{FF2B5EF4-FFF2-40B4-BE49-F238E27FC236}">
                <a16:creationId xmlns:a16="http://schemas.microsoft.com/office/drawing/2014/main" id="{E640B798-3E03-4A69-BAC5-04C5ED820740}"/>
              </a:ext>
            </a:extLst>
          </p:cNvPr>
          <p:cNvSpPr/>
          <p:nvPr/>
        </p:nvSpPr>
        <p:spPr>
          <a:xfrm>
            <a:off x="7065832" y="4311239"/>
            <a:ext cx="2612175"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r"/>
            <a:r>
              <a:rPr lang="pl-PL" sz="1100" b="1" dirty="0">
                <a:solidFill>
                  <a:schemeClr val="tx1"/>
                </a:solidFill>
              </a:rPr>
              <a:t>Cryptographic Equipment Manufacturing Plant</a:t>
            </a:r>
          </a:p>
        </p:txBody>
      </p:sp>
      <p:sp>
        <p:nvSpPr>
          <p:cNvPr id="57" name="Rectangle 56">
            <a:extLst>
              <a:ext uri="{FF2B5EF4-FFF2-40B4-BE49-F238E27FC236}">
                <a16:creationId xmlns:a16="http://schemas.microsoft.com/office/drawing/2014/main" id="{739033D8-2C84-414D-BECC-2F6F3C4EE177}"/>
              </a:ext>
            </a:extLst>
          </p:cNvPr>
          <p:cNvSpPr/>
          <p:nvPr/>
        </p:nvSpPr>
        <p:spPr>
          <a:xfrm>
            <a:off x="984705" y="1990048"/>
            <a:ext cx="4781007"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ctr"/>
            <a:r>
              <a:rPr lang="pl-PL" sz="1100" b="1" dirty="0">
                <a:solidFill>
                  <a:schemeClr val="tx1"/>
                </a:solidFill>
              </a:rPr>
              <a:t>CenCert Keys Certification Center </a:t>
            </a:r>
          </a:p>
        </p:txBody>
      </p:sp>
      <p:sp>
        <p:nvSpPr>
          <p:cNvPr id="58" name="Rectangle 57">
            <a:extLst>
              <a:ext uri="{FF2B5EF4-FFF2-40B4-BE49-F238E27FC236}">
                <a16:creationId xmlns:a16="http://schemas.microsoft.com/office/drawing/2014/main" id="{74917E36-4203-443E-A072-00767B16C64D}"/>
              </a:ext>
            </a:extLst>
          </p:cNvPr>
          <p:cNvSpPr/>
          <p:nvPr/>
        </p:nvSpPr>
        <p:spPr>
          <a:xfrm>
            <a:off x="1647038" y="4389184"/>
            <a:ext cx="2646583"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ctr"/>
            <a:r>
              <a:rPr lang="pl-PL" sz="1100" b="1" dirty="0">
                <a:solidFill>
                  <a:schemeClr val="tx1"/>
                </a:solidFill>
              </a:rPr>
              <a:t>Wrocław Subsidiary</a:t>
            </a:r>
          </a:p>
        </p:txBody>
      </p:sp>
      <p:sp>
        <p:nvSpPr>
          <p:cNvPr id="59" name="Oval 58">
            <a:extLst>
              <a:ext uri="{FF2B5EF4-FFF2-40B4-BE49-F238E27FC236}">
                <a16:creationId xmlns:a16="http://schemas.microsoft.com/office/drawing/2014/main" id="{A0AD41EC-76AB-4531-947C-77F043F42DA1}"/>
              </a:ext>
            </a:extLst>
          </p:cNvPr>
          <p:cNvSpPr/>
          <p:nvPr/>
        </p:nvSpPr>
        <p:spPr>
          <a:xfrm>
            <a:off x="4996790" y="4131112"/>
            <a:ext cx="143524" cy="143524"/>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60" name="Straight Connector 59">
            <a:extLst>
              <a:ext uri="{FF2B5EF4-FFF2-40B4-BE49-F238E27FC236}">
                <a16:creationId xmlns:a16="http://schemas.microsoft.com/office/drawing/2014/main" id="{2D587128-6D6C-4349-8B59-93FC6A2DEC2E}"/>
              </a:ext>
            </a:extLst>
          </p:cNvPr>
          <p:cNvCxnSpPr>
            <a:cxnSpLocks/>
            <a:stCxn id="54" idx="0"/>
          </p:cNvCxnSpPr>
          <p:nvPr/>
        </p:nvCxnSpPr>
        <p:spPr>
          <a:xfrm flipV="1">
            <a:off x="6385666" y="2344843"/>
            <a:ext cx="498415" cy="133740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F1176D-8E24-49CC-8182-FC5707F4C6AA}"/>
              </a:ext>
            </a:extLst>
          </p:cNvPr>
          <p:cNvCxnSpPr>
            <a:cxnSpLocks/>
          </p:cNvCxnSpPr>
          <p:nvPr/>
        </p:nvCxnSpPr>
        <p:spPr>
          <a:xfrm flipH="1" flipV="1">
            <a:off x="5441043" y="2361512"/>
            <a:ext cx="944625" cy="144379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6B6C60-5820-45EF-8608-4BF2B6DC298F}"/>
              </a:ext>
            </a:extLst>
          </p:cNvPr>
          <p:cNvCxnSpPr>
            <a:cxnSpLocks/>
          </p:cNvCxnSpPr>
          <p:nvPr/>
        </p:nvCxnSpPr>
        <p:spPr>
          <a:xfrm>
            <a:off x="6385666" y="3805306"/>
            <a:ext cx="581758" cy="95412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6820678-4CE5-432A-9AEA-24E4FDDA6DAE}"/>
              </a:ext>
            </a:extLst>
          </p:cNvPr>
          <p:cNvCxnSpPr>
            <a:cxnSpLocks/>
          </p:cNvCxnSpPr>
          <p:nvPr/>
        </p:nvCxnSpPr>
        <p:spPr>
          <a:xfrm flipH="1">
            <a:off x="6964457" y="4760454"/>
            <a:ext cx="276320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3D99041-581B-460A-AD31-B6E8B72AF054}"/>
              </a:ext>
            </a:extLst>
          </p:cNvPr>
          <p:cNvCxnSpPr>
            <a:cxnSpLocks/>
          </p:cNvCxnSpPr>
          <p:nvPr/>
        </p:nvCxnSpPr>
        <p:spPr>
          <a:xfrm flipH="1">
            <a:off x="2159821" y="4760454"/>
            <a:ext cx="209059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10FC13-AD92-45BF-971D-BCCBA0810E7C}"/>
              </a:ext>
            </a:extLst>
          </p:cNvPr>
          <p:cNvCxnSpPr>
            <a:cxnSpLocks/>
          </p:cNvCxnSpPr>
          <p:nvPr/>
        </p:nvCxnSpPr>
        <p:spPr>
          <a:xfrm flipH="1">
            <a:off x="2159820" y="2360463"/>
            <a:ext cx="328385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2F88F9F-8A89-431A-99DE-AAE9C7DD6BDA}"/>
              </a:ext>
            </a:extLst>
          </p:cNvPr>
          <p:cNvCxnSpPr>
            <a:cxnSpLocks/>
          </p:cNvCxnSpPr>
          <p:nvPr/>
        </p:nvCxnSpPr>
        <p:spPr>
          <a:xfrm flipH="1">
            <a:off x="6880071" y="2349617"/>
            <a:ext cx="275920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5E5BAFF-ABA6-4F3E-B588-154A311774F2}"/>
              </a:ext>
            </a:extLst>
          </p:cNvPr>
          <p:cNvCxnSpPr>
            <a:cxnSpLocks/>
            <a:stCxn id="59" idx="3"/>
          </p:cNvCxnSpPr>
          <p:nvPr/>
        </p:nvCxnSpPr>
        <p:spPr>
          <a:xfrm flipH="1">
            <a:off x="4250418" y="4253617"/>
            <a:ext cx="767391" cy="50819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5D764828-9EDA-478A-B1AA-40DE143A4F8E}"/>
              </a:ext>
            </a:extLst>
          </p:cNvPr>
          <p:cNvSpPr/>
          <p:nvPr/>
        </p:nvSpPr>
        <p:spPr>
          <a:xfrm>
            <a:off x="4989276" y="3473669"/>
            <a:ext cx="1312003"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r"/>
            <a:r>
              <a:rPr lang="pl-PL" sz="1000" b="1" dirty="0">
                <a:solidFill>
                  <a:schemeClr val="bg1"/>
                </a:solidFill>
              </a:rPr>
              <a:t>WARSAW</a:t>
            </a:r>
            <a:endParaRPr lang="en-GB" sz="1000" b="1" dirty="0">
              <a:solidFill>
                <a:schemeClr val="bg1"/>
              </a:solidFill>
            </a:endParaRPr>
          </a:p>
        </p:txBody>
      </p:sp>
      <p:sp>
        <p:nvSpPr>
          <p:cNvPr id="69" name="Rectangle 68">
            <a:extLst>
              <a:ext uri="{FF2B5EF4-FFF2-40B4-BE49-F238E27FC236}">
                <a16:creationId xmlns:a16="http://schemas.microsoft.com/office/drawing/2014/main" id="{5E7473AD-6709-4C54-B53A-95F45AE6F775}"/>
              </a:ext>
            </a:extLst>
          </p:cNvPr>
          <p:cNvSpPr/>
          <p:nvPr/>
        </p:nvSpPr>
        <p:spPr>
          <a:xfrm>
            <a:off x="4319975" y="3749676"/>
            <a:ext cx="1193900"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r"/>
            <a:r>
              <a:rPr lang="pl-PL" sz="1000" b="1" dirty="0">
                <a:solidFill>
                  <a:schemeClr val="bg1"/>
                </a:solidFill>
              </a:rPr>
              <a:t>WROCLAW</a:t>
            </a:r>
            <a:endParaRPr lang="en-GB" sz="1000" b="1" dirty="0">
              <a:solidFill>
                <a:schemeClr val="bg1"/>
              </a:solidFill>
            </a:endParaRPr>
          </a:p>
        </p:txBody>
      </p:sp>
      <p:sp>
        <p:nvSpPr>
          <p:cNvPr id="79" name="Rectangle 78">
            <a:extLst>
              <a:ext uri="{FF2B5EF4-FFF2-40B4-BE49-F238E27FC236}">
                <a16:creationId xmlns:a16="http://schemas.microsoft.com/office/drawing/2014/main" id="{F30BF1BA-47AB-413E-92F6-A40965FEDD7A}"/>
              </a:ext>
            </a:extLst>
          </p:cNvPr>
          <p:cNvSpPr/>
          <p:nvPr/>
        </p:nvSpPr>
        <p:spPr>
          <a:xfrm>
            <a:off x="0" y="6492875"/>
            <a:ext cx="12192000" cy="365125"/>
          </a:xfrm>
          <a:prstGeom prst="rect">
            <a:avLst/>
          </a:prstGeom>
          <a:gradFill>
            <a:gsLst>
              <a:gs pos="50000">
                <a:srgbClr val="15184F"/>
              </a:gs>
              <a:gs pos="0">
                <a:srgbClr val="111343"/>
              </a:gs>
              <a:gs pos="100000">
                <a:srgbClr val="0C0F2E"/>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Symbol zastępczy numeru slajdu 2">
            <a:extLst>
              <a:ext uri="{FF2B5EF4-FFF2-40B4-BE49-F238E27FC236}">
                <a16:creationId xmlns:a16="http://schemas.microsoft.com/office/drawing/2014/main" id="{30F80A5A-03AB-4804-B535-C7039785AF24}"/>
              </a:ext>
            </a:extLst>
          </p:cNvPr>
          <p:cNvSpPr>
            <a:spLocks noGrp="1"/>
          </p:cNvSpPr>
          <p:nvPr>
            <p:ph type="sldNum" sz="quarter" idx="12"/>
          </p:nvPr>
        </p:nvSpPr>
        <p:spPr/>
        <p:txBody>
          <a:bodyPr/>
          <a:lstStyle/>
          <a:p>
            <a:pPr algn="r"/>
            <a:fld id="{2AF28379-E377-431A-B42A-AD659CD116E0}" type="slidenum">
              <a:rPr lang="de-CH">
                <a:latin typeface="Raleway"/>
                <a:cs typeface="Raleway"/>
              </a:rPr>
              <a:pPr algn="r"/>
              <a:t>46</a:t>
            </a:fld>
            <a:endParaRPr lang="de-CH" dirty="0">
              <a:latin typeface="Raleway"/>
              <a:cs typeface="Raleway"/>
            </a:endParaRPr>
          </a:p>
        </p:txBody>
      </p:sp>
      <p:sp>
        <p:nvSpPr>
          <p:cNvPr id="80" name="TextBox 79">
            <a:extLst>
              <a:ext uri="{FF2B5EF4-FFF2-40B4-BE49-F238E27FC236}">
                <a16:creationId xmlns:a16="http://schemas.microsoft.com/office/drawing/2014/main" id="{AC6FF452-A5E2-4F70-AF49-F46CF8470F44}"/>
              </a:ext>
            </a:extLst>
          </p:cNvPr>
          <p:cNvSpPr txBox="1"/>
          <p:nvPr/>
        </p:nvSpPr>
        <p:spPr>
          <a:xfrm>
            <a:off x="11688624" y="6536939"/>
            <a:ext cx="978051" cy="276999"/>
          </a:xfrm>
          <a:prstGeom prst="rect">
            <a:avLst/>
          </a:prstGeom>
          <a:noFill/>
        </p:spPr>
        <p:txBody>
          <a:bodyPr wrap="square" rtlCol="0">
            <a:spAutoFit/>
          </a:bodyPr>
          <a:lstStyle/>
          <a:p>
            <a:r>
              <a:rPr lang="pl-PL" sz="1200" dirty="0">
                <a:solidFill>
                  <a:schemeClr val="bg1"/>
                </a:solidFill>
              </a:rPr>
              <a:t>| 59</a:t>
            </a:r>
            <a:endParaRPr lang="en-GB" sz="1200" dirty="0">
              <a:solidFill>
                <a:schemeClr val="bg1"/>
              </a:solidFill>
            </a:endParaRPr>
          </a:p>
        </p:txBody>
      </p:sp>
      <p:sp>
        <p:nvSpPr>
          <p:cNvPr id="81" name="Prostokąt 11">
            <a:extLst>
              <a:ext uri="{FF2B5EF4-FFF2-40B4-BE49-F238E27FC236}">
                <a16:creationId xmlns:a16="http://schemas.microsoft.com/office/drawing/2014/main" id="{AA080BB2-2BAA-4E07-A102-4B6195E9D565}"/>
              </a:ext>
            </a:extLst>
          </p:cNvPr>
          <p:cNvSpPr/>
          <p:nvPr/>
        </p:nvSpPr>
        <p:spPr>
          <a:xfrm>
            <a:off x="1420425" y="1940649"/>
            <a:ext cx="678114" cy="39537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a:solidFill>
                  <a:prstClr val="white"/>
                </a:solidFill>
                <a:latin typeface="Calibri"/>
              </a:rPr>
              <a:t>ca. </a:t>
            </a:r>
            <a:r>
              <a:rPr lang="pl-PL" b="1" dirty="0">
                <a:solidFill>
                  <a:prstClr val="white"/>
                </a:solidFill>
                <a:latin typeface="Calibri"/>
              </a:rPr>
              <a:t>10</a:t>
            </a:r>
            <a:endParaRPr lang="en-AU" b="1" dirty="0">
              <a:solidFill>
                <a:prstClr val="white"/>
              </a:solidFill>
              <a:latin typeface="Calibri"/>
            </a:endParaRPr>
          </a:p>
        </p:txBody>
      </p:sp>
      <p:cxnSp>
        <p:nvCxnSpPr>
          <p:cNvPr id="33" name="Straight Connector 32">
            <a:extLst>
              <a:ext uri="{FF2B5EF4-FFF2-40B4-BE49-F238E27FC236}">
                <a16:creationId xmlns:a16="http://schemas.microsoft.com/office/drawing/2014/main" id="{10CE66DC-A1EE-42A4-8E76-E890A6313E7F}"/>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2D2D5B-B028-4338-939A-9FFF657570F0}"/>
              </a:ext>
            </a:extLst>
          </p:cNvPr>
          <p:cNvCxnSpPr>
            <a:cxnSpLocks/>
          </p:cNvCxnSpPr>
          <p:nvPr/>
        </p:nvCxnSpPr>
        <p:spPr>
          <a:xfrm>
            <a:off x="334963" y="1486652"/>
            <a:ext cx="281025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40" name="Prostokąt 11">
            <a:extLst>
              <a:ext uri="{FF2B5EF4-FFF2-40B4-BE49-F238E27FC236}">
                <a16:creationId xmlns:a16="http://schemas.microsoft.com/office/drawing/2014/main" id="{35EF6D8A-29E5-4A96-AADF-A1C9E5187BF2}"/>
              </a:ext>
            </a:extLst>
          </p:cNvPr>
          <p:cNvSpPr/>
          <p:nvPr/>
        </p:nvSpPr>
        <p:spPr>
          <a:xfrm>
            <a:off x="1420425" y="4325978"/>
            <a:ext cx="678114" cy="39537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a:solidFill>
                  <a:prstClr val="white"/>
                </a:solidFill>
                <a:latin typeface="Calibri"/>
              </a:rPr>
              <a:t>ca.</a:t>
            </a:r>
            <a:r>
              <a:rPr lang="pl-PL" b="1" dirty="0">
                <a:solidFill>
                  <a:prstClr val="white"/>
                </a:solidFill>
                <a:latin typeface="Calibri"/>
              </a:rPr>
              <a:t>20</a:t>
            </a:r>
            <a:endParaRPr lang="en-AU" b="1" dirty="0">
              <a:solidFill>
                <a:prstClr val="white"/>
              </a:solidFill>
              <a:latin typeface="Calibri"/>
            </a:endParaRPr>
          </a:p>
        </p:txBody>
      </p:sp>
      <p:sp>
        <p:nvSpPr>
          <p:cNvPr id="41" name="Prostokąt 11">
            <a:extLst>
              <a:ext uri="{FF2B5EF4-FFF2-40B4-BE49-F238E27FC236}">
                <a16:creationId xmlns:a16="http://schemas.microsoft.com/office/drawing/2014/main" id="{C104472F-C65D-4E38-96F5-2D902B5F970B}"/>
              </a:ext>
            </a:extLst>
          </p:cNvPr>
          <p:cNvSpPr/>
          <p:nvPr/>
        </p:nvSpPr>
        <p:spPr>
          <a:xfrm>
            <a:off x="9789871" y="4340841"/>
            <a:ext cx="678114" cy="39537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a:solidFill>
                  <a:prstClr val="white"/>
                </a:solidFill>
                <a:latin typeface="Calibri"/>
              </a:rPr>
              <a:t>ca.</a:t>
            </a:r>
            <a:r>
              <a:rPr lang="pl-PL" b="1" dirty="0">
                <a:solidFill>
                  <a:prstClr val="white"/>
                </a:solidFill>
                <a:latin typeface="Calibri"/>
              </a:rPr>
              <a:t>70</a:t>
            </a:r>
            <a:endParaRPr lang="en-AU" b="1" dirty="0">
              <a:solidFill>
                <a:prstClr val="white"/>
              </a:solidFill>
              <a:latin typeface="Calibri"/>
            </a:endParaRPr>
          </a:p>
        </p:txBody>
      </p:sp>
      <p:sp>
        <p:nvSpPr>
          <p:cNvPr id="42" name="Prostokąt 11">
            <a:extLst>
              <a:ext uri="{FF2B5EF4-FFF2-40B4-BE49-F238E27FC236}">
                <a16:creationId xmlns:a16="http://schemas.microsoft.com/office/drawing/2014/main" id="{1A8A4552-4CC8-435C-85BA-0742587A83F1}"/>
              </a:ext>
            </a:extLst>
          </p:cNvPr>
          <p:cNvSpPr/>
          <p:nvPr/>
        </p:nvSpPr>
        <p:spPr>
          <a:xfrm>
            <a:off x="9785909" y="1929334"/>
            <a:ext cx="762789" cy="39537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a:solidFill>
                  <a:sysClr val="windowText" lastClr="000000"/>
                </a:solidFill>
                <a:latin typeface="Calibri"/>
              </a:rPr>
              <a:t>ca. </a:t>
            </a:r>
            <a:r>
              <a:rPr lang="pl-PL" b="1" dirty="0">
                <a:solidFill>
                  <a:sysClr val="windowText" lastClr="000000"/>
                </a:solidFill>
                <a:latin typeface="Calibri"/>
              </a:rPr>
              <a:t>215</a:t>
            </a:r>
            <a:endParaRPr lang="en-AU" b="1" dirty="0">
              <a:solidFill>
                <a:sysClr val="windowText" lastClr="000000"/>
              </a:solidFill>
              <a:latin typeface="Calibri"/>
            </a:endParaRPr>
          </a:p>
        </p:txBody>
      </p:sp>
      <p:sp>
        <p:nvSpPr>
          <p:cNvPr id="44" name="TextBox 43">
            <a:extLst>
              <a:ext uri="{FF2B5EF4-FFF2-40B4-BE49-F238E27FC236}">
                <a16:creationId xmlns:a16="http://schemas.microsoft.com/office/drawing/2014/main" id="{31B240D1-2D59-425B-8A38-F06C81280C42}"/>
              </a:ext>
            </a:extLst>
          </p:cNvPr>
          <p:cNvSpPr txBox="1"/>
          <p:nvPr/>
        </p:nvSpPr>
        <p:spPr>
          <a:xfrm>
            <a:off x="6747007" y="117153"/>
            <a:ext cx="4153676" cy="646331"/>
          </a:xfrm>
          <a:prstGeom prst="rect">
            <a:avLst/>
          </a:prstGeom>
          <a:noFill/>
        </p:spPr>
        <p:txBody>
          <a:bodyPr wrap="square" rtlCol="0">
            <a:spAutoFit/>
          </a:bodyPr>
          <a:lstStyle/>
          <a:p>
            <a:pPr algn="r"/>
            <a:r>
              <a:rPr lang="pl-PL" sz="1200" dirty="0">
                <a:latin typeface="+mj-lt"/>
                <a:ea typeface="Verdana" panose="020B0604030504040204" pitchFamily="34" charset="0"/>
              </a:rPr>
              <a:t>4. HUMAN RESOURCES</a:t>
            </a:r>
          </a:p>
          <a:p>
            <a:pPr algn="r"/>
            <a:endParaRPr lang="pl-PL" sz="1200" dirty="0">
              <a:latin typeface="+mj-lt"/>
              <a:ea typeface="Verdana" panose="020B0604030504040204" pitchFamily="34" charset="0"/>
            </a:endParaRPr>
          </a:p>
          <a:p>
            <a:pPr algn="r"/>
            <a:endParaRPr lang="pl-PL" sz="1200" dirty="0">
              <a:latin typeface="+mj-lt"/>
              <a:ea typeface="Verdana" panose="020B0604030504040204" pitchFamily="34" charset="0"/>
            </a:endParaRPr>
          </a:p>
        </p:txBody>
      </p:sp>
      <p:sp>
        <p:nvSpPr>
          <p:cNvPr id="46" name="TextBox 45">
            <a:extLst>
              <a:ext uri="{FF2B5EF4-FFF2-40B4-BE49-F238E27FC236}">
                <a16:creationId xmlns:a16="http://schemas.microsoft.com/office/drawing/2014/main" id="{C5B192D0-466F-4A2D-934F-5EB8ECAE99FA}"/>
              </a:ext>
            </a:extLst>
          </p:cNvPr>
          <p:cNvSpPr txBox="1"/>
          <p:nvPr/>
        </p:nvSpPr>
        <p:spPr>
          <a:xfrm>
            <a:off x="334963" y="471763"/>
            <a:ext cx="11522074" cy="369332"/>
          </a:xfrm>
          <a:prstGeom prst="rect">
            <a:avLst/>
          </a:prstGeom>
          <a:noFill/>
        </p:spPr>
        <p:txBody>
          <a:bodyPr wrap="square" rtlCol="0">
            <a:spAutoFit/>
          </a:bodyPr>
          <a:lstStyle/>
          <a:p>
            <a:r>
              <a:rPr lang="en-GB" dirty="0">
                <a:solidFill>
                  <a:srgbClr val="0D4F81"/>
                </a:solidFill>
                <a:latin typeface="Raleway SemiBold" pitchFamily="2" charset="-18"/>
                <a:ea typeface="Verdana" panose="020B0604030504040204" pitchFamily="34" charset="0"/>
              </a:rPr>
              <a:t>EMPLOYEE GEOGRAPHICAL DISTRIBUTION </a:t>
            </a:r>
          </a:p>
        </p:txBody>
      </p:sp>
      <p:sp>
        <p:nvSpPr>
          <p:cNvPr id="47" name="TextBox 46">
            <a:extLst>
              <a:ext uri="{FF2B5EF4-FFF2-40B4-BE49-F238E27FC236}">
                <a16:creationId xmlns:a16="http://schemas.microsoft.com/office/drawing/2014/main" id="{07D27931-600B-4812-9228-E4077FB706DA}"/>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en-GB" sz="1400" b="1" dirty="0">
                <a:solidFill>
                  <a:srgbClr val="0C0F2E"/>
                </a:solidFill>
              </a:rPr>
              <a:t>ENIGMA WORKS IN FOUR LOCATIONS ACROSS TWO CITIES IN POLAND</a:t>
            </a:r>
          </a:p>
        </p:txBody>
      </p:sp>
      <p:sp>
        <p:nvSpPr>
          <p:cNvPr id="48" name="Rectangle 47">
            <a:extLst>
              <a:ext uri="{FF2B5EF4-FFF2-40B4-BE49-F238E27FC236}">
                <a16:creationId xmlns:a16="http://schemas.microsoft.com/office/drawing/2014/main" id="{FE50D364-36C6-4FEA-B5A5-646F78530447}"/>
              </a:ext>
            </a:extLst>
          </p:cNvPr>
          <p:cNvSpPr/>
          <p:nvPr/>
        </p:nvSpPr>
        <p:spPr>
          <a:xfrm>
            <a:off x="442913" y="6062198"/>
            <a:ext cx="7947717"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r>
              <a:rPr lang="en-GB" sz="1100" dirty="0">
                <a:solidFill>
                  <a:schemeClr val="tx1"/>
                </a:solidFill>
              </a:rPr>
              <a:t>Due to COVID-19 pandemic no. of employees in each loocation may differ slightly because of remote work possibilities </a:t>
            </a:r>
          </a:p>
        </p:txBody>
      </p:sp>
      <p:sp>
        <p:nvSpPr>
          <p:cNvPr id="82" name="TextBox 81">
            <a:extLst>
              <a:ext uri="{FF2B5EF4-FFF2-40B4-BE49-F238E27FC236}">
                <a16:creationId xmlns:a16="http://schemas.microsoft.com/office/drawing/2014/main" id="{AF7E83F7-DE86-4E6D-A64B-DF9810E27F64}"/>
              </a:ext>
            </a:extLst>
          </p:cNvPr>
          <p:cNvSpPr txBox="1"/>
          <p:nvPr/>
        </p:nvSpPr>
        <p:spPr>
          <a:xfrm>
            <a:off x="7996812" y="2356656"/>
            <a:ext cx="2911578" cy="1384995"/>
          </a:xfrm>
          <a:prstGeom prst="rect">
            <a:avLst/>
          </a:prstGeom>
          <a:noFill/>
        </p:spPr>
        <p:txBody>
          <a:bodyPr wrap="square">
            <a:spAutoFit/>
          </a:bodyPr>
          <a:lstStyle/>
          <a:p>
            <a:pPr marL="285750" indent="-285750">
              <a:buFont typeface="Arial" panose="020B0604020202020204" pitchFamily="34" charset="0"/>
              <a:buChar char="•"/>
            </a:pPr>
            <a:r>
              <a:rPr lang="pl-PL" sz="1200" dirty="0"/>
              <a:t>S</a:t>
            </a:r>
            <a:r>
              <a:rPr lang="en-GB" sz="1200" dirty="0"/>
              <a:t>ales</a:t>
            </a:r>
            <a:endParaRPr lang="pl-PL" sz="1200" dirty="0"/>
          </a:p>
          <a:p>
            <a:pPr marL="285750" indent="-285750">
              <a:buFont typeface="Arial" panose="020B0604020202020204" pitchFamily="34" charset="0"/>
              <a:buChar char="•"/>
            </a:pPr>
            <a:r>
              <a:rPr lang="en-GB" sz="1200" dirty="0"/>
              <a:t>P</a:t>
            </a:r>
            <a:r>
              <a:rPr lang="pl-PL" sz="1200" dirty="0"/>
              <a:t>roject Management</a:t>
            </a:r>
          </a:p>
          <a:p>
            <a:pPr marL="285750" indent="-285750">
              <a:buFont typeface="Arial" panose="020B0604020202020204" pitchFamily="34" charset="0"/>
              <a:buChar char="•"/>
            </a:pPr>
            <a:r>
              <a:rPr lang="pl-PL" sz="1200" dirty="0"/>
              <a:t>A</a:t>
            </a:r>
            <a:r>
              <a:rPr lang="en-GB" sz="1200" dirty="0"/>
              <a:t>ccounting</a:t>
            </a:r>
            <a:endParaRPr lang="pl-PL" sz="1200" dirty="0"/>
          </a:p>
          <a:p>
            <a:pPr marL="285750" indent="-285750">
              <a:buFont typeface="Arial" panose="020B0604020202020204" pitchFamily="34" charset="0"/>
              <a:buChar char="•"/>
            </a:pPr>
            <a:r>
              <a:rPr lang="pl-PL" sz="1200" dirty="0"/>
              <a:t>C</a:t>
            </a:r>
            <a:r>
              <a:rPr lang="en-GB" sz="1200" dirty="0"/>
              <a:t>ontrolling</a:t>
            </a:r>
            <a:endParaRPr lang="pl-PL" sz="1200" dirty="0"/>
          </a:p>
          <a:p>
            <a:pPr marL="285750" indent="-285750">
              <a:buFont typeface="Arial" panose="020B0604020202020204" pitchFamily="34" charset="0"/>
              <a:buChar char="•"/>
            </a:pPr>
            <a:r>
              <a:rPr lang="pl-PL" sz="1200" dirty="0"/>
              <a:t>S</a:t>
            </a:r>
            <a:r>
              <a:rPr lang="en-GB" sz="1200" dirty="0"/>
              <a:t>oftware production</a:t>
            </a:r>
            <a:endParaRPr lang="pl-PL" sz="1200" dirty="0"/>
          </a:p>
          <a:p>
            <a:pPr marL="285750" indent="-285750">
              <a:buFont typeface="Arial" panose="020B0604020202020204" pitchFamily="34" charset="0"/>
              <a:buChar char="•"/>
            </a:pPr>
            <a:r>
              <a:rPr lang="pl-PL" sz="1200" dirty="0"/>
              <a:t>S</a:t>
            </a:r>
            <a:r>
              <a:rPr lang="en-GB" sz="1200" dirty="0"/>
              <a:t>ales support</a:t>
            </a:r>
            <a:endParaRPr lang="pl-PL" sz="1200" dirty="0"/>
          </a:p>
          <a:p>
            <a:r>
              <a:rPr lang="en-GB" sz="1200" dirty="0"/>
              <a:t> </a:t>
            </a:r>
          </a:p>
        </p:txBody>
      </p:sp>
      <p:sp>
        <p:nvSpPr>
          <p:cNvPr id="84" name="TextBox 83">
            <a:extLst>
              <a:ext uri="{FF2B5EF4-FFF2-40B4-BE49-F238E27FC236}">
                <a16:creationId xmlns:a16="http://schemas.microsoft.com/office/drawing/2014/main" id="{90DEC47B-527E-404A-B7A6-58FF0F811E86}"/>
              </a:ext>
            </a:extLst>
          </p:cNvPr>
          <p:cNvSpPr txBox="1"/>
          <p:nvPr/>
        </p:nvSpPr>
        <p:spPr>
          <a:xfrm>
            <a:off x="7996812" y="4921142"/>
            <a:ext cx="2911578" cy="1015663"/>
          </a:xfrm>
          <a:prstGeom prst="rect">
            <a:avLst/>
          </a:prstGeom>
          <a:noFill/>
        </p:spPr>
        <p:txBody>
          <a:bodyPr wrap="square">
            <a:spAutoFit/>
          </a:bodyPr>
          <a:lstStyle/>
          <a:p>
            <a:pPr marL="285750" indent="-285750">
              <a:buFont typeface="Arial" panose="020B0604020202020204" pitchFamily="34" charset="0"/>
              <a:buChar char="•"/>
            </a:pPr>
            <a:r>
              <a:rPr lang="pl-PL" sz="1200" dirty="0"/>
              <a:t>S</a:t>
            </a:r>
            <a:r>
              <a:rPr lang="en-GB" sz="1200" dirty="0"/>
              <a:t>ecurity division</a:t>
            </a:r>
            <a:endParaRPr lang="pl-PL" sz="1200" dirty="0"/>
          </a:p>
          <a:p>
            <a:pPr marL="285750" indent="-285750">
              <a:buFont typeface="Arial" panose="020B0604020202020204" pitchFamily="34" charset="0"/>
              <a:buChar char="•"/>
            </a:pPr>
            <a:r>
              <a:rPr lang="pl-PL" sz="1200" dirty="0"/>
              <a:t>D</a:t>
            </a:r>
            <a:r>
              <a:rPr lang="en-GB" sz="1200" dirty="0"/>
              <a:t>esign</a:t>
            </a:r>
            <a:endParaRPr lang="pl-PL" sz="1200" dirty="0"/>
          </a:p>
          <a:p>
            <a:pPr marL="285750" indent="-285750">
              <a:buFont typeface="Arial" panose="020B0604020202020204" pitchFamily="34" charset="0"/>
              <a:buChar char="•"/>
            </a:pPr>
            <a:r>
              <a:rPr lang="pl-PL" sz="1200" dirty="0"/>
              <a:t>M</a:t>
            </a:r>
            <a:r>
              <a:rPr lang="en-GB" sz="1200" dirty="0"/>
              <a:t>anufactur</a:t>
            </a:r>
            <a:r>
              <a:rPr lang="pl-PL" sz="1200" dirty="0"/>
              <a:t>ing</a:t>
            </a:r>
            <a:r>
              <a:rPr lang="en-GB" sz="1200" dirty="0"/>
              <a:t> and service of equipment (including Electronic Surveillance and Crypto)</a:t>
            </a:r>
          </a:p>
        </p:txBody>
      </p:sp>
      <p:sp>
        <p:nvSpPr>
          <p:cNvPr id="86" name="TextBox 85">
            <a:extLst>
              <a:ext uri="{FF2B5EF4-FFF2-40B4-BE49-F238E27FC236}">
                <a16:creationId xmlns:a16="http://schemas.microsoft.com/office/drawing/2014/main" id="{0BB608FE-733A-4A76-8F0E-FE87250DA426}"/>
              </a:ext>
            </a:extLst>
          </p:cNvPr>
          <p:cNvSpPr txBox="1"/>
          <p:nvPr/>
        </p:nvSpPr>
        <p:spPr>
          <a:xfrm>
            <a:off x="2159820" y="2400453"/>
            <a:ext cx="2509968" cy="461665"/>
          </a:xfrm>
          <a:prstGeom prst="rect">
            <a:avLst/>
          </a:prstGeom>
          <a:noFill/>
        </p:spPr>
        <p:txBody>
          <a:bodyPr wrap="square">
            <a:spAutoFit/>
          </a:bodyPr>
          <a:lstStyle>
            <a:defPPr>
              <a:defRPr lang="en-US"/>
            </a:defPPr>
            <a:lvl1pPr marL="285750" indent="-285750">
              <a:buFont typeface="Arial" panose="020B0604020202020204" pitchFamily="34" charset="0"/>
              <a:buChar char="•"/>
              <a:defRPr sz="1200"/>
            </a:lvl1pPr>
          </a:lstStyle>
          <a:p>
            <a:r>
              <a:rPr lang="en-GB" dirty="0"/>
              <a:t>CenCert maintenance and implementation team</a:t>
            </a:r>
          </a:p>
        </p:txBody>
      </p:sp>
      <p:sp>
        <p:nvSpPr>
          <p:cNvPr id="88" name="TextBox 87">
            <a:extLst>
              <a:ext uri="{FF2B5EF4-FFF2-40B4-BE49-F238E27FC236}">
                <a16:creationId xmlns:a16="http://schemas.microsoft.com/office/drawing/2014/main" id="{0EBCDB65-597D-4F82-A15F-D94D8FF5DC36}"/>
              </a:ext>
            </a:extLst>
          </p:cNvPr>
          <p:cNvSpPr txBox="1"/>
          <p:nvPr/>
        </p:nvSpPr>
        <p:spPr>
          <a:xfrm>
            <a:off x="2159820" y="4891987"/>
            <a:ext cx="2555195" cy="461665"/>
          </a:xfrm>
          <a:prstGeom prst="rect">
            <a:avLst/>
          </a:prstGeom>
          <a:noFill/>
        </p:spPr>
        <p:txBody>
          <a:bodyPr wrap="square">
            <a:spAutoFit/>
          </a:bodyPr>
          <a:lstStyle/>
          <a:p>
            <a:pPr marL="285750" indent="-285750">
              <a:buFont typeface="Arial" panose="020B0604020202020204" pitchFamily="34" charset="0"/>
              <a:buChar char="•"/>
            </a:pPr>
            <a:r>
              <a:rPr lang="pl-PL" sz="1200" dirty="0"/>
              <a:t>E</a:t>
            </a:r>
            <a:r>
              <a:rPr lang="en-GB" sz="1200" dirty="0"/>
              <a:t>quipment design and software development</a:t>
            </a:r>
          </a:p>
        </p:txBody>
      </p:sp>
      <p:sp>
        <p:nvSpPr>
          <p:cNvPr id="54" name="Oval 53">
            <a:extLst>
              <a:ext uri="{FF2B5EF4-FFF2-40B4-BE49-F238E27FC236}">
                <a16:creationId xmlns:a16="http://schemas.microsoft.com/office/drawing/2014/main" id="{63670635-401C-4DB4-8FF0-F536627541E9}"/>
              </a:ext>
            </a:extLst>
          </p:cNvPr>
          <p:cNvSpPr/>
          <p:nvPr/>
        </p:nvSpPr>
        <p:spPr>
          <a:xfrm>
            <a:off x="6262605" y="3682245"/>
            <a:ext cx="246121" cy="246121"/>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89" name="Rectangle 88">
            <a:extLst>
              <a:ext uri="{FF2B5EF4-FFF2-40B4-BE49-F238E27FC236}">
                <a16:creationId xmlns:a16="http://schemas.microsoft.com/office/drawing/2014/main" id="{A8C6E34B-3169-4B78-BF87-E1A013370A5C}"/>
              </a:ext>
            </a:extLst>
          </p:cNvPr>
          <p:cNvSpPr/>
          <p:nvPr/>
        </p:nvSpPr>
        <p:spPr>
          <a:xfrm>
            <a:off x="1370571" y="2263251"/>
            <a:ext cx="874323"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ctr"/>
            <a:r>
              <a:rPr lang="en-GB" sz="1100" b="1" dirty="0">
                <a:solidFill>
                  <a:schemeClr val="tx1"/>
                </a:solidFill>
              </a:rPr>
              <a:t>Employees</a:t>
            </a:r>
          </a:p>
        </p:txBody>
      </p:sp>
      <p:sp>
        <p:nvSpPr>
          <p:cNvPr id="90" name="Rectangle 89">
            <a:extLst>
              <a:ext uri="{FF2B5EF4-FFF2-40B4-BE49-F238E27FC236}">
                <a16:creationId xmlns:a16="http://schemas.microsoft.com/office/drawing/2014/main" id="{9E8B06DE-AF7B-4F73-8B31-31046E45A355}"/>
              </a:ext>
            </a:extLst>
          </p:cNvPr>
          <p:cNvSpPr/>
          <p:nvPr/>
        </p:nvSpPr>
        <p:spPr>
          <a:xfrm>
            <a:off x="1354326" y="4659186"/>
            <a:ext cx="874323"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ctr"/>
            <a:r>
              <a:rPr lang="en-GB" sz="1100" b="1" dirty="0">
                <a:solidFill>
                  <a:schemeClr val="tx1"/>
                </a:solidFill>
              </a:rPr>
              <a:t>Employees</a:t>
            </a:r>
          </a:p>
        </p:txBody>
      </p:sp>
      <p:sp>
        <p:nvSpPr>
          <p:cNvPr id="91" name="Rectangle 90">
            <a:extLst>
              <a:ext uri="{FF2B5EF4-FFF2-40B4-BE49-F238E27FC236}">
                <a16:creationId xmlns:a16="http://schemas.microsoft.com/office/drawing/2014/main" id="{41CDAA6A-FB4E-43A4-ACDC-20AC691AB5D7}"/>
              </a:ext>
            </a:extLst>
          </p:cNvPr>
          <p:cNvSpPr/>
          <p:nvPr/>
        </p:nvSpPr>
        <p:spPr>
          <a:xfrm>
            <a:off x="9789192" y="2227133"/>
            <a:ext cx="874323"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ctr"/>
            <a:r>
              <a:rPr lang="en-GB" sz="1100" b="1" dirty="0">
                <a:solidFill>
                  <a:schemeClr val="tx1"/>
                </a:solidFill>
              </a:rPr>
              <a:t>Employees</a:t>
            </a:r>
          </a:p>
        </p:txBody>
      </p:sp>
      <p:sp>
        <p:nvSpPr>
          <p:cNvPr id="92" name="Rectangle 91">
            <a:extLst>
              <a:ext uri="{FF2B5EF4-FFF2-40B4-BE49-F238E27FC236}">
                <a16:creationId xmlns:a16="http://schemas.microsoft.com/office/drawing/2014/main" id="{41C96685-F994-4B51-9F55-11B611755B69}"/>
              </a:ext>
            </a:extLst>
          </p:cNvPr>
          <p:cNvSpPr/>
          <p:nvPr/>
        </p:nvSpPr>
        <p:spPr>
          <a:xfrm>
            <a:off x="9730141" y="4654063"/>
            <a:ext cx="874323"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ctr"/>
            <a:r>
              <a:rPr lang="en-GB" sz="1100" b="1" dirty="0">
                <a:solidFill>
                  <a:schemeClr val="tx1"/>
                </a:solidFill>
              </a:rPr>
              <a:t>Employees</a:t>
            </a:r>
          </a:p>
        </p:txBody>
      </p:sp>
      <p:pic>
        <p:nvPicPr>
          <p:cNvPr id="7" name="Obraz 6"/>
          <p:cNvPicPr>
            <a:picLocks noChangeAspect="1"/>
          </p:cNvPicPr>
          <p:nvPr/>
        </p:nvPicPr>
        <p:blipFill>
          <a:blip r:embed="rId2"/>
          <a:stretch>
            <a:fillRect/>
          </a:stretch>
        </p:blipFill>
        <p:spPr>
          <a:xfrm>
            <a:off x="5771477" y="3919607"/>
            <a:ext cx="1111052" cy="415568"/>
          </a:xfrm>
          <a:prstGeom prst="rect">
            <a:avLst/>
          </a:prstGeom>
        </p:spPr>
      </p:pic>
    </p:spTree>
    <p:extLst>
      <p:ext uri="{BB962C8B-B14F-4D97-AF65-F5344CB8AC3E}">
        <p14:creationId xmlns:p14="http://schemas.microsoft.com/office/powerpoint/2010/main" val="27330124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ymbol zastępczy numeru slajdu 2">
            <a:extLst>
              <a:ext uri="{FF2B5EF4-FFF2-40B4-BE49-F238E27FC236}">
                <a16:creationId xmlns:a16="http://schemas.microsoft.com/office/drawing/2014/main" id="{30F80A5A-03AB-4804-B535-C7039785AF24}"/>
              </a:ext>
            </a:extLst>
          </p:cNvPr>
          <p:cNvSpPr>
            <a:spLocks noGrp="1"/>
          </p:cNvSpPr>
          <p:nvPr>
            <p:ph type="sldNum" sz="quarter" idx="12"/>
          </p:nvPr>
        </p:nvSpPr>
        <p:spPr/>
        <p:txBody>
          <a:bodyPr/>
          <a:lstStyle/>
          <a:p>
            <a:pPr algn="r"/>
            <a:fld id="{2AF28379-E377-431A-B42A-AD659CD116E0}" type="slidenum">
              <a:rPr lang="de-CH">
                <a:latin typeface="Raleway"/>
                <a:cs typeface="Raleway"/>
              </a:rPr>
              <a:pPr algn="r"/>
              <a:t>47</a:t>
            </a:fld>
            <a:endParaRPr lang="de-CH" dirty="0">
              <a:latin typeface="Raleway"/>
              <a:cs typeface="Raleway"/>
            </a:endParaRPr>
          </a:p>
        </p:txBody>
      </p:sp>
      <p:cxnSp>
        <p:nvCxnSpPr>
          <p:cNvPr id="10" name="Straight Connector 9">
            <a:extLst>
              <a:ext uri="{FF2B5EF4-FFF2-40B4-BE49-F238E27FC236}">
                <a16:creationId xmlns:a16="http://schemas.microsoft.com/office/drawing/2014/main" id="{B3583B9A-04F6-40C4-9566-CFA2E5B2A9CA}"/>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7B5777A-2D7D-46EF-8F0B-1F739CD55126}"/>
              </a:ext>
            </a:extLst>
          </p:cNvPr>
          <p:cNvCxnSpPr>
            <a:cxnSpLocks/>
          </p:cNvCxnSpPr>
          <p:nvPr/>
        </p:nvCxnSpPr>
        <p:spPr>
          <a:xfrm>
            <a:off x="334963" y="1486652"/>
            <a:ext cx="1478071"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1DA8B41D-BAF3-4002-A38A-D82F1CFCA06D}"/>
              </a:ext>
            </a:extLst>
          </p:cNvPr>
          <p:cNvSpPr txBox="1"/>
          <p:nvPr/>
        </p:nvSpPr>
        <p:spPr>
          <a:xfrm>
            <a:off x="6747007" y="117153"/>
            <a:ext cx="4153676" cy="646331"/>
          </a:xfrm>
          <a:prstGeom prst="rect">
            <a:avLst/>
          </a:prstGeom>
          <a:noFill/>
        </p:spPr>
        <p:txBody>
          <a:bodyPr wrap="square" rtlCol="0">
            <a:spAutoFit/>
          </a:bodyPr>
          <a:lstStyle/>
          <a:p>
            <a:pPr algn="r"/>
            <a:r>
              <a:rPr lang="pl-PL" sz="1200" dirty="0">
                <a:latin typeface="+mj-lt"/>
                <a:ea typeface="Verdana" panose="020B0604030504040204" pitchFamily="34" charset="0"/>
              </a:rPr>
              <a:t>4. HUMAN RESOURCES</a:t>
            </a:r>
          </a:p>
          <a:p>
            <a:pPr algn="r"/>
            <a:endParaRPr lang="pl-PL" sz="1200" dirty="0">
              <a:latin typeface="+mj-lt"/>
              <a:ea typeface="Verdana" panose="020B0604030504040204" pitchFamily="34" charset="0"/>
            </a:endParaRPr>
          </a:p>
          <a:p>
            <a:pPr algn="r"/>
            <a:endParaRPr lang="pl-PL" sz="1200" dirty="0">
              <a:latin typeface="+mj-lt"/>
              <a:ea typeface="Verdana" panose="020B0604030504040204" pitchFamily="34" charset="0"/>
            </a:endParaRPr>
          </a:p>
        </p:txBody>
      </p:sp>
      <p:sp>
        <p:nvSpPr>
          <p:cNvPr id="14" name="TextBox 13">
            <a:extLst>
              <a:ext uri="{FF2B5EF4-FFF2-40B4-BE49-F238E27FC236}">
                <a16:creationId xmlns:a16="http://schemas.microsoft.com/office/drawing/2014/main" id="{E673B59D-2F5A-4F02-B364-9551ACE2A90A}"/>
              </a:ext>
            </a:extLst>
          </p:cNvPr>
          <p:cNvSpPr txBox="1"/>
          <p:nvPr/>
        </p:nvSpPr>
        <p:spPr>
          <a:xfrm>
            <a:off x="334963" y="471763"/>
            <a:ext cx="11522074" cy="369332"/>
          </a:xfrm>
          <a:prstGeom prst="rect">
            <a:avLst/>
          </a:prstGeom>
          <a:noFill/>
        </p:spPr>
        <p:txBody>
          <a:bodyPr wrap="square" rtlCol="0">
            <a:spAutoFit/>
          </a:bodyPr>
          <a:lstStyle/>
          <a:p>
            <a:r>
              <a:rPr lang="en-GB" dirty="0">
                <a:solidFill>
                  <a:srgbClr val="0D4F81"/>
                </a:solidFill>
                <a:latin typeface="Raleway SemiBold" pitchFamily="2" charset="-18"/>
                <a:ea typeface="Verdana" panose="020B0604030504040204" pitchFamily="34" charset="0"/>
              </a:rPr>
              <a:t>GROWING CAPACITY OF </a:t>
            </a:r>
            <a:r>
              <a:rPr lang="pl-PL" dirty="0">
                <a:solidFill>
                  <a:srgbClr val="0D4F81"/>
                </a:solidFill>
                <a:latin typeface="Raleway SemiBold" pitchFamily="2" charset="-18"/>
                <a:ea typeface="Verdana" panose="020B0604030504040204" pitchFamily="34" charset="0"/>
              </a:rPr>
              <a:t>ENIGMA</a:t>
            </a:r>
            <a:r>
              <a:rPr lang="en-GB" dirty="0">
                <a:solidFill>
                  <a:srgbClr val="0D4F81"/>
                </a:solidFill>
                <a:latin typeface="Raleway SemiBold" pitchFamily="2" charset="-18"/>
                <a:ea typeface="Verdana" panose="020B0604030504040204" pitchFamily="34" charset="0"/>
              </a:rPr>
              <a:t> (NO. </a:t>
            </a:r>
            <a:r>
              <a:rPr lang="pl-PL" dirty="0">
                <a:solidFill>
                  <a:srgbClr val="0D4F81"/>
                </a:solidFill>
                <a:latin typeface="Raleway SemiBold" pitchFamily="2" charset="-18"/>
                <a:ea typeface="Verdana" panose="020B0604030504040204" pitchFamily="34" charset="0"/>
              </a:rPr>
              <a:t>O</a:t>
            </a:r>
            <a:r>
              <a:rPr lang="en-GB" dirty="0">
                <a:solidFill>
                  <a:srgbClr val="0D4F81"/>
                </a:solidFill>
                <a:latin typeface="Raleway SemiBold" pitchFamily="2" charset="-18"/>
                <a:ea typeface="Verdana" panose="020B0604030504040204" pitchFamily="34" charset="0"/>
              </a:rPr>
              <a:t>F EMPLOYEES)</a:t>
            </a:r>
          </a:p>
        </p:txBody>
      </p:sp>
      <p:sp>
        <p:nvSpPr>
          <p:cNvPr id="22" name="TextBox 21">
            <a:extLst>
              <a:ext uri="{FF2B5EF4-FFF2-40B4-BE49-F238E27FC236}">
                <a16:creationId xmlns:a16="http://schemas.microsoft.com/office/drawing/2014/main" id="{C0BCEF81-FEC7-40AC-AB2E-C9FD53EB24BC}"/>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NO OF EMPLOYEES</a:t>
            </a:r>
            <a:endParaRPr lang="en-GB" sz="1400" b="1" dirty="0">
              <a:solidFill>
                <a:srgbClr val="0C0F2E"/>
              </a:solidFill>
            </a:endParaRPr>
          </a:p>
        </p:txBody>
      </p:sp>
      <p:graphicFrame>
        <p:nvGraphicFramePr>
          <p:cNvPr id="13" name="Chart 12">
            <a:extLst>
              <a:ext uri="{FF2B5EF4-FFF2-40B4-BE49-F238E27FC236}">
                <a16:creationId xmlns:a16="http://schemas.microsoft.com/office/drawing/2014/main" id="{8108F154-64F1-47C3-903F-F116339C84AE}"/>
              </a:ext>
            </a:extLst>
          </p:cNvPr>
          <p:cNvGraphicFramePr/>
          <p:nvPr>
            <p:extLst/>
          </p:nvPr>
        </p:nvGraphicFramePr>
        <p:xfrm>
          <a:off x="5991225" y="1880837"/>
          <a:ext cx="5542773" cy="45053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a16="http://schemas.microsoft.com/office/drawing/2014/main" id="{41F1038E-0591-42DA-9334-2BD2891F4C0A}"/>
              </a:ext>
            </a:extLst>
          </p:cNvPr>
          <p:cNvGraphicFramePr/>
          <p:nvPr>
            <p:extLst/>
          </p:nvPr>
        </p:nvGraphicFramePr>
        <p:xfrm>
          <a:off x="615500" y="1800519"/>
          <a:ext cx="5087246" cy="4388669"/>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BEB069-08AD-4947-A8FC-D000EF43B8AF}"/>
              </a:ext>
            </a:extLst>
          </p:cNvPr>
          <p:cNvSpPr/>
          <p:nvPr/>
        </p:nvSpPr>
        <p:spPr>
          <a:xfrm>
            <a:off x="442913" y="6062198"/>
            <a:ext cx="7947717" cy="438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r>
              <a:rPr lang="en-GB" sz="1000" dirty="0">
                <a:solidFill>
                  <a:schemeClr val="tx1"/>
                </a:solidFill>
              </a:rPr>
              <a:t>Note: *levels designated for IT-related positions </a:t>
            </a:r>
          </a:p>
        </p:txBody>
      </p:sp>
      <p:sp>
        <p:nvSpPr>
          <p:cNvPr id="23" name="TextBox 22">
            <a:extLst>
              <a:ext uri="{FF2B5EF4-FFF2-40B4-BE49-F238E27FC236}">
                <a16:creationId xmlns:a16="http://schemas.microsoft.com/office/drawing/2014/main" id="{E46242C6-6838-4863-99E4-08CAF95FB56F}"/>
              </a:ext>
            </a:extLst>
          </p:cNvPr>
          <p:cNvSpPr txBox="1"/>
          <p:nvPr/>
        </p:nvSpPr>
        <p:spPr>
          <a:xfrm>
            <a:off x="3538472" y="2648126"/>
            <a:ext cx="804993" cy="261610"/>
          </a:xfrm>
          <a:prstGeom prst="rect">
            <a:avLst/>
          </a:prstGeom>
          <a:noFill/>
        </p:spPr>
        <p:txBody>
          <a:bodyPr wrap="square" rtlCol="0">
            <a:spAutoFit/>
          </a:bodyPr>
          <a:lstStyle/>
          <a:p>
            <a:pPr algn="ctr"/>
            <a:r>
              <a:rPr lang="pl-PL" sz="1100" dirty="0">
                <a:solidFill>
                  <a:sysClr val="windowText" lastClr="000000"/>
                </a:solidFill>
              </a:rPr>
              <a:t>+30.38%</a:t>
            </a:r>
            <a:endParaRPr lang="en-GB" sz="1100" dirty="0">
              <a:solidFill>
                <a:sysClr val="windowText" lastClr="000000"/>
              </a:solidFill>
            </a:endParaRPr>
          </a:p>
        </p:txBody>
      </p:sp>
      <p:sp>
        <p:nvSpPr>
          <p:cNvPr id="25" name="TextBox 24">
            <a:extLst>
              <a:ext uri="{FF2B5EF4-FFF2-40B4-BE49-F238E27FC236}">
                <a16:creationId xmlns:a16="http://schemas.microsoft.com/office/drawing/2014/main" id="{28403170-021F-48B9-9A7A-3FC70E77FEEC}"/>
              </a:ext>
            </a:extLst>
          </p:cNvPr>
          <p:cNvSpPr txBox="1"/>
          <p:nvPr/>
        </p:nvSpPr>
        <p:spPr>
          <a:xfrm>
            <a:off x="2030123" y="3223492"/>
            <a:ext cx="804993" cy="261610"/>
          </a:xfrm>
          <a:prstGeom prst="rect">
            <a:avLst/>
          </a:prstGeom>
          <a:noFill/>
        </p:spPr>
        <p:txBody>
          <a:bodyPr wrap="square" rtlCol="0">
            <a:spAutoFit/>
          </a:bodyPr>
          <a:lstStyle/>
          <a:p>
            <a:pPr algn="ctr"/>
            <a:r>
              <a:rPr lang="pl-PL" sz="1100" dirty="0">
                <a:solidFill>
                  <a:sysClr val="windowText" lastClr="000000"/>
                </a:solidFill>
              </a:rPr>
              <a:t>+13.94%</a:t>
            </a:r>
            <a:endParaRPr lang="en-GB" sz="1100" dirty="0">
              <a:solidFill>
                <a:sysClr val="windowText" lastClr="000000"/>
              </a:solidFill>
            </a:endParaRPr>
          </a:p>
        </p:txBody>
      </p:sp>
      <p:cxnSp>
        <p:nvCxnSpPr>
          <p:cNvPr id="4" name="Connector: Elbow 3">
            <a:extLst>
              <a:ext uri="{FF2B5EF4-FFF2-40B4-BE49-F238E27FC236}">
                <a16:creationId xmlns:a16="http://schemas.microsoft.com/office/drawing/2014/main" id="{0D1B9878-D37B-4C55-993C-7E63CDC0BE69}"/>
              </a:ext>
            </a:extLst>
          </p:cNvPr>
          <p:cNvCxnSpPr>
            <a:cxnSpLocks/>
          </p:cNvCxnSpPr>
          <p:nvPr/>
        </p:nvCxnSpPr>
        <p:spPr>
          <a:xfrm flipV="1">
            <a:off x="1719263" y="3534877"/>
            <a:ext cx="1372502" cy="80962"/>
          </a:xfrm>
          <a:prstGeom prst="bentConnector3">
            <a:avLst>
              <a:gd name="adj1" fmla="val 206"/>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nector: Elbow 25">
            <a:extLst>
              <a:ext uri="{FF2B5EF4-FFF2-40B4-BE49-F238E27FC236}">
                <a16:creationId xmlns:a16="http://schemas.microsoft.com/office/drawing/2014/main" id="{3D74356D-03BC-4463-9569-EF30C579B4D1}"/>
              </a:ext>
            </a:extLst>
          </p:cNvPr>
          <p:cNvCxnSpPr>
            <a:cxnSpLocks/>
          </p:cNvCxnSpPr>
          <p:nvPr/>
        </p:nvCxnSpPr>
        <p:spPr>
          <a:xfrm flipV="1">
            <a:off x="3261674" y="2923203"/>
            <a:ext cx="1362714" cy="505797"/>
          </a:xfrm>
          <a:prstGeom prst="bentConnector3">
            <a:avLst>
              <a:gd name="adj1" fmla="val -499"/>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33" name="Chart 32">
            <a:extLst>
              <a:ext uri="{FF2B5EF4-FFF2-40B4-BE49-F238E27FC236}">
                <a16:creationId xmlns:a16="http://schemas.microsoft.com/office/drawing/2014/main" id="{4ECBA5C9-FE6D-4B8E-93E2-59DED2189916}"/>
              </a:ext>
            </a:extLst>
          </p:cNvPr>
          <p:cNvGraphicFramePr/>
          <p:nvPr>
            <p:extLst/>
          </p:nvPr>
        </p:nvGraphicFramePr>
        <p:xfrm>
          <a:off x="5991225" y="4334608"/>
          <a:ext cx="5542773" cy="1953070"/>
        </p:xfrm>
        <a:graphic>
          <a:graphicData uri="http://schemas.openxmlformats.org/drawingml/2006/chart">
            <c:chart xmlns:c="http://schemas.openxmlformats.org/drawingml/2006/chart" xmlns:r="http://schemas.openxmlformats.org/officeDocument/2006/relationships" r:id="rId4"/>
          </a:graphicData>
        </a:graphic>
      </p:graphicFrame>
      <p:sp>
        <p:nvSpPr>
          <p:cNvPr id="35" name="Rectangle 34">
            <a:extLst>
              <a:ext uri="{FF2B5EF4-FFF2-40B4-BE49-F238E27FC236}">
                <a16:creationId xmlns:a16="http://schemas.microsoft.com/office/drawing/2014/main" id="{9D84437D-0E72-4947-9DBB-EAD0528D7EE8}"/>
              </a:ext>
            </a:extLst>
          </p:cNvPr>
          <p:cNvSpPr/>
          <p:nvPr/>
        </p:nvSpPr>
        <p:spPr>
          <a:xfrm>
            <a:off x="6998909" y="5416640"/>
            <a:ext cx="476450" cy="14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ctr"/>
            <a:r>
              <a:rPr lang="pl-PL" sz="1100" b="1" dirty="0">
                <a:solidFill>
                  <a:schemeClr val="tx1"/>
                </a:solidFill>
              </a:rPr>
              <a:t>NA</a:t>
            </a:r>
          </a:p>
        </p:txBody>
      </p:sp>
      <p:sp>
        <p:nvSpPr>
          <p:cNvPr id="19" name="TextBox 18">
            <a:extLst>
              <a:ext uri="{FF2B5EF4-FFF2-40B4-BE49-F238E27FC236}">
                <a16:creationId xmlns:a16="http://schemas.microsoft.com/office/drawing/2014/main" id="{7CE31B2C-234C-4FBD-98E4-F32212F0D248}"/>
              </a:ext>
            </a:extLst>
          </p:cNvPr>
          <p:cNvSpPr txBox="1"/>
          <p:nvPr/>
        </p:nvSpPr>
        <p:spPr>
          <a:xfrm>
            <a:off x="7758682" y="4733050"/>
            <a:ext cx="1263895" cy="369332"/>
          </a:xfrm>
          <a:prstGeom prst="rect">
            <a:avLst/>
          </a:prstGeom>
          <a:noFill/>
        </p:spPr>
        <p:txBody>
          <a:bodyPr wrap="square">
            <a:spAutoFit/>
          </a:bodyPr>
          <a:lstStyle/>
          <a:p>
            <a:pPr algn="ctr"/>
            <a:r>
              <a:rPr lang="en-GB" sz="900">
                <a:solidFill>
                  <a:schemeClr val="tx1"/>
                </a:solidFill>
              </a:rPr>
              <a:t>Decrease due to promotions</a:t>
            </a:r>
            <a:endParaRPr lang="en-GB" sz="900"/>
          </a:p>
        </p:txBody>
      </p:sp>
      <p:cxnSp>
        <p:nvCxnSpPr>
          <p:cNvPr id="5" name="Straight Connector 4">
            <a:extLst>
              <a:ext uri="{FF2B5EF4-FFF2-40B4-BE49-F238E27FC236}">
                <a16:creationId xmlns:a16="http://schemas.microsoft.com/office/drawing/2014/main" id="{047F6B5D-9731-469F-AE83-030C9F032AF5}"/>
              </a:ext>
            </a:extLst>
          </p:cNvPr>
          <p:cNvCxnSpPr/>
          <p:nvPr/>
        </p:nvCxnSpPr>
        <p:spPr>
          <a:xfrm flipV="1">
            <a:off x="8390630" y="5196254"/>
            <a:ext cx="0" cy="291467"/>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97612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ole tekstowe 21">
            <a:extLst>
              <a:ext uri="{FF2B5EF4-FFF2-40B4-BE49-F238E27FC236}">
                <a16:creationId xmlns:a16="http://schemas.microsoft.com/office/drawing/2014/main" id="{68696D2B-C47A-44E5-BF86-1BC0BB320FD3}"/>
              </a:ext>
            </a:extLst>
          </p:cNvPr>
          <p:cNvSpPr txBox="1"/>
          <p:nvPr/>
        </p:nvSpPr>
        <p:spPr>
          <a:xfrm>
            <a:off x="9708687" y="690692"/>
            <a:ext cx="2801874" cy="253916"/>
          </a:xfrm>
          <a:prstGeom prst="rect">
            <a:avLst/>
          </a:prstGeom>
          <a:noFill/>
        </p:spPr>
        <p:txBody>
          <a:bodyPr wrap="square" rtlCol="0">
            <a:spAutoFit/>
          </a:bodyPr>
          <a:lstStyle/>
          <a:p>
            <a:pPr defTabSz="1199144"/>
            <a:endParaRPr lang="pl-PL" sz="1000" dirty="0">
              <a:solidFill>
                <a:srgbClr val="333333"/>
              </a:solidFill>
              <a:latin typeface="Segoe UI"/>
            </a:endParaRPr>
          </a:p>
        </p:txBody>
      </p:sp>
      <p:sp>
        <p:nvSpPr>
          <p:cNvPr id="110" name="pole tekstowe 28">
            <a:extLst>
              <a:ext uri="{FF2B5EF4-FFF2-40B4-BE49-F238E27FC236}">
                <a16:creationId xmlns:a16="http://schemas.microsoft.com/office/drawing/2014/main" id="{138C02BC-4B52-40EC-A0A0-EBFF93C8749D}"/>
              </a:ext>
            </a:extLst>
          </p:cNvPr>
          <p:cNvSpPr txBox="1"/>
          <p:nvPr/>
        </p:nvSpPr>
        <p:spPr>
          <a:xfrm>
            <a:off x="9739706" y="1330793"/>
            <a:ext cx="184731" cy="246221"/>
          </a:xfrm>
          <a:prstGeom prst="rect">
            <a:avLst/>
          </a:prstGeom>
          <a:noFill/>
        </p:spPr>
        <p:txBody>
          <a:bodyPr wrap="none" rtlCol="0">
            <a:spAutoFit/>
          </a:bodyPr>
          <a:lstStyle/>
          <a:p>
            <a:pPr defTabSz="1199144"/>
            <a:endParaRPr lang="pl-PL" sz="1000" dirty="0">
              <a:solidFill>
                <a:srgbClr val="0E0F2E"/>
              </a:solidFill>
              <a:latin typeface="Segoe UI"/>
            </a:endParaRPr>
          </a:p>
        </p:txBody>
      </p:sp>
      <p:sp>
        <p:nvSpPr>
          <p:cNvPr id="43" name="Prostokąt 1">
            <a:extLst>
              <a:ext uri="{FF2B5EF4-FFF2-40B4-BE49-F238E27FC236}">
                <a16:creationId xmlns:a16="http://schemas.microsoft.com/office/drawing/2014/main" id="{050170C0-094F-4811-99C9-8F1EC207A1ED}"/>
              </a:ext>
            </a:extLst>
          </p:cNvPr>
          <p:cNvSpPr/>
          <p:nvPr/>
        </p:nvSpPr>
        <p:spPr>
          <a:xfrm>
            <a:off x="556986" y="1033592"/>
            <a:ext cx="10441939" cy="5045869"/>
          </a:xfrm>
          <a:prstGeom prst="rect">
            <a:avLst/>
          </a:prstGeom>
        </p:spPr>
        <p:txBody>
          <a:bodyPr wrap="square" numCol="1">
            <a:spAutoFit/>
          </a:bodyPr>
          <a:lstStyle/>
          <a:p>
            <a:pPr marL="397800" indent="-228600" algn="just" defTabSz="1199144">
              <a:lnSpc>
                <a:spcPct val="150000"/>
              </a:lnSpc>
              <a:buClr>
                <a:srgbClr val="BFBFBF"/>
              </a:buClr>
              <a:buSzPct val="100000"/>
              <a:buFont typeface="+mj-lt"/>
              <a:buAutoNum type="arabicPeriod"/>
            </a:pPr>
            <a:r>
              <a:rPr lang="en-GB" sz="1200" dirty="0">
                <a:solidFill>
                  <a:srgbClr val="BFBFBF"/>
                </a:solidFill>
              </a:rPr>
              <a:t>Introductory information</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Legal information</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Group structure</a:t>
            </a:r>
            <a:endParaRPr lang="pl-PL" sz="1200" dirty="0">
              <a:solidFill>
                <a:srgbClr val="BFBFBF"/>
              </a:solidFill>
            </a:endParaRP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Financial overview</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Operational summary</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Key clients</a:t>
            </a: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Product portfolio overview</a:t>
            </a:r>
            <a:endParaRPr lang="pl-PL" sz="1200" dirty="0">
              <a:solidFill>
                <a:srgbClr val="BFBFBF"/>
              </a:solidFill>
            </a:endParaRPr>
          </a:p>
          <a:p>
            <a:pPr marL="855000" lvl="1" indent="-228600" algn="just" defTabSz="1199144">
              <a:lnSpc>
                <a:spcPct val="150000"/>
              </a:lnSpc>
              <a:buClr>
                <a:srgbClr val="BFBFBF"/>
              </a:buClr>
              <a:buSzPct val="100000"/>
              <a:buFont typeface="+mj-lt"/>
              <a:buAutoNum type="arabicPeriod"/>
            </a:pPr>
            <a:r>
              <a:rPr lang="en-GB" sz="1200" dirty="0">
                <a:solidFill>
                  <a:srgbClr val="BFBFBF"/>
                </a:solidFill>
              </a:rPr>
              <a:t>History</a:t>
            </a:r>
          </a:p>
          <a:p>
            <a:pPr marL="397800" indent="-228600" algn="just" defTabSz="1199144">
              <a:lnSpc>
                <a:spcPct val="150000"/>
              </a:lnSpc>
              <a:buClr>
                <a:schemeClr val="bg1">
                  <a:lumMod val="50000"/>
                </a:schemeClr>
              </a:buClr>
              <a:buSzPct val="100000"/>
              <a:buFont typeface="+mj-lt"/>
              <a:buAutoNum type="arabicPeriod"/>
            </a:pPr>
            <a:r>
              <a:rPr lang="en-GB" sz="1200" dirty="0">
                <a:solidFill>
                  <a:srgbClr val="BFBFBF"/>
                </a:solidFill>
              </a:rPr>
              <a:t>Key products and markets</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rgbClr val="BFBFBF"/>
                </a:solidFill>
              </a:rPr>
              <a:t>Products and services portfolio</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rgbClr val="BFBFBF"/>
                </a:solidFill>
              </a:rPr>
              <a:t>Enigma SOI key sectors and segments</a:t>
            </a:r>
          </a:p>
          <a:p>
            <a:pPr marL="397800"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Intellectual Property</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Intellectual property documentary evidence</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Research &amp; Development projects</a:t>
            </a:r>
          </a:p>
          <a:p>
            <a:pPr marL="397800"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Human resources</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Management team</a:t>
            </a:r>
          </a:p>
          <a:p>
            <a:pPr marL="855000" lvl="1" indent="-228600" algn="just" defTabSz="1199144">
              <a:lnSpc>
                <a:spcPct val="150000"/>
              </a:lnSpc>
              <a:buClr>
                <a:schemeClr val="bg1">
                  <a:lumMod val="50000"/>
                </a:schemeClr>
              </a:buClr>
              <a:buSzPct val="100000"/>
              <a:buFont typeface="+mj-lt"/>
              <a:buAutoNum type="arabicPeriod"/>
            </a:pPr>
            <a:r>
              <a:rPr lang="en-GB" sz="1200" dirty="0">
                <a:solidFill>
                  <a:schemeClr val="bg1">
                    <a:lumMod val="75000"/>
                  </a:schemeClr>
                </a:solidFill>
              </a:rPr>
              <a:t>Human resources, key competences &amp; experience</a:t>
            </a:r>
          </a:p>
          <a:p>
            <a:pPr marL="397800" indent="-228600" algn="just" defTabSz="1199144">
              <a:lnSpc>
                <a:spcPct val="150000"/>
              </a:lnSpc>
              <a:spcAft>
                <a:spcPts val="300"/>
              </a:spcAft>
              <a:buClr>
                <a:schemeClr val="bg1"/>
              </a:buClr>
              <a:buSzPct val="120000"/>
              <a:buFont typeface="+mj-lt"/>
              <a:buAutoNum type="arabicPeriod"/>
            </a:pPr>
            <a:endParaRPr lang="en-GB" sz="1200" dirty="0">
              <a:solidFill>
                <a:schemeClr val="bg1"/>
              </a:solidFill>
            </a:endParaRPr>
          </a:p>
        </p:txBody>
      </p:sp>
      <p:sp>
        <p:nvSpPr>
          <p:cNvPr id="7" name="TextBox 6">
            <a:extLst>
              <a:ext uri="{FF2B5EF4-FFF2-40B4-BE49-F238E27FC236}">
                <a16:creationId xmlns:a16="http://schemas.microsoft.com/office/drawing/2014/main" id="{FD421D8F-35FB-4039-8979-C72BD130DD18}"/>
              </a:ext>
            </a:extLst>
          </p:cNvPr>
          <p:cNvSpPr txBox="1"/>
          <p:nvPr/>
        </p:nvSpPr>
        <p:spPr>
          <a:xfrm>
            <a:off x="556986" y="5896052"/>
            <a:ext cx="6257108" cy="923330"/>
          </a:xfrm>
          <a:prstGeom prst="rect">
            <a:avLst/>
          </a:prstGeom>
          <a:noFill/>
        </p:spPr>
        <p:txBody>
          <a:bodyPr wrap="square">
            <a:spAutoFit/>
          </a:bodyPr>
          <a:lstStyle/>
          <a:p>
            <a:pPr marL="397800" indent="-228600" algn="just" defTabSz="1199144">
              <a:lnSpc>
                <a:spcPct val="150000"/>
              </a:lnSpc>
              <a:buClr>
                <a:schemeClr val="bg1"/>
              </a:buClr>
              <a:buSzPct val="100000"/>
              <a:buFont typeface="+mj-lt"/>
              <a:buAutoNum type="arabicPeriod" startAt="5"/>
            </a:pPr>
            <a:r>
              <a:rPr lang="en-GB" sz="1200" dirty="0">
                <a:solidFill>
                  <a:schemeClr val="bg1"/>
                </a:solidFill>
              </a:rPr>
              <a:t>Clients and business partners</a:t>
            </a:r>
          </a:p>
          <a:p>
            <a:pPr marL="169200" algn="just" defTabSz="1199144">
              <a:lnSpc>
                <a:spcPct val="150000"/>
              </a:lnSpc>
              <a:buClr>
                <a:schemeClr val="bg1"/>
              </a:buClr>
              <a:buSzPct val="120000"/>
            </a:pPr>
            <a:endParaRPr lang="en-GB" sz="1200" dirty="0">
              <a:solidFill>
                <a:schemeClr val="bg1"/>
              </a:solidFill>
            </a:endParaRPr>
          </a:p>
          <a:p>
            <a:pPr marL="169200" algn="just" defTabSz="1199144">
              <a:lnSpc>
                <a:spcPct val="150000"/>
              </a:lnSpc>
              <a:buClr>
                <a:schemeClr val="bg1"/>
              </a:buClr>
              <a:buSzPct val="120000"/>
            </a:pPr>
            <a:endParaRPr lang="en-GB" sz="1200" dirty="0">
              <a:solidFill>
                <a:schemeClr val="bg1"/>
              </a:solidFill>
            </a:endParaRPr>
          </a:p>
        </p:txBody>
      </p:sp>
    </p:spTree>
    <p:extLst>
      <p:ext uri="{BB962C8B-B14F-4D97-AF65-F5344CB8AC3E}">
        <p14:creationId xmlns:p14="http://schemas.microsoft.com/office/powerpoint/2010/main" val="5896740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169">
            <a:extLst>
              <a:ext uri="{FF2B5EF4-FFF2-40B4-BE49-F238E27FC236}">
                <a16:creationId xmlns:a16="http://schemas.microsoft.com/office/drawing/2014/main" id="{1582F778-3F53-4493-ADAE-E07514161C86}"/>
              </a:ext>
            </a:extLst>
          </p:cNvPr>
          <p:cNvSpPr/>
          <p:nvPr/>
        </p:nvSpPr>
        <p:spPr>
          <a:xfrm>
            <a:off x="300515" y="1691282"/>
            <a:ext cx="11519217" cy="4694955"/>
          </a:xfrm>
          <a:prstGeom prst="rect">
            <a:avLst/>
          </a:prstGeom>
          <a:gradFill flip="none" rotWithShape="1">
            <a:gsLst>
              <a:gs pos="0">
                <a:schemeClr val="bg1">
                  <a:lumMod val="95000"/>
                </a:schemeClr>
              </a:gs>
              <a:gs pos="100000">
                <a:srgbClr val="FBFBF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Symbol zastępczy numeru slajdu 2">
            <a:extLst>
              <a:ext uri="{FF2B5EF4-FFF2-40B4-BE49-F238E27FC236}">
                <a16:creationId xmlns:a16="http://schemas.microsoft.com/office/drawing/2014/main" id="{30F80A5A-03AB-4804-B535-C7039785AF24}"/>
              </a:ext>
            </a:extLst>
          </p:cNvPr>
          <p:cNvSpPr>
            <a:spLocks noGrp="1"/>
          </p:cNvSpPr>
          <p:nvPr>
            <p:ph type="sldNum" sz="quarter" idx="12"/>
          </p:nvPr>
        </p:nvSpPr>
        <p:spPr/>
        <p:txBody>
          <a:bodyPr/>
          <a:lstStyle/>
          <a:p>
            <a:pPr algn="r"/>
            <a:fld id="{2AF28379-E377-431A-B42A-AD659CD116E0}" type="slidenum">
              <a:rPr lang="en-AU">
                <a:latin typeface="Raleway"/>
                <a:cs typeface="Raleway"/>
              </a:rPr>
              <a:pPr algn="r"/>
              <a:t>49</a:t>
            </a:fld>
            <a:endParaRPr lang="en-AU" dirty="0">
              <a:latin typeface="Raleway"/>
              <a:cs typeface="Raleway"/>
            </a:endParaRPr>
          </a:p>
        </p:txBody>
      </p:sp>
      <p:sp>
        <p:nvSpPr>
          <p:cNvPr id="33" name="Prostokąt 14">
            <a:extLst>
              <a:ext uri="{FF2B5EF4-FFF2-40B4-BE49-F238E27FC236}">
                <a16:creationId xmlns:a16="http://schemas.microsoft.com/office/drawing/2014/main" id="{D6B19342-AEBC-46B5-927F-2D32ECED489B}"/>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cxnSp>
        <p:nvCxnSpPr>
          <p:cNvPr id="34" name="Straight Connector 33">
            <a:extLst>
              <a:ext uri="{FF2B5EF4-FFF2-40B4-BE49-F238E27FC236}">
                <a16:creationId xmlns:a16="http://schemas.microsoft.com/office/drawing/2014/main" id="{542D13B2-311B-4EB6-BC9A-B16F50B28772}"/>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338098-711D-4E39-9376-BD2AFB01425C}"/>
              </a:ext>
            </a:extLst>
          </p:cNvPr>
          <p:cNvCxnSpPr>
            <a:cxnSpLocks/>
          </p:cNvCxnSpPr>
          <p:nvPr/>
        </p:nvCxnSpPr>
        <p:spPr>
          <a:xfrm>
            <a:off x="334963" y="1486652"/>
            <a:ext cx="1265237"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0D9C5E5B-326E-4052-8CF4-68CA3339EDFE}"/>
              </a:ext>
            </a:extLst>
          </p:cNvPr>
          <p:cNvSpPr txBox="1"/>
          <p:nvPr/>
        </p:nvSpPr>
        <p:spPr>
          <a:xfrm>
            <a:off x="334963" y="471763"/>
            <a:ext cx="11522074" cy="369332"/>
          </a:xfrm>
          <a:prstGeom prst="rect">
            <a:avLst/>
          </a:prstGeom>
          <a:noFill/>
        </p:spPr>
        <p:txBody>
          <a:bodyPr wrap="square" rtlCol="0">
            <a:spAutoFit/>
          </a:bodyPr>
          <a:lstStyle/>
          <a:p>
            <a:r>
              <a:rPr lang="en-GB" dirty="0">
                <a:solidFill>
                  <a:srgbClr val="0D4F81"/>
                </a:solidFill>
                <a:latin typeface="Raleway SemiBold" pitchFamily="2" charset="-18"/>
                <a:ea typeface="Verdana" panose="020B0604030504040204" pitchFamily="34" charset="0"/>
              </a:rPr>
              <a:t>KEY RESOURCES OF ENIGMA SOI</a:t>
            </a:r>
          </a:p>
        </p:txBody>
      </p:sp>
      <p:sp>
        <p:nvSpPr>
          <p:cNvPr id="42" name="TextBox 41">
            <a:extLst>
              <a:ext uri="{FF2B5EF4-FFF2-40B4-BE49-F238E27FC236}">
                <a16:creationId xmlns:a16="http://schemas.microsoft.com/office/drawing/2014/main" id="{9DC78F24-DFB3-4F1D-8DAC-6BC585708B68}"/>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CUSTOMER VALUE – EXTENSIVE PRIME CLIENT PORTFOLIO</a:t>
            </a:r>
          </a:p>
        </p:txBody>
      </p:sp>
      <p:sp>
        <p:nvSpPr>
          <p:cNvPr id="36" name="TextBox 35">
            <a:extLst>
              <a:ext uri="{FF2B5EF4-FFF2-40B4-BE49-F238E27FC236}">
                <a16:creationId xmlns:a16="http://schemas.microsoft.com/office/drawing/2014/main" id="{E99C6D98-4117-4E3E-9EA1-C59B414D83B9}"/>
              </a:ext>
            </a:extLst>
          </p:cNvPr>
          <p:cNvSpPr txBox="1"/>
          <p:nvPr/>
        </p:nvSpPr>
        <p:spPr>
          <a:xfrm>
            <a:off x="6747007" y="117153"/>
            <a:ext cx="4153676" cy="646331"/>
          </a:xfrm>
          <a:prstGeom prst="rect">
            <a:avLst/>
          </a:prstGeom>
          <a:noFill/>
        </p:spPr>
        <p:txBody>
          <a:bodyPr wrap="square" rtlCol="0">
            <a:spAutoFit/>
          </a:bodyPr>
          <a:lstStyle/>
          <a:p>
            <a:pPr algn="r"/>
            <a:r>
              <a:rPr lang="pl-PL" sz="1200" dirty="0">
                <a:latin typeface="+mj-lt"/>
                <a:ea typeface="Verdana" panose="020B0604030504040204" pitchFamily="34" charset="0"/>
              </a:rPr>
              <a:t>5. CLIENTS AND BUSINESS PARTNERS</a:t>
            </a:r>
          </a:p>
          <a:p>
            <a:pPr algn="r"/>
            <a:endParaRPr lang="pl-PL" sz="1200" dirty="0">
              <a:latin typeface="+mj-lt"/>
              <a:ea typeface="Verdana" panose="020B0604030504040204" pitchFamily="34" charset="0"/>
            </a:endParaRPr>
          </a:p>
          <a:p>
            <a:pPr algn="r"/>
            <a:endParaRPr lang="pl-PL" sz="1200" dirty="0">
              <a:latin typeface="+mj-lt"/>
              <a:ea typeface="Verdana" panose="020B0604030504040204" pitchFamily="34" charset="0"/>
            </a:endParaRPr>
          </a:p>
        </p:txBody>
      </p:sp>
      <p:pic>
        <p:nvPicPr>
          <p:cNvPr id="12" name="Picture 11" descr="Text, logo&#10;&#10;Description automatically generated">
            <a:extLst>
              <a:ext uri="{FF2B5EF4-FFF2-40B4-BE49-F238E27FC236}">
                <a16:creationId xmlns:a16="http://schemas.microsoft.com/office/drawing/2014/main" id="{E82346C3-0D53-416D-8761-49524DFB7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2911" y="2425606"/>
            <a:ext cx="841256" cy="473206"/>
          </a:xfrm>
          <a:prstGeom prst="rect">
            <a:avLst/>
          </a:prstGeom>
        </p:spPr>
      </p:pic>
      <p:pic>
        <p:nvPicPr>
          <p:cNvPr id="14" name="Picture 13" descr="Logo&#10;&#10;Description automatically generated">
            <a:extLst>
              <a:ext uri="{FF2B5EF4-FFF2-40B4-BE49-F238E27FC236}">
                <a16:creationId xmlns:a16="http://schemas.microsoft.com/office/drawing/2014/main" id="{4217E2BA-0CB8-4D8F-96F3-0A9804B9B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6450" y="3508888"/>
            <a:ext cx="1076825" cy="385176"/>
          </a:xfrm>
          <a:prstGeom prst="rect">
            <a:avLst/>
          </a:prstGeom>
        </p:spPr>
      </p:pic>
      <p:pic>
        <p:nvPicPr>
          <p:cNvPr id="15" name="Graphic 14">
            <a:extLst>
              <a:ext uri="{FF2B5EF4-FFF2-40B4-BE49-F238E27FC236}">
                <a16:creationId xmlns:a16="http://schemas.microsoft.com/office/drawing/2014/main" id="{30C6D09F-A792-4F57-8687-8691F419945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70781" y="2211020"/>
            <a:ext cx="352405" cy="352405"/>
          </a:xfrm>
          <a:prstGeom prst="rect">
            <a:avLst/>
          </a:prstGeom>
        </p:spPr>
      </p:pic>
      <p:pic>
        <p:nvPicPr>
          <p:cNvPr id="16" name="Picture 15" descr="A close-up of a sign&#10;&#10;Description automatically generated with low confidence">
            <a:extLst>
              <a:ext uri="{FF2B5EF4-FFF2-40B4-BE49-F238E27FC236}">
                <a16:creationId xmlns:a16="http://schemas.microsoft.com/office/drawing/2014/main" id="{7B6C0D7E-DDD5-4432-8C13-AAEFD71913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9386" y="3665123"/>
            <a:ext cx="518464" cy="283008"/>
          </a:xfrm>
          <a:prstGeom prst="rect">
            <a:avLst/>
          </a:prstGeom>
        </p:spPr>
      </p:pic>
      <p:pic>
        <p:nvPicPr>
          <p:cNvPr id="18" name="Picture 17" descr="Logo&#10;&#10;Description automatically generated">
            <a:extLst>
              <a:ext uri="{FF2B5EF4-FFF2-40B4-BE49-F238E27FC236}">
                <a16:creationId xmlns:a16="http://schemas.microsoft.com/office/drawing/2014/main" id="{06C162D6-04C2-4ED6-A72A-7390E65D9D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198" y="2225920"/>
            <a:ext cx="650061" cy="216475"/>
          </a:xfrm>
          <a:prstGeom prst="rect">
            <a:avLst/>
          </a:prstGeom>
        </p:spPr>
      </p:pic>
      <p:pic>
        <p:nvPicPr>
          <p:cNvPr id="19" name="Picture 18" descr="Text&#10;&#10;Description automatically generated">
            <a:extLst>
              <a:ext uri="{FF2B5EF4-FFF2-40B4-BE49-F238E27FC236}">
                <a16:creationId xmlns:a16="http://schemas.microsoft.com/office/drawing/2014/main" id="{402CC23F-BD2E-4C82-92F5-B43508E3EA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0390" y="5961987"/>
            <a:ext cx="1226456" cy="322752"/>
          </a:xfrm>
          <a:prstGeom prst="rect">
            <a:avLst/>
          </a:prstGeom>
        </p:spPr>
      </p:pic>
      <p:pic>
        <p:nvPicPr>
          <p:cNvPr id="21" name="Picture 20" descr="Background pattern&#10;&#10;Description automatically generated">
            <a:extLst>
              <a:ext uri="{FF2B5EF4-FFF2-40B4-BE49-F238E27FC236}">
                <a16:creationId xmlns:a16="http://schemas.microsoft.com/office/drawing/2014/main" id="{6FB1C2E4-31D6-46B2-BBCE-7E97A84266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2749" y="2281445"/>
            <a:ext cx="339089" cy="434599"/>
          </a:xfrm>
          <a:prstGeom prst="rect">
            <a:avLst/>
          </a:prstGeom>
        </p:spPr>
      </p:pic>
      <p:pic>
        <p:nvPicPr>
          <p:cNvPr id="22" name="Picture 21" descr="A picture containing logo&#10;&#10;Description automatically generated">
            <a:extLst>
              <a:ext uri="{FF2B5EF4-FFF2-40B4-BE49-F238E27FC236}">
                <a16:creationId xmlns:a16="http://schemas.microsoft.com/office/drawing/2014/main" id="{227E31D4-C776-4B8E-BFDB-E6B5C6ACB4C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044" y="2451938"/>
            <a:ext cx="315647" cy="316265"/>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9EF82441-6626-4BBA-82FE-33D53EA7EF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161" y="5914940"/>
            <a:ext cx="956573" cy="407638"/>
          </a:xfrm>
          <a:prstGeom prst="rect">
            <a:avLst/>
          </a:prstGeom>
        </p:spPr>
      </p:pic>
      <p:pic>
        <p:nvPicPr>
          <p:cNvPr id="25" name="Picture 24" descr="A blue background with white text&#10;&#10;Description automatically generated with low confidence">
            <a:extLst>
              <a:ext uri="{FF2B5EF4-FFF2-40B4-BE49-F238E27FC236}">
                <a16:creationId xmlns:a16="http://schemas.microsoft.com/office/drawing/2014/main" id="{2D9018F8-C3CA-400E-82F2-F4D7F23170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28734" y="2190648"/>
            <a:ext cx="301028" cy="301028"/>
          </a:xfrm>
          <a:prstGeom prst="rect">
            <a:avLst/>
          </a:prstGeom>
        </p:spPr>
      </p:pic>
      <p:pic>
        <p:nvPicPr>
          <p:cNvPr id="26" name="Picture 25" descr="Logo&#10;&#10;Description automatically generated">
            <a:extLst>
              <a:ext uri="{FF2B5EF4-FFF2-40B4-BE49-F238E27FC236}">
                <a16:creationId xmlns:a16="http://schemas.microsoft.com/office/drawing/2014/main" id="{A543F1FF-DE6E-4414-8B1A-2007312DDF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04187" y="2116552"/>
            <a:ext cx="640920" cy="475165"/>
          </a:xfrm>
          <a:prstGeom prst="rect">
            <a:avLst/>
          </a:prstGeom>
        </p:spPr>
      </p:pic>
      <p:pic>
        <p:nvPicPr>
          <p:cNvPr id="27" name="Picture 26" descr="A picture containing text, room, scene, gambling house&#10;&#10;Description automatically generated">
            <a:extLst>
              <a:ext uri="{FF2B5EF4-FFF2-40B4-BE49-F238E27FC236}">
                <a16:creationId xmlns:a16="http://schemas.microsoft.com/office/drawing/2014/main" id="{D8841C3B-6830-4B0B-A302-CEB5F9303C1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52380" y="4076818"/>
            <a:ext cx="418122" cy="415618"/>
          </a:xfrm>
          <a:prstGeom prst="rect">
            <a:avLst/>
          </a:prstGeom>
        </p:spPr>
      </p:pic>
      <p:pic>
        <p:nvPicPr>
          <p:cNvPr id="28" name="Picture 27" descr="Logo&#10;&#10;Description automatically generated">
            <a:extLst>
              <a:ext uri="{FF2B5EF4-FFF2-40B4-BE49-F238E27FC236}">
                <a16:creationId xmlns:a16="http://schemas.microsoft.com/office/drawing/2014/main" id="{6BAF0172-1722-4294-A86B-01F07A95EA6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68889" y="2894663"/>
            <a:ext cx="945147" cy="630098"/>
          </a:xfrm>
          <a:prstGeom prst="rect">
            <a:avLst/>
          </a:prstGeom>
        </p:spPr>
      </p:pic>
      <p:pic>
        <p:nvPicPr>
          <p:cNvPr id="29" name="Picture 28" descr="A picture containing icon&#10;&#10;Description automatically generated">
            <a:extLst>
              <a:ext uri="{FF2B5EF4-FFF2-40B4-BE49-F238E27FC236}">
                <a16:creationId xmlns:a16="http://schemas.microsoft.com/office/drawing/2014/main" id="{BBE67E4F-D9A2-46D9-9307-5DC5A0EDA27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22517" y="2667640"/>
            <a:ext cx="685452" cy="259231"/>
          </a:xfrm>
          <a:prstGeom prst="rect">
            <a:avLst/>
          </a:prstGeom>
        </p:spPr>
      </p:pic>
      <p:pic>
        <p:nvPicPr>
          <p:cNvPr id="30" name="Picture 29" descr="Text, logo&#10;&#10;Description automatically generated">
            <a:extLst>
              <a:ext uri="{FF2B5EF4-FFF2-40B4-BE49-F238E27FC236}">
                <a16:creationId xmlns:a16="http://schemas.microsoft.com/office/drawing/2014/main" id="{4A7673BF-1EFF-4C2B-A460-A1E4938FEE7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50720" y="2882195"/>
            <a:ext cx="988433" cy="191590"/>
          </a:xfrm>
          <a:prstGeom prst="rect">
            <a:avLst/>
          </a:prstGeom>
        </p:spPr>
      </p:pic>
      <p:pic>
        <p:nvPicPr>
          <p:cNvPr id="31" name="Picture 30" descr="Logo&#10;&#10;Description automatically generated">
            <a:extLst>
              <a:ext uri="{FF2B5EF4-FFF2-40B4-BE49-F238E27FC236}">
                <a16:creationId xmlns:a16="http://schemas.microsoft.com/office/drawing/2014/main" id="{6F58F055-A036-431B-BD47-9CD60529B51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304784" y="4720826"/>
            <a:ext cx="701833" cy="529732"/>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C2C65D2-3E36-498F-AE08-A97EBBFE709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93446" y="3320511"/>
            <a:ext cx="443053" cy="527444"/>
          </a:xfrm>
          <a:prstGeom prst="rect">
            <a:avLst/>
          </a:prstGeom>
        </p:spPr>
      </p:pic>
      <p:pic>
        <p:nvPicPr>
          <p:cNvPr id="8" name="Picture 7" descr="Text, logo&#10;&#10;Description automatically generated">
            <a:extLst>
              <a:ext uri="{FF2B5EF4-FFF2-40B4-BE49-F238E27FC236}">
                <a16:creationId xmlns:a16="http://schemas.microsoft.com/office/drawing/2014/main" id="{D2A912E7-D4ED-4FED-8214-AAE7CB502C7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844350" y="5212392"/>
            <a:ext cx="850443" cy="460076"/>
          </a:xfrm>
          <a:prstGeom prst="rect">
            <a:avLst/>
          </a:prstGeom>
        </p:spPr>
      </p:pic>
      <p:pic>
        <p:nvPicPr>
          <p:cNvPr id="10" name="Picture 9" descr="Logo&#10;&#10;Description automatically generated">
            <a:extLst>
              <a:ext uri="{FF2B5EF4-FFF2-40B4-BE49-F238E27FC236}">
                <a16:creationId xmlns:a16="http://schemas.microsoft.com/office/drawing/2014/main" id="{CF40B15F-33EE-4741-A499-7B2F5AEDADD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852897" y="3960991"/>
            <a:ext cx="649889" cy="273815"/>
          </a:xfrm>
          <a:prstGeom prst="rect">
            <a:avLst/>
          </a:prstGeom>
        </p:spPr>
      </p:pic>
      <p:pic>
        <p:nvPicPr>
          <p:cNvPr id="37" name="Picture 36" descr="A picture containing text, clock&#10;&#10;Description automatically generated">
            <a:extLst>
              <a:ext uri="{FF2B5EF4-FFF2-40B4-BE49-F238E27FC236}">
                <a16:creationId xmlns:a16="http://schemas.microsoft.com/office/drawing/2014/main" id="{5A55F1DB-2934-4B58-8DFE-94F430A7792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443514" y="2969697"/>
            <a:ext cx="480029" cy="480029"/>
          </a:xfrm>
          <a:prstGeom prst="rect">
            <a:avLst/>
          </a:prstGeom>
        </p:spPr>
      </p:pic>
      <p:pic>
        <p:nvPicPr>
          <p:cNvPr id="39" name="Picture 38" descr="Text&#10;&#10;Description automatically generated">
            <a:extLst>
              <a:ext uri="{FF2B5EF4-FFF2-40B4-BE49-F238E27FC236}">
                <a16:creationId xmlns:a16="http://schemas.microsoft.com/office/drawing/2014/main" id="{F628D8A7-AD82-48AE-A015-BDD1465F63C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71378" y="5812293"/>
            <a:ext cx="1219460" cy="204354"/>
          </a:xfrm>
          <a:prstGeom prst="rect">
            <a:avLst/>
          </a:prstGeom>
        </p:spPr>
      </p:pic>
      <p:pic>
        <p:nvPicPr>
          <p:cNvPr id="43" name="Picture 42" descr="Logo&#10;&#10;Description automatically generated">
            <a:extLst>
              <a:ext uri="{FF2B5EF4-FFF2-40B4-BE49-F238E27FC236}">
                <a16:creationId xmlns:a16="http://schemas.microsoft.com/office/drawing/2014/main" id="{38BC52C1-9E42-4475-888C-7B31B7977D2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21687" y="2704929"/>
            <a:ext cx="424535" cy="540220"/>
          </a:xfrm>
          <a:prstGeom prst="rect">
            <a:avLst/>
          </a:prstGeom>
        </p:spPr>
      </p:pic>
      <p:pic>
        <p:nvPicPr>
          <p:cNvPr id="45" name="Picture 44" descr="Logo&#10;&#10;Description automatically generated">
            <a:extLst>
              <a:ext uri="{FF2B5EF4-FFF2-40B4-BE49-F238E27FC236}">
                <a16:creationId xmlns:a16="http://schemas.microsoft.com/office/drawing/2014/main" id="{AE11334D-7442-42C1-8A29-05D42322CFB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789553" y="2146828"/>
            <a:ext cx="552531" cy="552531"/>
          </a:xfrm>
          <a:prstGeom prst="rect">
            <a:avLst/>
          </a:prstGeom>
        </p:spPr>
      </p:pic>
      <p:pic>
        <p:nvPicPr>
          <p:cNvPr id="49" name="Picture 48" descr="Logo&#10;&#10;Description automatically generated">
            <a:extLst>
              <a:ext uri="{FF2B5EF4-FFF2-40B4-BE49-F238E27FC236}">
                <a16:creationId xmlns:a16="http://schemas.microsoft.com/office/drawing/2014/main" id="{9B42F928-031F-47B4-9431-518C702DABA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736286" y="3199133"/>
            <a:ext cx="484540" cy="484540"/>
          </a:xfrm>
          <a:prstGeom prst="rect">
            <a:avLst/>
          </a:prstGeom>
        </p:spPr>
      </p:pic>
      <p:pic>
        <p:nvPicPr>
          <p:cNvPr id="51" name="Picture 50" descr="A picture containing text, headdress, helmet&#10;&#10;Description automatically generated">
            <a:extLst>
              <a:ext uri="{FF2B5EF4-FFF2-40B4-BE49-F238E27FC236}">
                <a16:creationId xmlns:a16="http://schemas.microsoft.com/office/drawing/2014/main" id="{9CB19B56-3CD4-4501-A523-F46F04C290E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982713" y="3355577"/>
            <a:ext cx="493614" cy="517891"/>
          </a:xfrm>
          <a:prstGeom prst="rect">
            <a:avLst/>
          </a:prstGeom>
        </p:spPr>
      </p:pic>
      <p:pic>
        <p:nvPicPr>
          <p:cNvPr id="53" name="Picture 52" descr="Logo, company name&#10;&#10;Description automatically generated">
            <a:extLst>
              <a:ext uri="{FF2B5EF4-FFF2-40B4-BE49-F238E27FC236}">
                <a16:creationId xmlns:a16="http://schemas.microsoft.com/office/drawing/2014/main" id="{9EB19202-4325-4EFB-B6CF-51D4D076FF6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44465" y="4783805"/>
            <a:ext cx="650035" cy="306133"/>
          </a:xfrm>
          <a:prstGeom prst="rect">
            <a:avLst/>
          </a:prstGeom>
        </p:spPr>
      </p:pic>
      <p:pic>
        <p:nvPicPr>
          <p:cNvPr id="55" name="Picture 54" descr="Logo, company name&#10;&#10;Description automatically generated">
            <a:extLst>
              <a:ext uri="{FF2B5EF4-FFF2-40B4-BE49-F238E27FC236}">
                <a16:creationId xmlns:a16="http://schemas.microsoft.com/office/drawing/2014/main" id="{CC9C69D3-6AF2-4893-8F54-5459A10984EF}"/>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101447" y="2136811"/>
            <a:ext cx="707900" cy="316518"/>
          </a:xfrm>
          <a:prstGeom prst="rect">
            <a:avLst/>
          </a:prstGeom>
        </p:spPr>
      </p:pic>
      <p:pic>
        <p:nvPicPr>
          <p:cNvPr id="57" name="Picture 56" descr="Logo&#10;&#10;Description automatically generated">
            <a:extLst>
              <a:ext uri="{FF2B5EF4-FFF2-40B4-BE49-F238E27FC236}">
                <a16:creationId xmlns:a16="http://schemas.microsoft.com/office/drawing/2014/main" id="{B6647A34-BA19-4753-B71D-A316E4C6D2D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1188167" y="5693911"/>
            <a:ext cx="382677" cy="541215"/>
          </a:xfrm>
          <a:prstGeom prst="rect">
            <a:avLst/>
          </a:prstGeom>
        </p:spPr>
      </p:pic>
      <p:pic>
        <p:nvPicPr>
          <p:cNvPr id="59" name="Picture 58" descr="Logo&#10;&#10;Description automatically generated">
            <a:extLst>
              <a:ext uri="{FF2B5EF4-FFF2-40B4-BE49-F238E27FC236}">
                <a16:creationId xmlns:a16="http://schemas.microsoft.com/office/drawing/2014/main" id="{E6B79254-FB9E-4F21-90DC-CA0C2F5F754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947877" y="5779730"/>
            <a:ext cx="519543" cy="286615"/>
          </a:xfrm>
          <a:prstGeom prst="rect">
            <a:avLst/>
          </a:prstGeom>
        </p:spPr>
      </p:pic>
      <p:pic>
        <p:nvPicPr>
          <p:cNvPr id="61" name="Picture 60" descr="Logo&#10;&#10;Description automatically generated">
            <a:extLst>
              <a:ext uri="{FF2B5EF4-FFF2-40B4-BE49-F238E27FC236}">
                <a16:creationId xmlns:a16="http://schemas.microsoft.com/office/drawing/2014/main" id="{30F5AE76-E5F7-4717-B882-311FA6B2591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910283" y="2552645"/>
            <a:ext cx="942614" cy="900875"/>
          </a:xfrm>
          <a:prstGeom prst="rect">
            <a:avLst/>
          </a:prstGeom>
        </p:spPr>
      </p:pic>
      <p:pic>
        <p:nvPicPr>
          <p:cNvPr id="63" name="Picture 62" descr="Logo&#10;&#10;Description automatically generated">
            <a:extLst>
              <a:ext uri="{FF2B5EF4-FFF2-40B4-BE49-F238E27FC236}">
                <a16:creationId xmlns:a16="http://schemas.microsoft.com/office/drawing/2014/main" id="{1B5420CC-4E1F-4C78-91E6-8890D9CC15D2}"/>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683528" y="2144988"/>
            <a:ext cx="614015" cy="689318"/>
          </a:xfrm>
          <a:prstGeom prst="rect">
            <a:avLst/>
          </a:prstGeom>
        </p:spPr>
      </p:pic>
      <p:pic>
        <p:nvPicPr>
          <p:cNvPr id="65" name="Picture 64" descr="Icon&#10;&#10;Description automatically generated with low confidence">
            <a:extLst>
              <a:ext uri="{FF2B5EF4-FFF2-40B4-BE49-F238E27FC236}">
                <a16:creationId xmlns:a16="http://schemas.microsoft.com/office/drawing/2014/main" id="{19BE5C74-D328-4445-B269-9F89B3E3572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26621" y="3683673"/>
            <a:ext cx="528112" cy="285511"/>
          </a:xfrm>
          <a:prstGeom prst="rect">
            <a:avLst/>
          </a:prstGeom>
        </p:spPr>
      </p:pic>
      <p:pic>
        <p:nvPicPr>
          <p:cNvPr id="67" name="Picture 66" descr="A picture containing text, clipart&#10;&#10;Description automatically generated">
            <a:extLst>
              <a:ext uri="{FF2B5EF4-FFF2-40B4-BE49-F238E27FC236}">
                <a16:creationId xmlns:a16="http://schemas.microsoft.com/office/drawing/2014/main" id="{39EE9625-A34D-4B49-9D78-42B85B3E24B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43720" y="4245272"/>
            <a:ext cx="528112" cy="148922"/>
          </a:xfrm>
          <a:prstGeom prst="rect">
            <a:avLst/>
          </a:prstGeom>
        </p:spPr>
      </p:pic>
      <p:pic>
        <p:nvPicPr>
          <p:cNvPr id="69" name="Picture 68">
            <a:extLst>
              <a:ext uri="{FF2B5EF4-FFF2-40B4-BE49-F238E27FC236}">
                <a16:creationId xmlns:a16="http://schemas.microsoft.com/office/drawing/2014/main" id="{D836A0F5-E09F-4018-A7DA-C8FF1288AC5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594356" y="2610479"/>
            <a:ext cx="531055" cy="531055"/>
          </a:xfrm>
          <a:prstGeom prst="rect">
            <a:avLst/>
          </a:prstGeom>
        </p:spPr>
      </p:pic>
      <p:pic>
        <p:nvPicPr>
          <p:cNvPr id="71" name="Picture 70" descr="Logo&#10;&#10;Description automatically generated">
            <a:extLst>
              <a:ext uri="{FF2B5EF4-FFF2-40B4-BE49-F238E27FC236}">
                <a16:creationId xmlns:a16="http://schemas.microsoft.com/office/drawing/2014/main" id="{C2EC4F7D-77A7-47A1-ABF1-6FEA1DCC9EB7}"/>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499306" y="5502725"/>
            <a:ext cx="501984" cy="459262"/>
          </a:xfrm>
          <a:prstGeom prst="rect">
            <a:avLst/>
          </a:prstGeom>
        </p:spPr>
      </p:pic>
      <p:pic>
        <p:nvPicPr>
          <p:cNvPr id="73" name="Picture 72" descr="Logo&#10;&#10;Description automatically generated">
            <a:extLst>
              <a:ext uri="{FF2B5EF4-FFF2-40B4-BE49-F238E27FC236}">
                <a16:creationId xmlns:a16="http://schemas.microsoft.com/office/drawing/2014/main" id="{3BFA5BE6-FE53-4286-8F9C-A1EF63A1E368}"/>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372531" y="4754427"/>
            <a:ext cx="885862" cy="442931"/>
          </a:xfrm>
          <a:prstGeom prst="rect">
            <a:avLst/>
          </a:prstGeom>
        </p:spPr>
      </p:pic>
      <p:pic>
        <p:nvPicPr>
          <p:cNvPr id="75" name="Picture 74" descr="A picture containing text&#10;&#10;Description automatically generated">
            <a:extLst>
              <a:ext uri="{FF2B5EF4-FFF2-40B4-BE49-F238E27FC236}">
                <a16:creationId xmlns:a16="http://schemas.microsoft.com/office/drawing/2014/main" id="{CD1B31ED-BFA9-40CE-B361-3770992DBBE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909136" y="3778365"/>
            <a:ext cx="905327" cy="545377"/>
          </a:xfrm>
          <a:prstGeom prst="rect">
            <a:avLst/>
          </a:prstGeom>
        </p:spPr>
      </p:pic>
      <p:pic>
        <p:nvPicPr>
          <p:cNvPr id="77" name="Picture 76" descr="Shape&#10;&#10;Description automatically generated with medium confidence">
            <a:extLst>
              <a:ext uri="{FF2B5EF4-FFF2-40B4-BE49-F238E27FC236}">
                <a16:creationId xmlns:a16="http://schemas.microsoft.com/office/drawing/2014/main" id="{5BD65014-5001-49A1-A3A1-7FFBC322651D}"/>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341266" y="3899396"/>
            <a:ext cx="925976" cy="240754"/>
          </a:xfrm>
          <a:prstGeom prst="rect">
            <a:avLst/>
          </a:prstGeom>
        </p:spPr>
      </p:pic>
      <p:pic>
        <p:nvPicPr>
          <p:cNvPr id="79" name="Picture 78" descr="Logo&#10;&#10;Description automatically generated">
            <a:extLst>
              <a:ext uri="{FF2B5EF4-FFF2-40B4-BE49-F238E27FC236}">
                <a16:creationId xmlns:a16="http://schemas.microsoft.com/office/drawing/2014/main" id="{1B310206-9F10-4671-890E-185268936DFF}"/>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102045" y="2753938"/>
            <a:ext cx="635476" cy="357824"/>
          </a:xfrm>
          <a:prstGeom prst="rect">
            <a:avLst/>
          </a:prstGeom>
        </p:spPr>
      </p:pic>
      <p:pic>
        <p:nvPicPr>
          <p:cNvPr id="81" name="Picture 80" descr="Text&#10;&#10;Description automatically generated">
            <a:extLst>
              <a:ext uri="{FF2B5EF4-FFF2-40B4-BE49-F238E27FC236}">
                <a16:creationId xmlns:a16="http://schemas.microsoft.com/office/drawing/2014/main" id="{E37631DD-E92C-4B75-B772-BC768681B098}"/>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9533358" y="3545140"/>
            <a:ext cx="1134164" cy="287213"/>
          </a:xfrm>
          <a:prstGeom prst="rect">
            <a:avLst/>
          </a:prstGeom>
        </p:spPr>
      </p:pic>
      <p:pic>
        <p:nvPicPr>
          <p:cNvPr id="83" name="Picture 82" descr="Logo&#10;&#10;Description automatically generated">
            <a:extLst>
              <a:ext uri="{FF2B5EF4-FFF2-40B4-BE49-F238E27FC236}">
                <a16:creationId xmlns:a16="http://schemas.microsoft.com/office/drawing/2014/main" id="{A290F0A4-CAFA-4862-AB18-A0FCF648FBC0}"/>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708122" y="2780741"/>
            <a:ext cx="413246" cy="444111"/>
          </a:xfrm>
          <a:prstGeom prst="rect">
            <a:avLst/>
          </a:prstGeom>
        </p:spPr>
      </p:pic>
      <p:pic>
        <p:nvPicPr>
          <p:cNvPr id="85" name="Picture 84" descr="A picture containing text&#10;&#10;Description automatically generated">
            <a:extLst>
              <a:ext uri="{FF2B5EF4-FFF2-40B4-BE49-F238E27FC236}">
                <a16:creationId xmlns:a16="http://schemas.microsoft.com/office/drawing/2014/main" id="{85C489A7-08DB-433D-80E4-9FFC30B72260}"/>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9828434" y="2940585"/>
            <a:ext cx="385218" cy="505378"/>
          </a:xfrm>
          <a:prstGeom prst="rect">
            <a:avLst/>
          </a:prstGeom>
        </p:spPr>
      </p:pic>
      <p:pic>
        <p:nvPicPr>
          <p:cNvPr id="87" name="Picture 86" descr="A picture containing text&#10;&#10;Description automatically generated">
            <a:extLst>
              <a:ext uri="{FF2B5EF4-FFF2-40B4-BE49-F238E27FC236}">
                <a16:creationId xmlns:a16="http://schemas.microsoft.com/office/drawing/2014/main" id="{2F0EE4D7-4981-4658-B1B7-EFA4FD8FF08F}"/>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8987121" y="3841324"/>
            <a:ext cx="493614" cy="492272"/>
          </a:xfrm>
          <a:prstGeom prst="rect">
            <a:avLst/>
          </a:prstGeom>
        </p:spPr>
      </p:pic>
      <p:pic>
        <p:nvPicPr>
          <p:cNvPr id="89" name="Picture 88" descr="Logo&#10;&#10;Description automatically generated with low confidence">
            <a:extLst>
              <a:ext uri="{FF2B5EF4-FFF2-40B4-BE49-F238E27FC236}">
                <a16:creationId xmlns:a16="http://schemas.microsoft.com/office/drawing/2014/main" id="{7D6AB53B-A190-4894-B464-4FC9985C3175}"/>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8157467" y="5322412"/>
            <a:ext cx="764917" cy="292901"/>
          </a:xfrm>
          <a:prstGeom prst="rect">
            <a:avLst/>
          </a:prstGeom>
        </p:spPr>
      </p:pic>
      <p:pic>
        <p:nvPicPr>
          <p:cNvPr id="91" name="Picture 90" descr="Logo&#10;&#10;Description automatically generated">
            <a:extLst>
              <a:ext uri="{FF2B5EF4-FFF2-40B4-BE49-F238E27FC236}">
                <a16:creationId xmlns:a16="http://schemas.microsoft.com/office/drawing/2014/main" id="{C66AACA3-158B-4FC6-84BB-3329A13FBDAD}"/>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329449" y="2825124"/>
            <a:ext cx="481568" cy="475518"/>
          </a:xfrm>
          <a:prstGeom prst="rect">
            <a:avLst/>
          </a:prstGeom>
        </p:spPr>
      </p:pic>
      <p:pic>
        <p:nvPicPr>
          <p:cNvPr id="93" name="Picture 92" descr="Logo&#10;&#10;Description automatically generated">
            <a:extLst>
              <a:ext uri="{FF2B5EF4-FFF2-40B4-BE49-F238E27FC236}">
                <a16:creationId xmlns:a16="http://schemas.microsoft.com/office/drawing/2014/main" id="{B1440AE4-23D6-4527-9E10-8E71585111DE}"/>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914745" y="3939125"/>
            <a:ext cx="794230" cy="321742"/>
          </a:xfrm>
          <a:prstGeom prst="rect">
            <a:avLst/>
          </a:prstGeom>
        </p:spPr>
      </p:pic>
      <p:pic>
        <p:nvPicPr>
          <p:cNvPr id="95" name="Picture 94" descr="Icon&#10;&#10;Description automatically generated">
            <a:extLst>
              <a:ext uri="{FF2B5EF4-FFF2-40B4-BE49-F238E27FC236}">
                <a16:creationId xmlns:a16="http://schemas.microsoft.com/office/drawing/2014/main" id="{476464A5-BE57-400E-92C1-837A1C45980A}"/>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734102" y="4842316"/>
            <a:ext cx="591958" cy="208281"/>
          </a:xfrm>
          <a:prstGeom prst="rect">
            <a:avLst/>
          </a:prstGeom>
        </p:spPr>
      </p:pic>
      <p:pic>
        <p:nvPicPr>
          <p:cNvPr id="97" name="Picture 96" descr="Logo&#10;&#10;Description automatically generated">
            <a:extLst>
              <a:ext uri="{FF2B5EF4-FFF2-40B4-BE49-F238E27FC236}">
                <a16:creationId xmlns:a16="http://schemas.microsoft.com/office/drawing/2014/main" id="{6F9E57F5-E6BE-4E67-BFB9-3B4AE361C2F7}"/>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2550611" y="4916369"/>
            <a:ext cx="792772" cy="250349"/>
          </a:xfrm>
          <a:prstGeom prst="rect">
            <a:avLst/>
          </a:prstGeom>
        </p:spPr>
      </p:pic>
      <p:pic>
        <p:nvPicPr>
          <p:cNvPr id="99" name="Picture 98" descr="Logo&#10;&#10;Description automatically generated">
            <a:extLst>
              <a:ext uri="{FF2B5EF4-FFF2-40B4-BE49-F238E27FC236}">
                <a16:creationId xmlns:a16="http://schemas.microsoft.com/office/drawing/2014/main" id="{AF08589D-3509-4EDA-886F-3673445EEEB7}"/>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4697602" y="3090241"/>
            <a:ext cx="719683" cy="359842"/>
          </a:xfrm>
          <a:prstGeom prst="rect">
            <a:avLst/>
          </a:prstGeom>
        </p:spPr>
      </p:pic>
      <p:pic>
        <p:nvPicPr>
          <p:cNvPr id="101" name="Picture 100" descr="Text&#10;&#10;Description automatically generated">
            <a:extLst>
              <a:ext uri="{FF2B5EF4-FFF2-40B4-BE49-F238E27FC236}">
                <a16:creationId xmlns:a16="http://schemas.microsoft.com/office/drawing/2014/main" id="{61234DE5-AB9E-4ACE-BF62-DE1544E1CD6A}"/>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8402671" y="4733781"/>
            <a:ext cx="977015" cy="463577"/>
          </a:xfrm>
          <a:prstGeom prst="rect">
            <a:avLst/>
          </a:prstGeom>
        </p:spPr>
      </p:pic>
      <p:pic>
        <p:nvPicPr>
          <p:cNvPr id="103" name="Picture 102" descr="Logo&#10;&#10;Description automatically generated">
            <a:extLst>
              <a:ext uri="{FF2B5EF4-FFF2-40B4-BE49-F238E27FC236}">
                <a16:creationId xmlns:a16="http://schemas.microsoft.com/office/drawing/2014/main" id="{52707F39-DA57-496D-B2EA-8B82DFD0AA37}"/>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3625920" y="2187530"/>
            <a:ext cx="685452" cy="411271"/>
          </a:xfrm>
          <a:prstGeom prst="rect">
            <a:avLst/>
          </a:prstGeom>
        </p:spPr>
      </p:pic>
      <p:pic>
        <p:nvPicPr>
          <p:cNvPr id="105" name="Picture 104" descr="A picture containing shape&#10;&#10;Description automatically generated">
            <a:extLst>
              <a:ext uri="{FF2B5EF4-FFF2-40B4-BE49-F238E27FC236}">
                <a16:creationId xmlns:a16="http://schemas.microsoft.com/office/drawing/2014/main" id="{D37AD7F3-435E-4BB6-A704-EF4223729941}"/>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9475073" y="5466981"/>
            <a:ext cx="382064" cy="359066"/>
          </a:xfrm>
          <a:prstGeom prst="rect">
            <a:avLst/>
          </a:prstGeom>
        </p:spPr>
      </p:pic>
      <p:pic>
        <p:nvPicPr>
          <p:cNvPr id="107" name="Picture 106" descr="Text&#10;&#10;Description automatically generated">
            <a:extLst>
              <a:ext uri="{FF2B5EF4-FFF2-40B4-BE49-F238E27FC236}">
                <a16:creationId xmlns:a16="http://schemas.microsoft.com/office/drawing/2014/main" id="{0840868B-198D-475B-9DDE-7FA5E15947B0}"/>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8508887" y="5627323"/>
            <a:ext cx="1209428" cy="566012"/>
          </a:xfrm>
          <a:prstGeom prst="rect">
            <a:avLst/>
          </a:prstGeom>
        </p:spPr>
      </p:pic>
      <p:pic>
        <p:nvPicPr>
          <p:cNvPr id="109" name="Picture 108" descr="Logo&#10;&#10;Description automatically generated">
            <a:extLst>
              <a:ext uri="{FF2B5EF4-FFF2-40B4-BE49-F238E27FC236}">
                <a16:creationId xmlns:a16="http://schemas.microsoft.com/office/drawing/2014/main" id="{C164101B-49BD-4251-B8C7-A6AFBA7B93B2}"/>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862149" y="5157679"/>
            <a:ext cx="861650" cy="248397"/>
          </a:xfrm>
          <a:prstGeom prst="rect">
            <a:avLst/>
          </a:prstGeom>
        </p:spPr>
      </p:pic>
      <p:pic>
        <p:nvPicPr>
          <p:cNvPr id="111" name="Picture 110" descr="A picture containing text, chain&#10;&#10;Description automatically generated">
            <a:extLst>
              <a:ext uri="{FF2B5EF4-FFF2-40B4-BE49-F238E27FC236}">
                <a16:creationId xmlns:a16="http://schemas.microsoft.com/office/drawing/2014/main" id="{B5D86802-B236-47CB-81FD-5F17A9911642}"/>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10715380" y="3557571"/>
            <a:ext cx="541368" cy="601520"/>
          </a:xfrm>
          <a:prstGeom prst="rect">
            <a:avLst/>
          </a:prstGeom>
        </p:spPr>
      </p:pic>
      <p:pic>
        <p:nvPicPr>
          <p:cNvPr id="113" name="Picture 112" descr="Logo&#10;&#10;Description automatically generated">
            <a:extLst>
              <a:ext uri="{FF2B5EF4-FFF2-40B4-BE49-F238E27FC236}">
                <a16:creationId xmlns:a16="http://schemas.microsoft.com/office/drawing/2014/main" id="{94F9CD06-3CEA-4723-8859-DA14E816501E}"/>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9009336" y="5235112"/>
            <a:ext cx="442931" cy="442931"/>
          </a:xfrm>
          <a:prstGeom prst="rect">
            <a:avLst/>
          </a:prstGeom>
        </p:spPr>
      </p:pic>
      <p:pic>
        <p:nvPicPr>
          <p:cNvPr id="115" name="Picture 114" descr="Logo&#10;&#10;Description automatically generated">
            <a:extLst>
              <a:ext uri="{FF2B5EF4-FFF2-40B4-BE49-F238E27FC236}">
                <a16:creationId xmlns:a16="http://schemas.microsoft.com/office/drawing/2014/main" id="{954067C1-2568-4792-A0EC-FE99E44F06C7}"/>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2117524" y="5278777"/>
            <a:ext cx="710743" cy="182900"/>
          </a:xfrm>
          <a:prstGeom prst="rect">
            <a:avLst/>
          </a:prstGeom>
        </p:spPr>
      </p:pic>
      <p:pic>
        <p:nvPicPr>
          <p:cNvPr id="117" name="Picture 116" descr="A red and white sign&#10;&#10;Description automatically generated with low confidence">
            <a:extLst>
              <a:ext uri="{FF2B5EF4-FFF2-40B4-BE49-F238E27FC236}">
                <a16:creationId xmlns:a16="http://schemas.microsoft.com/office/drawing/2014/main" id="{5098A939-BCE2-4F28-A583-FE6AF5761EAE}"/>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1960249" y="3184115"/>
            <a:ext cx="617629" cy="231189"/>
          </a:xfrm>
          <a:prstGeom prst="rect">
            <a:avLst/>
          </a:prstGeom>
        </p:spPr>
      </p:pic>
      <p:pic>
        <p:nvPicPr>
          <p:cNvPr id="119" name="Picture 118" descr="Logo&#10;&#10;Description automatically generated">
            <a:extLst>
              <a:ext uri="{FF2B5EF4-FFF2-40B4-BE49-F238E27FC236}">
                <a16:creationId xmlns:a16="http://schemas.microsoft.com/office/drawing/2014/main" id="{9516C457-D9E0-42BD-BEE3-254896CEDC28}"/>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3387702" y="3566391"/>
            <a:ext cx="391893" cy="391893"/>
          </a:xfrm>
          <a:prstGeom prst="rect">
            <a:avLst/>
          </a:prstGeom>
        </p:spPr>
      </p:pic>
      <p:pic>
        <p:nvPicPr>
          <p:cNvPr id="121" name="Picture 120" descr="Logo&#10;&#10;Description automatically generated">
            <a:extLst>
              <a:ext uri="{FF2B5EF4-FFF2-40B4-BE49-F238E27FC236}">
                <a16:creationId xmlns:a16="http://schemas.microsoft.com/office/drawing/2014/main" id="{B5A5A909-581D-4472-BEC0-D64FD7D4E3ED}"/>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5501869" y="5542005"/>
            <a:ext cx="941810" cy="530299"/>
          </a:xfrm>
          <a:prstGeom prst="rect">
            <a:avLst/>
          </a:prstGeom>
        </p:spPr>
      </p:pic>
      <p:pic>
        <p:nvPicPr>
          <p:cNvPr id="123" name="Picture 122" descr="Text&#10;&#10;Description automatically generated">
            <a:extLst>
              <a:ext uri="{FF2B5EF4-FFF2-40B4-BE49-F238E27FC236}">
                <a16:creationId xmlns:a16="http://schemas.microsoft.com/office/drawing/2014/main" id="{24B6F089-EF06-4B9B-A5A0-0EF01A3E14C7}"/>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4514604" y="5341452"/>
            <a:ext cx="1078527" cy="181730"/>
          </a:xfrm>
          <a:prstGeom prst="rect">
            <a:avLst/>
          </a:prstGeom>
        </p:spPr>
      </p:pic>
      <p:pic>
        <p:nvPicPr>
          <p:cNvPr id="125" name="Picture 124" descr="A picture containing graphical user interface&#10;&#10;Description automatically generated">
            <a:extLst>
              <a:ext uri="{FF2B5EF4-FFF2-40B4-BE49-F238E27FC236}">
                <a16:creationId xmlns:a16="http://schemas.microsoft.com/office/drawing/2014/main" id="{C92685A3-DAD9-4C77-ABD7-DBE9F5DFEFF6}"/>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4471321" y="4850644"/>
            <a:ext cx="378079" cy="378079"/>
          </a:xfrm>
          <a:prstGeom prst="rect">
            <a:avLst/>
          </a:prstGeom>
        </p:spPr>
      </p:pic>
      <p:pic>
        <p:nvPicPr>
          <p:cNvPr id="127" name="Picture 126" descr="Graphical user interface&#10;&#10;Description automatically generated with medium confidence">
            <a:extLst>
              <a:ext uri="{FF2B5EF4-FFF2-40B4-BE49-F238E27FC236}">
                <a16:creationId xmlns:a16="http://schemas.microsoft.com/office/drawing/2014/main" id="{F17F0CE0-9F43-4D22-BA01-D0601A77BE44}"/>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5042988" y="4819127"/>
            <a:ext cx="1016613" cy="470911"/>
          </a:xfrm>
          <a:prstGeom prst="rect">
            <a:avLst/>
          </a:prstGeom>
        </p:spPr>
      </p:pic>
      <p:pic>
        <p:nvPicPr>
          <p:cNvPr id="129" name="Picture 128" descr="Text&#10;&#10;Description automatically generated">
            <a:extLst>
              <a:ext uri="{FF2B5EF4-FFF2-40B4-BE49-F238E27FC236}">
                <a16:creationId xmlns:a16="http://schemas.microsoft.com/office/drawing/2014/main" id="{E00C55E2-C4EF-4735-8055-5CBB454CE0FA}"/>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5562102" y="5192705"/>
            <a:ext cx="1347034" cy="507898"/>
          </a:xfrm>
          <a:prstGeom prst="rect">
            <a:avLst/>
          </a:prstGeom>
        </p:spPr>
      </p:pic>
      <p:pic>
        <p:nvPicPr>
          <p:cNvPr id="131" name="Picture 130" descr="Text&#10;&#10;Description automatically generated">
            <a:extLst>
              <a:ext uri="{FF2B5EF4-FFF2-40B4-BE49-F238E27FC236}">
                <a16:creationId xmlns:a16="http://schemas.microsoft.com/office/drawing/2014/main" id="{79FB1AB1-997B-4B56-BD05-1498BC130DCD}"/>
              </a:ext>
            </a:extLst>
          </p:cNvPr>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6169834" y="4913422"/>
            <a:ext cx="1016613" cy="253024"/>
          </a:xfrm>
          <a:prstGeom prst="rect">
            <a:avLst/>
          </a:prstGeom>
        </p:spPr>
      </p:pic>
      <p:pic>
        <p:nvPicPr>
          <p:cNvPr id="133" name="Picture 132" descr="Text&#10;&#10;Description automatically generated with low confidence">
            <a:extLst>
              <a:ext uri="{FF2B5EF4-FFF2-40B4-BE49-F238E27FC236}">
                <a16:creationId xmlns:a16="http://schemas.microsoft.com/office/drawing/2014/main" id="{1C531D77-233C-4110-81C0-B93C602918D5}"/>
              </a:ext>
            </a:extLst>
          </p:cNvPr>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6587262" y="5333781"/>
            <a:ext cx="781826" cy="781826"/>
          </a:xfrm>
          <a:prstGeom prst="rect">
            <a:avLst/>
          </a:prstGeom>
        </p:spPr>
      </p:pic>
      <p:pic>
        <p:nvPicPr>
          <p:cNvPr id="135" name="Picture 134" descr="Graphical user interface&#10;&#10;Description automatically generated with medium confidence">
            <a:extLst>
              <a:ext uri="{FF2B5EF4-FFF2-40B4-BE49-F238E27FC236}">
                <a16:creationId xmlns:a16="http://schemas.microsoft.com/office/drawing/2014/main" id="{829A937D-30C0-4F80-AB8E-3B848C96CEDA}"/>
              </a:ext>
            </a:extLst>
          </p:cNvPr>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4381253" y="5681615"/>
            <a:ext cx="759495" cy="339587"/>
          </a:xfrm>
          <a:prstGeom prst="rect">
            <a:avLst/>
          </a:prstGeom>
        </p:spPr>
      </p:pic>
      <p:pic>
        <p:nvPicPr>
          <p:cNvPr id="137" name="Picture 136" descr="Logo, company name&#10;&#10;Description automatically generated">
            <a:extLst>
              <a:ext uri="{FF2B5EF4-FFF2-40B4-BE49-F238E27FC236}">
                <a16:creationId xmlns:a16="http://schemas.microsoft.com/office/drawing/2014/main" id="{E48919CE-3A93-4D37-B8F2-87B73F7A451C}"/>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6010090" y="2067974"/>
            <a:ext cx="1144280" cy="549127"/>
          </a:xfrm>
          <a:prstGeom prst="rect">
            <a:avLst/>
          </a:prstGeom>
        </p:spPr>
      </p:pic>
      <p:pic>
        <p:nvPicPr>
          <p:cNvPr id="139" name="Picture 138" descr="Shape, logo&#10;&#10;Description automatically generated">
            <a:extLst>
              <a:ext uri="{FF2B5EF4-FFF2-40B4-BE49-F238E27FC236}">
                <a16:creationId xmlns:a16="http://schemas.microsoft.com/office/drawing/2014/main" id="{3E83A790-D880-42B8-B024-7B2537DDFF4A}"/>
              </a:ext>
            </a:extLst>
          </p:cNvPr>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11091286" y="2995047"/>
            <a:ext cx="527360" cy="529714"/>
          </a:xfrm>
          <a:prstGeom prst="rect">
            <a:avLst/>
          </a:prstGeom>
        </p:spPr>
      </p:pic>
      <p:pic>
        <p:nvPicPr>
          <p:cNvPr id="141" name="Picture 140" descr="Text&#10;&#10;Description automatically generated">
            <a:extLst>
              <a:ext uri="{FF2B5EF4-FFF2-40B4-BE49-F238E27FC236}">
                <a16:creationId xmlns:a16="http://schemas.microsoft.com/office/drawing/2014/main" id="{0FCCFFA4-18FF-4F87-9BA4-E448335D0E89}"/>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10749119" y="5228579"/>
            <a:ext cx="865152" cy="427702"/>
          </a:xfrm>
          <a:prstGeom prst="rect">
            <a:avLst/>
          </a:prstGeom>
        </p:spPr>
      </p:pic>
      <p:pic>
        <p:nvPicPr>
          <p:cNvPr id="143" name="Picture 142" descr="A picture containing logo&#10;&#10;Description automatically generated">
            <a:extLst>
              <a:ext uri="{FF2B5EF4-FFF2-40B4-BE49-F238E27FC236}">
                <a16:creationId xmlns:a16="http://schemas.microsoft.com/office/drawing/2014/main" id="{6788FFB6-375E-40CE-A4D9-F52FFFA313C1}"/>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8272312" y="2662209"/>
            <a:ext cx="656191" cy="518415"/>
          </a:xfrm>
          <a:prstGeom prst="rect">
            <a:avLst/>
          </a:prstGeom>
        </p:spPr>
      </p:pic>
      <p:pic>
        <p:nvPicPr>
          <p:cNvPr id="147" name="Picture 146" descr="Background pattern&#10;&#10;Description automatically generated with medium confidence">
            <a:extLst>
              <a:ext uri="{FF2B5EF4-FFF2-40B4-BE49-F238E27FC236}">
                <a16:creationId xmlns:a16="http://schemas.microsoft.com/office/drawing/2014/main" id="{08CC2638-07C0-4EDD-A198-B1629EDEF175}"/>
              </a:ext>
            </a:extLst>
          </p:cNvPr>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a:xfrm>
            <a:off x="7916638" y="3750476"/>
            <a:ext cx="857889" cy="857889"/>
          </a:xfrm>
          <a:prstGeom prst="rect">
            <a:avLst/>
          </a:prstGeom>
        </p:spPr>
      </p:pic>
      <p:pic>
        <p:nvPicPr>
          <p:cNvPr id="149" name="Picture 148" descr="Logo, company name&#10;&#10;Description automatically generated">
            <a:extLst>
              <a:ext uri="{FF2B5EF4-FFF2-40B4-BE49-F238E27FC236}">
                <a16:creationId xmlns:a16="http://schemas.microsoft.com/office/drawing/2014/main" id="{CBA744DB-7B0A-4365-B418-2732B4AA662F}"/>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8850073" y="3155312"/>
            <a:ext cx="719045" cy="579374"/>
          </a:xfrm>
          <a:prstGeom prst="rect">
            <a:avLst/>
          </a:prstGeom>
        </p:spPr>
      </p:pic>
      <p:pic>
        <p:nvPicPr>
          <p:cNvPr id="151" name="Picture 150" descr="Logo&#10;&#10;Description automatically generated">
            <a:extLst>
              <a:ext uri="{FF2B5EF4-FFF2-40B4-BE49-F238E27FC236}">
                <a16:creationId xmlns:a16="http://schemas.microsoft.com/office/drawing/2014/main" id="{A66945E7-B6D0-4A11-B0A7-540479194A70}"/>
              </a:ext>
            </a:extLst>
          </p:cNvPr>
          <p:cNvPicPr>
            <a:picLocks noChangeAspect="1"/>
          </p:cNvPicPr>
          <p:nvPr/>
        </p:nvPicPr>
        <p:blipFill>
          <a:blip r:embed="rId77" cstate="print">
            <a:extLst>
              <a:ext uri="{28A0092B-C50C-407E-A947-70E740481C1C}">
                <a14:useLocalDpi xmlns:a14="http://schemas.microsoft.com/office/drawing/2010/main" val="0"/>
              </a:ext>
            </a:extLst>
          </a:blip>
          <a:stretch>
            <a:fillRect/>
          </a:stretch>
        </p:blipFill>
        <p:spPr>
          <a:xfrm>
            <a:off x="604807" y="5525554"/>
            <a:ext cx="756235" cy="327702"/>
          </a:xfrm>
          <a:prstGeom prst="rect">
            <a:avLst/>
          </a:prstGeom>
        </p:spPr>
      </p:pic>
      <p:pic>
        <p:nvPicPr>
          <p:cNvPr id="153" name="Picture 152" descr="Logo&#10;&#10;Description automatically generated">
            <a:extLst>
              <a:ext uri="{FF2B5EF4-FFF2-40B4-BE49-F238E27FC236}">
                <a16:creationId xmlns:a16="http://schemas.microsoft.com/office/drawing/2014/main" id="{8F981408-7D38-4376-9290-EE25805AA1B1}"/>
              </a:ext>
            </a:extLst>
          </p:cNvPr>
          <p:cNvPicPr>
            <a:picLocks noChangeAspect="1"/>
          </p:cNvPicPr>
          <p:nvPr/>
        </p:nvPicPr>
        <p:blipFill>
          <a:blip r:embed="rId78" cstate="print">
            <a:extLst>
              <a:ext uri="{28A0092B-C50C-407E-A947-70E740481C1C}">
                <a14:useLocalDpi xmlns:a14="http://schemas.microsoft.com/office/drawing/2010/main" val="0"/>
              </a:ext>
            </a:extLst>
          </a:blip>
          <a:stretch>
            <a:fillRect/>
          </a:stretch>
        </p:blipFill>
        <p:spPr>
          <a:xfrm>
            <a:off x="1644811" y="5464560"/>
            <a:ext cx="591958" cy="415065"/>
          </a:xfrm>
          <a:prstGeom prst="rect">
            <a:avLst/>
          </a:prstGeom>
        </p:spPr>
      </p:pic>
      <p:pic>
        <p:nvPicPr>
          <p:cNvPr id="155" name="Picture 154" descr="A picture containing text, clipart&#10;&#10;Description automatically generated">
            <a:extLst>
              <a:ext uri="{FF2B5EF4-FFF2-40B4-BE49-F238E27FC236}">
                <a16:creationId xmlns:a16="http://schemas.microsoft.com/office/drawing/2014/main" id="{AF2F3F76-F3AD-45CB-84F1-CEDA859F63D0}"/>
              </a:ext>
            </a:extLst>
          </p:cNvPr>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7759779" y="2199524"/>
            <a:ext cx="794230" cy="283275"/>
          </a:xfrm>
          <a:prstGeom prst="rect">
            <a:avLst/>
          </a:prstGeom>
        </p:spPr>
      </p:pic>
      <p:pic>
        <p:nvPicPr>
          <p:cNvPr id="157" name="Picture 156" descr="Logo&#10;&#10;Description automatically generated">
            <a:extLst>
              <a:ext uri="{FF2B5EF4-FFF2-40B4-BE49-F238E27FC236}">
                <a16:creationId xmlns:a16="http://schemas.microsoft.com/office/drawing/2014/main" id="{CA166DC5-B1BE-4575-A878-0AA11E8B4CC7}"/>
              </a:ext>
            </a:extLst>
          </p:cNvPr>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3247918" y="5659238"/>
            <a:ext cx="530668" cy="385176"/>
          </a:xfrm>
          <a:prstGeom prst="rect">
            <a:avLst/>
          </a:prstGeom>
        </p:spPr>
      </p:pic>
      <p:pic>
        <p:nvPicPr>
          <p:cNvPr id="159" name="Picture 158" descr="Icon&#10;&#10;Description automatically generated">
            <a:extLst>
              <a:ext uri="{FF2B5EF4-FFF2-40B4-BE49-F238E27FC236}">
                <a16:creationId xmlns:a16="http://schemas.microsoft.com/office/drawing/2014/main" id="{30E17448-334A-401A-8F27-2E411C2C201A}"/>
              </a:ext>
            </a:extLst>
          </p:cNvPr>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519424" y="2908431"/>
            <a:ext cx="480497" cy="576822"/>
          </a:xfrm>
          <a:prstGeom prst="rect">
            <a:avLst/>
          </a:prstGeom>
        </p:spPr>
      </p:pic>
      <p:pic>
        <p:nvPicPr>
          <p:cNvPr id="161" name="Picture 160" descr="Logo&#10;&#10;Description automatically generated">
            <a:extLst>
              <a:ext uri="{FF2B5EF4-FFF2-40B4-BE49-F238E27FC236}">
                <a16:creationId xmlns:a16="http://schemas.microsoft.com/office/drawing/2014/main" id="{44F16026-DC9D-4B74-86C2-1CE1E065B98D}"/>
              </a:ext>
            </a:extLst>
          </p:cNvPr>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1199074" y="3193352"/>
            <a:ext cx="477182" cy="346120"/>
          </a:xfrm>
          <a:prstGeom prst="rect">
            <a:avLst/>
          </a:prstGeom>
        </p:spPr>
      </p:pic>
      <p:pic>
        <p:nvPicPr>
          <p:cNvPr id="163" name="Picture 162" descr="Logo&#10;&#10;Description automatically generated">
            <a:extLst>
              <a:ext uri="{FF2B5EF4-FFF2-40B4-BE49-F238E27FC236}">
                <a16:creationId xmlns:a16="http://schemas.microsoft.com/office/drawing/2014/main" id="{01998E9E-367E-443A-B4B0-FE4DB34146EE}"/>
              </a:ext>
            </a:extLst>
          </p:cNvPr>
          <p:cNvPicPr>
            <a:picLocks noChangeAspect="1"/>
          </p:cNvPicPr>
          <p:nvPr/>
        </p:nvPicPr>
        <p:blipFill>
          <a:blip r:embed="rId83" cstate="print">
            <a:extLst>
              <a:ext uri="{28A0092B-C50C-407E-A947-70E740481C1C}">
                <a14:useLocalDpi xmlns:a14="http://schemas.microsoft.com/office/drawing/2010/main" val="0"/>
              </a:ext>
            </a:extLst>
          </a:blip>
          <a:stretch>
            <a:fillRect/>
          </a:stretch>
        </p:blipFill>
        <p:spPr>
          <a:xfrm>
            <a:off x="4535954" y="3541990"/>
            <a:ext cx="1093207" cy="409952"/>
          </a:xfrm>
          <a:prstGeom prst="rect">
            <a:avLst/>
          </a:prstGeom>
        </p:spPr>
      </p:pic>
      <p:pic>
        <p:nvPicPr>
          <p:cNvPr id="165" name="Picture 164" descr="Logo&#10;&#10;Description automatically generated">
            <a:extLst>
              <a:ext uri="{FF2B5EF4-FFF2-40B4-BE49-F238E27FC236}">
                <a16:creationId xmlns:a16="http://schemas.microsoft.com/office/drawing/2014/main" id="{5CF0EDCC-FF89-4A0F-BC30-34FCEBB17B59}"/>
              </a:ext>
            </a:extLst>
          </p:cNvPr>
          <p:cNvPicPr>
            <a:picLocks noChangeAspect="1"/>
          </p:cNvPicPr>
          <p:nvPr/>
        </p:nvPicPr>
        <p:blipFill>
          <a:blip r:embed="rId84" cstate="print">
            <a:extLst>
              <a:ext uri="{28A0092B-C50C-407E-A947-70E740481C1C}">
                <a14:useLocalDpi xmlns:a14="http://schemas.microsoft.com/office/drawing/2010/main" val="0"/>
              </a:ext>
            </a:extLst>
          </a:blip>
          <a:stretch>
            <a:fillRect/>
          </a:stretch>
        </p:blipFill>
        <p:spPr>
          <a:xfrm>
            <a:off x="4079587" y="3164924"/>
            <a:ext cx="480466" cy="252961"/>
          </a:xfrm>
          <a:prstGeom prst="rect">
            <a:avLst/>
          </a:prstGeom>
        </p:spPr>
      </p:pic>
      <p:pic>
        <p:nvPicPr>
          <p:cNvPr id="167" name="Picture 166" descr="Icon&#10;&#10;Description automatically generated with low confidence">
            <a:extLst>
              <a:ext uri="{FF2B5EF4-FFF2-40B4-BE49-F238E27FC236}">
                <a16:creationId xmlns:a16="http://schemas.microsoft.com/office/drawing/2014/main" id="{E6CBFD2B-4CF8-46EC-BD08-2FC890855083}"/>
              </a:ext>
            </a:extLst>
          </p:cNvPr>
          <p:cNvPicPr>
            <a:picLocks noChangeAspect="1"/>
          </p:cNvPicPr>
          <p:nvPr/>
        </p:nvPicPr>
        <p:blipFill>
          <a:blip r:embed="rId85" cstate="print">
            <a:extLst>
              <a:ext uri="{28A0092B-C50C-407E-A947-70E740481C1C}">
                <a14:useLocalDpi xmlns:a14="http://schemas.microsoft.com/office/drawing/2010/main" val="0"/>
              </a:ext>
            </a:extLst>
          </a:blip>
          <a:stretch>
            <a:fillRect/>
          </a:stretch>
        </p:blipFill>
        <p:spPr>
          <a:xfrm>
            <a:off x="4704020" y="2575768"/>
            <a:ext cx="733779" cy="364817"/>
          </a:xfrm>
          <a:prstGeom prst="rect">
            <a:avLst/>
          </a:prstGeom>
        </p:spPr>
      </p:pic>
      <p:pic>
        <p:nvPicPr>
          <p:cNvPr id="169" name="Picture 168" descr="Logo, company name&#10;&#10;Description automatically generated">
            <a:extLst>
              <a:ext uri="{FF2B5EF4-FFF2-40B4-BE49-F238E27FC236}">
                <a16:creationId xmlns:a16="http://schemas.microsoft.com/office/drawing/2014/main" id="{C9AEC458-D274-40AA-8EFC-D0F0A829DEDC}"/>
              </a:ext>
            </a:extLst>
          </p:cNvPr>
          <p:cNvPicPr>
            <a:picLocks noChangeAspect="1"/>
          </p:cNvPicPr>
          <p:nvPr/>
        </p:nvPicPr>
        <p:blipFill>
          <a:blip r:embed="rId86" cstate="print">
            <a:extLst>
              <a:ext uri="{28A0092B-C50C-407E-A947-70E740481C1C}">
                <a14:useLocalDpi xmlns:a14="http://schemas.microsoft.com/office/drawing/2010/main" val="0"/>
              </a:ext>
            </a:extLst>
          </a:blip>
          <a:stretch>
            <a:fillRect/>
          </a:stretch>
        </p:blipFill>
        <p:spPr>
          <a:xfrm>
            <a:off x="3015841" y="5006122"/>
            <a:ext cx="685966" cy="685966"/>
          </a:xfrm>
          <a:prstGeom prst="rect">
            <a:avLst/>
          </a:prstGeom>
        </p:spPr>
      </p:pic>
      <p:sp>
        <p:nvSpPr>
          <p:cNvPr id="174" name="Prostokąt 11">
            <a:extLst>
              <a:ext uri="{FF2B5EF4-FFF2-40B4-BE49-F238E27FC236}">
                <a16:creationId xmlns:a16="http://schemas.microsoft.com/office/drawing/2014/main" id="{EBBE3D30-0DC6-4B16-8F69-42140406D23E}"/>
              </a:ext>
            </a:extLst>
          </p:cNvPr>
          <p:cNvSpPr/>
          <p:nvPr/>
        </p:nvSpPr>
        <p:spPr>
          <a:xfrm>
            <a:off x="1513901" y="4527872"/>
            <a:ext cx="1316995" cy="162198"/>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dirty="0">
                <a:solidFill>
                  <a:prstClr val="white"/>
                </a:solidFill>
              </a:rPr>
              <a:t>Energy, resources</a:t>
            </a:r>
            <a:endParaRPr lang="en-AU" sz="1000" dirty="0">
              <a:solidFill>
                <a:prstClr val="white"/>
              </a:solidFill>
            </a:endParaRPr>
          </a:p>
        </p:txBody>
      </p:sp>
      <p:sp>
        <p:nvSpPr>
          <p:cNvPr id="175" name="Prostokąt 11">
            <a:extLst>
              <a:ext uri="{FF2B5EF4-FFF2-40B4-BE49-F238E27FC236}">
                <a16:creationId xmlns:a16="http://schemas.microsoft.com/office/drawing/2014/main" id="{5A1B22FA-7D35-411B-AF35-F0B0D6495439}"/>
              </a:ext>
            </a:extLst>
          </p:cNvPr>
          <p:cNvSpPr/>
          <p:nvPr/>
        </p:nvSpPr>
        <p:spPr>
          <a:xfrm>
            <a:off x="3684029" y="1899623"/>
            <a:ext cx="1615209" cy="162198"/>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dirty="0">
                <a:solidFill>
                  <a:prstClr val="white"/>
                </a:solidFill>
              </a:rPr>
              <a:t>Transportation. logistics</a:t>
            </a:r>
            <a:endParaRPr lang="en-AU" sz="1000" dirty="0">
              <a:solidFill>
                <a:prstClr val="white"/>
              </a:solidFill>
            </a:endParaRPr>
          </a:p>
        </p:txBody>
      </p:sp>
      <p:sp>
        <p:nvSpPr>
          <p:cNvPr id="176" name="Prostokąt 11">
            <a:extLst>
              <a:ext uri="{FF2B5EF4-FFF2-40B4-BE49-F238E27FC236}">
                <a16:creationId xmlns:a16="http://schemas.microsoft.com/office/drawing/2014/main" id="{3693F2DB-0CBC-412E-8A37-7616068C1DA4}"/>
              </a:ext>
            </a:extLst>
          </p:cNvPr>
          <p:cNvSpPr/>
          <p:nvPr/>
        </p:nvSpPr>
        <p:spPr>
          <a:xfrm>
            <a:off x="466228" y="1890902"/>
            <a:ext cx="2610422" cy="16593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dirty="0">
                <a:solidFill>
                  <a:prstClr val="white"/>
                </a:solidFill>
              </a:rPr>
              <a:t>Telecoms, financial institutions, business</a:t>
            </a:r>
            <a:endParaRPr lang="en-AU" sz="1000" dirty="0">
              <a:solidFill>
                <a:prstClr val="white"/>
              </a:solidFill>
            </a:endParaRPr>
          </a:p>
        </p:txBody>
      </p:sp>
      <p:sp>
        <p:nvSpPr>
          <p:cNvPr id="177" name="Prostokąt 11">
            <a:extLst>
              <a:ext uri="{FF2B5EF4-FFF2-40B4-BE49-F238E27FC236}">
                <a16:creationId xmlns:a16="http://schemas.microsoft.com/office/drawing/2014/main" id="{D539F006-FF06-4FA5-B565-FF56B522C78B}"/>
              </a:ext>
            </a:extLst>
          </p:cNvPr>
          <p:cNvSpPr/>
          <p:nvPr/>
        </p:nvSpPr>
        <p:spPr>
          <a:xfrm>
            <a:off x="5412221" y="4524592"/>
            <a:ext cx="885861" cy="162198"/>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dirty="0">
                <a:solidFill>
                  <a:prstClr val="white"/>
                </a:solidFill>
              </a:rPr>
              <a:t>Ministries</a:t>
            </a:r>
            <a:endParaRPr lang="en-AU" sz="1000" dirty="0">
              <a:solidFill>
                <a:prstClr val="white"/>
              </a:solidFill>
            </a:endParaRPr>
          </a:p>
        </p:txBody>
      </p:sp>
      <p:sp>
        <p:nvSpPr>
          <p:cNvPr id="178" name="Prostokąt 11">
            <a:extLst>
              <a:ext uri="{FF2B5EF4-FFF2-40B4-BE49-F238E27FC236}">
                <a16:creationId xmlns:a16="http://schemas.microsoft.com/office/drawing/2014/main" id="{3B892757-D445-4FC9-A25A-75B3380A9246}"/>
              </a:ext>
            </a:extLst>
          </p:cNvPr>
          <p:cNvSpPr/>
          <p:nvPr/>
        </p:nvSpPr>
        <p:spPr>
          <a:xfrm>
            <a:off x="8898472" y="4531201"/>
            <a:ext cx="1401243" cy="162198"/>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dirty="0">
                <a:solidFill>
                  <a:prstClr val="white"/>
                </a:solidFill>
              </a:rPr>
              <a:t>Gov related entities</a:t>
            </a:r>
            <a:endParaRPr lang="en-AU" sz="1000" dirty="0">
              <a:solidFill>
                <a:prstClr val="white"/>
              </a:solidFill>
            </a:endParaRPr>
          </a:p>
        </p:txBody>
      </p:sp>
      <p:sp>
        <p:nvSpPr>
          <p:cNvPr id="179" name="Prostokąt 11">
            <a:extLst>
              <a:ext uri="{FF2B5EF4-FFF2-40B4-BE49-F238E27FC236}">
                <a16:creationId xmlns:a16="http://schemas.microsoft.com/office/drawing/2014/main" id="{0764D722-A603-4D9B-B3DA-2D2CDD97A25C}"/>
              </a:ext>
            </a:extLst>
          </p:cNvPr>
          <p:cNvSpPr/>
          <p:nvPr/>
        </p:nvSpPr>
        <p:spPr>
          <a:xfrm>
            <a:off x="8155469" y="1936416"/>
            <a:ext cx="996275" cy="162198"/>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000" dirty="0">
                <a:solidFill>
                  <a:prstClr val="white"/>
                </a:solidFill>
              </a:rPr>
              <a:t>Gov bodies</a:t>
            </a:r>
            <a:endParaRPr lang="en-AU" sz="1000" dirty="0">
              <a:solidFill>
                <a:prstClr val="white"/>
              </a:solidFill>
            </a:endParaRPr>
          </a:p>
        </p:txBody>
      </p:sp>
      <p:pic>
        <p:nvPicPr>
          <p:cNvPr id="181" name="Picture 180" descr="Logo&#10;&#10;Description automatically generated">
            <a:extLst>
              <a:ext uri="{FF2B5EF4-FFF2-40B4-BE49-F238E27FC236}">
                <a16:creationId xmlns:a16="http://schemas.microsoft.com/office/drawing/2014/main" id="{4CA5C2BF-92C1-48E7-ACD0-D7FE832A6917}"/>
              </a:ext>
            </a:extLst>
          </p:cNvPr>
          <p:cNvPicPr>
            <a:picLocks noChangeAspect="1"/>
          </p:cNvPicPr>
          <p:nvPr/>
        </p:nvPicPr>
        <p:blipFill>
          <a:blip r:embed="rId87" cstate="print">
            <a:extLst>
              <a:ext uri="{28A0092B-C50C-407E-A947-70E740481C1C}">
                <a14:useLocalDpi xmlns:a14="http://schemas.microsoft.com/office/drawing/2010/main" val="0"/>
              </a:ext>
            </a:extLst>
          </a:blip>
          <a:stretch>
            <a:fillRect/>
          </a:stretch>
        </p:blipFill>
        <p:spPr>
          <a:xfrm>
            <a:off x="6716745" y="3264371"/>
            <a:ext cx="908963" cy="545377"/>
          </a:xfrm>
          <a:prstGeom prst="rect">
            <a:avLst/>
          </a:prstGeom>
        </p:spPr>
      </p:pic>
      <p:pic>
        <p:nvPicPr>
          <p:cNvPr id="184" name="Picture 183" descr="A picture containing accessory&#10;&#10;Description automatically generated">
            <a:extLst>
              <a:ext uri="{FF2B5EF4-FFF2-40B4-BE49-F238E27FC236}">
                <a16:creationId xmlns:a16="http://schemas.microsoft.com/office/drawing/2014/main" id="{4D311480-4F6D-48A4-87F8-AE7232324B44}"/>
              </a:ext>
            </a:extLst>
          </p:cNvPr>
          <p:cNvPicPr>
            <a:picLocks noChangeAspect="1"/>
          </p:cNvPicPr>
          <p:nvPr/>
        </p:nvPicPr>
        <p:blipFill>
          <a:blip r:embed="rId88" cstate="print">
            <a:extLst>
              <a:ext uri="{28A0092B-C50C-407E-A947-70E740481C1C}">
                <a14:useLocalDpi xmlns:a14="http://schemas.microsoft.com/office/drawing/2010/main" val="0"/>
              </a:ext>
            </a:extLst>
          </a:blip>
          <a:stretch>
            <a:fillRect/>
          </a:stretch>
        </p:blipFill>
        <p:spPr>
          <a:xfrm>
            <a:off x="4282667" y="3928789"/>
            <a:ext cx="1219202" cy="548641"/>
          </a:xfrm>
          <a:prstGeom prst="rect">
            <a:avLst/>
          </a:prstGeom>
        </p:spPr>
      </p:pic>
    </p:spTree>
    <p:extLst>
      <p:ext uri="{BB962C8B-B14F-4D97-AF65-F5344CB8AC3E}">
        <p14:creationId xmlns:p14="http://schemas.microsoft.com/office/powerpoint/2010/main" val="3096639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5">
            <a:extLst>
              <a:ext uri="{FF2B5EF4-FFF2-40B4-BE49-F238E27FC236}">
                <a16:creationId xmlns:a16="http://schemas.microsoft.com/office/drawing/2014/main" id="{12EA1627-0FF2-4926-A0BF-86E5054ECB77}"/>
              </a:ext>
            </a:extLst>
          </p:cNvPr>
          <p:cNvSpPr/>
          <p:nvPr/>
        </p:nvSpPr>
        <p:spPr>
          <a:xfrm>
            <a:off x="563418" y="1616650"/>
            <a:ext cx="8190057" cy="4847481"/>
          </a:xfrm>
          <a:prstGeom prst="rect">
            <a:avLst/>
          </a:prstGeom>
        </p:spPr>
        <p:txBody>
          <a:bodyPr wrap="square">
            <a:spAutoFit/>
          </a:bodyPr>
          <a:lstStyle/>
          <a:p>
            <a:pPr marL="144000" lvl="1" indent="-144000" algn="just">
              <a:spcBef>
                <a:spcPts val="600"/>
              </a:spcBef>
              <a:spcAft>
                <a:spcPts val="300"/>
              </a:spcAft>
              <a:buClr>
                <a:srgbClr val="006284"/>
              </a:buClr>
              <a:buSzPct val="100000"/>
              <a:buFont typeface="Wingdings" panose="05000000000000000000" pitchFamily="2" charset="2"/>
              <a:buChar char="§"/>
            </a:pPr>
            <a:r>
              <a:rPr lang="en-GB" sz="1200" dirty="0"/>
              <a:t>ENIGMA areas of activity </a:t>
            </a:r>
          </a:p>
          <a:p>
            <a:pPr marL="601200" lvl="2" indent="-144000" algn="just">
              <a:spcBef>
                <a:spcPts val="600"/>
              </a:spcBef>
              <a:spcAft>
                <a:spcPts val="300"/>
              </a:spcAft>
              <a:buClr>
                <a:srgbClr val="006284"/>
              </a:buClr>
              <a:buSzPct val="100000"/>
              <a:buFont typeface="Wingdings" panose="05000000000000000000" pitchFamily="2" charset="2"/>
              <a:buChar char="§"/>
            </a:pPr>
            <a:r>
              <a:rPr lang="en-GB" sz="1200" dirty="0"/>
              <a:t>solutions in the field of security and protection of classified information,</a:t>
            </a:r>
          </a:p>
          <a:p>
            <a:pPr marL="601200" lvl="2" indent="-144000" algn="just">
              <a:spcBef>
                <a:spcPts val="600"/>
              </a:spcBef>
              <a:spcAft>
                <a:spcPts val="300"/>
              </a:spcAft>
              <a:buClr>
                <a:srgbClr val="006284"/>
              </a:buClr>
              <a:buSzPct val="100000"/>
              <a:buFont typeface="Wingdings" panose="05000000000000000000" pitchFamily="2" charset="2"/>
              <a:buChar char="§"/>
            </a:pPr>
            <a:r>
              <a:rPr lang="en-GB" sz="1200" dirty="0"/>
              <a:t>creation and delivery of innovative technological solutions in the field of hardware and software,</a:t>
            </a:r>
          </a:p>
          <a:p>
            <a:pPr marL="601200" lvl="2" indent="-144000" algn="just">
              <a:spcBef>
                <a:spcPts val="600"/>
              </a:spcBef>
              <a:spcAft>
                <a:spcPts val="300"/>
              </a:spcAft>
              <a:buClr>
                <a:srgbClr val="006284"/>
              </a:buClr>
              <a:buSzPct val="100000"/>
              <a:buFont typeface="Wingdings" panose="05000000000000000000" pitchFamily="2" charset="2"/>
              <a:buChar char="§"/>
            </a:pPr>
            <a:r>
              <a:rPr lang="en-GB" sz="1200" dirty="0"/>
              <a:t>Polish designer and manufacturer of cryptographic and electronic devices,</a:t>
            </a:r>
          </a:p>
          <a:p>
            <a:pPr marL="601200" lvl="2" indent="-144000" algn="just">
              <a:spcBef>
                <a:spcPts val="600"/>
              </a:spcBef>
              <a:spcAft>
                <a:spcPts val="300"/>
              </a:spcAft>
              <a:buClr>
                <a:srgbClr val="006284"/>
              </a:buClr>
              <a:buSzPct val="100000"/>
              <a:buFont typeface="Wingdings" panose="05000000000000000000" pitchFamily="2" charset="2"/>
              <a:buChar char="§"/>
            </a:pPr>
            <a:r>
              <a:rPr lang="en-GB" sz="1200" dirty="0"/>
              <a:t>Designer and supplier of DataCenter class solutions,</a:t>
            </a:r>
          </a:p>
          <a:p>
            <a:pPr marL="601200" lvl="2" indent="-144000" algn="just">
              <a:spcBef>
                <a:spcPts val="600"/>
              </a:spcBef>
              <a:spcAft>
                <a:spcPts val="300"/>
              </a:spcAft>
              <a:buClr>
                <a:srgbClr val="006284"/>
              </a:buClr>
              <a:buSzPct val="100000"/>
              <a:buFont typeface="Wingdings" panose="05000000000000000000" pitchFamily="2" charset="2"/>
              <a:buChar char="§"/>
            </a:pPr>
            <a:r>
              <a:rPr lang="en-GB" sz="1200" dirty="0"/>
              <a:t>widely understood ICT systems integration.</a:t>
            </a:r>
          </a:p>
          <a:p>
            <a:pPr marL="144000" lvl="1" indent="-144000" algn="just">
              <a:spcBef>
                <a:spcPts val="600"/>
              </a:spcBef>
              <a:spcAft>
                <a:spcPts val="300"/>
              </a:spcAft>
              <a:buClr>
                <a:srgbClr val="006284"/>
              </a:buClr>
              <a:buSzPct val="100000"/>
              <a:buFont typeface="Wingdings" panose="05000000000000000000" pitchFamily="2" charset="2"/>
              <a:buChar char="§"/>
            </a:pPr>
            <a:r>
              <a:rPr lang="en-GB" sz="1200" dirty="0"/>
              <a:t>Ministry of the Interior </a:t>
            </a:r>
            <a:r>
              <a:rPr lang="pl-PL" sz="1200" dirty="0"/>
              <a:t>(MWS) </a:t>
            </a:r>
            <a:r>
              <a:rPr lang="en-GB" sz="1200" dirty="0"/>
              <a:t>concession in the area of manufacturing and trading of products for military or police use specified in WT II - VIII and WT XI and WT XIII;</a:t>
            </a:r>
          </a:p>
          <a:p>
            <a:pPr marL="144000" lvl="1" indent="-144000" algn="just">
              <a:spcBef>
                <a:spcPts val="600"/>
              </a:spcBef>
              <a:spcAft>
                <a:spcPts val="300"/>
              </a:spcAft>
              <a:buClr>
                <a:srgbClr val="006284"/>
              </a:buClr>
              <a:buSzPct val="100000"/>
              <a:buFont typeface="Wingdings" panose="05000000000000000000" pitchFamily="2" charset="2"/>
              <a:buChar char="§"/>
            </a:pPr>
            <a:r>
              <a:rPr lang="pl-PL" sz="1200" dirty="0" err="1" smtClean="0"/>
              <a:t>Almost</a:t>
            </a:r>
            <a:r>
              <a:rPr lang="en-GB" sz="1200" dirty="0" smtClean="0"/>
              <a:t> </a:t>
            </a:r>
            <a:r>
              <a:rPr lang="pl-PL" sz="1200" dirty="0" smtClean="0"/>
              <a:t>20</a:t>
            </a:r>
            <a:r>
              <a:rPr lang="pl-PL" sz="1200" dirty="0" smtClean="0"/>
              <a:t>0</a:t>
            </a:r>
            <a:r>
              <a:rPr lang="en-GB" sz="1200" dirty="0" smtClean="0"/>
              <a:t> </a:t>
            </a:r>
            <a:r>
              <a:rPr lang="en-GB" sz="1200" dirty="0"/>
              <a:t>employees with authorization to access classified information</a:t>
            </a:r>
          </a:p>
          <a:p>
            <a:pPr marL="601200" lvl="2" indent="-144000" algn="just">
              <a:spcBef>
                <a:spcPts val="600"/>
              </a:spcBef>
              <a:spcAft>
                <a:spcPts val="300"/>
              </a:spcAft>
              <a:buClr>
                <a:srgbClr val="006284"/>
              </a:buClr>
              <a:buSzPct val="100000"/>
              <a:buFont typeface="Wingdings" panose="05000000000000000000" pitchFamily="2" charset="2"/>
              <a:buChar char="§"/>
            </a:pPr>
            <a:r>
              <a:rPr lang="en-GB" sz="1200" b="1" dirty="0"/>
              <a:t>4 - Top secret access</a:t>
            </a:r>
            <a:r>
              <a:rPr lang="en-GB" sz="1200" dirty="0"/>
              <a:t>, including NATO-Top Secret, EU-Top Secret</a:t>
            </a:r>
          </a:p>
          <a:p>
            <a:pPr marL="601200" lvl="2" indent="-144000" algn="just">
              <a:spcBef>
                <a:spcPts val="600"/>
              </a:spcBef>
              <a:spcAft>
                <a:spcPts val="300"/>
              </a:spcAft>
              <a:buClr>
                <a:srgbClr val="006284"/>
              </a:buClr>
              <a:buSzPct val="100000"/>
              <a:buFont typeface="Wingdings" panose="05000000000000000000" pitchFamily="2" charset="2"/>
              <a:buChar char="§"/>
            </a:pPr>
            <a:r>
              <a:rPr lang="pl-PL" sz="1200" b="1" dirty="0" smtClean="0"/>
              <a:t>70</a:t>
            </a:r>
            <a:r>
              <a:rPr lang="en-GB" sz="1200" b="1" dirty="0" smtClean="0"/>
              <a:t> </a:t>
            </a:r>
            <a:r>
              <a:rPr lang="en-GB" sz="1200" b="1" dirty="0"/>
              <a:t>- Secret access</a:t>
            </a:r>
            <a:r>
              <a:rPr lang="en-GB" sz="1200" dirty="0"/>
              <a:t>, including </a:t>
            </a:r>
            <a:r>
              <a:rPr lang="en-GB" sz="1200" dirty="0" smtClean="0"/>
              <a:t>NATO-Secret, EU-Secret</a:t>
            </a:r>
            <a:endParaRPr lang="en-GB" sz="1200" dirty="0"/>
          </a:p>
          <a:p>
            <a:pPr marL="601200" lvl="2" indent="-144000" algn="just">
              <a:spcBef>
                <a:spcPts val="600"/>
              </a:spcBef>
              <a:spcAft>
                <a:spcPts val="300"/>
              </a:spcAft>
              <a:buClr>
                <a:srgbClr val="006284"/>
              </a:buClr>
              <a:buSzPct val="100000"/>
              <a:buFont typeface="Wingdings" panose="05000000000000000000" pitchFamily="2" charset="2"/>
              <a:buChar char="§"/>
            </a:pPr>
            <a:r>
              <a:rPr lang="en-GB" sz="1200" b="1" dirty="0" smtClean="0"/>
              <a:t>1</a:t>
            </a:r>
            <a:r>
              <a:rPr lang="pl-PL" sz="1200" b="1" dirty="0" smtClean="0"/>
              <a:t>23</a:t>
            </a:r>
            <a:r>
              <a:rPr lang="en-GB" sz="1200" b="1" dirty="0" smtClean="0"/>
              <a:t> </a:t>
            </a:r>
            <a:r>
              <a:rPr lang="en-GB" sz="1200" b="1" dirty="0"/>
              <a:t>- Confidential access</a:t>
            </a:r>
            <a:r>
              <a:rPr lang="en-GB" sz="1200" dirty="0"/>
              <a:t>, including </a:t>
            </a:r>
            <a:r>
              <a:rPr lang="en-GB" sz="1200" dirty="0" smtClean="0"/>
              <a:t>NATO-Confidential, EU-Confidential</a:t>
            </a:r>
            <a:endParaRPr lang="en-GB" sz="1200" dirty="0"/>
          </a:p>
          <a:p>
            <a:pPr marL="144000" lvl="1" indent="-144000" algn="just">
              <a:spcBef>
                <a:spcPts val="600"/>
              </a:spcBef>
              <a:spcAft>
                <a:spcPts val="300"/>
              </a:spcAft>
              <a:buClr>
                <a:srgbClr val="006284"/>
              </a:buClr>
              <a:buSzPct val="100000"/>
              <a:buFont typeface="Wingdings" panose="05000000000000000000" pitchFamily="2" charset="2"/>
              <a:buChar char="§"/>
            </a:pPr>
            <a:r>
              <a:rPr lang="pl-PL" sz="1200" dirty="0"/>
              <a:t>T</a:t>
            </a:r>
            <a:r>
              <a:rPr lang="en-GB" sz="1200" dirty="0"/>
              <a:t>wo Data Processing Centres &amp; production plant with secure construction and production environment;</a:t>
            </a:r>
          </a:p>
          <a:p>
            <a:pPr marL="144000" lvl="1" indent="-144000" algn="just">
              <a:spcBef>
                <a:spcPts val="600"/>
              </a:spcBef>
              <a:spcAft>
                <a:spcPts val="300"/>
              </a:spcAft>
              <a:buClr>
                <a:srgbClr val="006284"/>
              </a:buClr>
              <a:buSzPct val="100000"/>
              <a:buFont typeface="Wingdings" panose="05000000000000000000" pitchFamily="2" charset="2"/>
              <a:buChar char="§"/>
            </a:pPr>
            <a:r>
              <a:rPr lang="en-GB" sz="1200" dirty="0"/>
              <a:t>Security</a:t>
            </a:r>
            <a:r>
              <a:rPr lang="pl-PL" sz="1200" dirty="0"/>
              <a:t> </a:t>
            </a:r>
            <a:r>
              <a:rPr lang="en-GB" sz="1200" dirty="0"/>
              <a:t>sector</a:t>
            </a:r>
            <a:r>
              <a:rPr lang="pl-PL" sz="1200" dirty="0"/>
              <a:t>-</a:t>
            </a:r>
            <a:r>
              <a:rPr lang="en-GB" sz="1200" dirty="0"/>
              <a:t>specific certificates </a:t>
            </a:r>
            <a:r>
              <a:rPr lang="pl-PL" sz="1200" dirty="0"/>
              <a:t>: </a:t>
            </a:r>
            <a:r>
              <a:rPr lang="en-GB" sz="1200" dirty="0"/>
              <a:t>1st </a:t>
            </a:r>
            <a:r>
              <a:rPr lang="pl-PL" sz="1200" dirty="0"/>
              <a:t>Class</a:t>
            </a:r>
            <a:r>
              <a:rPr lang="en-GB" sz="1200" dirty="0"/>
              <a:t> Industrial Security Certificate PL, NATO and EU;</a:t>
            </a:r>
          </a:p>
          <a:p>
            <a:pPr marL="144000" lvl="1" indent="-144000" algn="just">
              <a:spcBef>
                <a:spcPts val="600"/>
              </a:spcBef>
              <a:spcAft>
                <a:spcPts val="300"/>
              </a:spcAft>
              <a:buClr>
                <a:srgbClr val="006284"/>
              </a:buClr>
              <a:buSzPct val="100000"/>
              <a:buFont typeface="Wingdings" panose="05000000000000000000" pitchFamily="2" charset="2"/>
              <a:buChar char="§"/>
            </a:pPr>
            <a:r>
              <a:rPr lang="en-GB" sz="1200" dirty="0"/>
              <a:t>ISO 9001, ISO 27001, AQAP 2110, NCAGE certificates;</a:t>
            </a:r>
          </a:p>
          <a:p>
            <a:pPr marL="144000" lvl="1" indent="-144000" algn="just">
              <a:spcBef>
                <a:spcPts val="600"/>
              </a:spcBef>
              <a:spcAft>
                <a:spcPts val="300"/>
              </a:spcAft>
              <a:buClr>
                <a:srgbClr val="006284"/>
              </a:buClr>
              <a:buSzPct val="100000"/>
              <a:buFont typeface="Wingdings" panose="05000000000000000000" pitchFamily="2" charset="2"/>
              <a:buChar char="§"/>
            </a:pPr>
            <a:r>
              <a:rPr lang="en-GB" sz="1200" dirty="0"/>
              <a:t>24/7/365 service centre and IT consultancy.</a:t>
            </a:r>
          </a:p>
        </p:txBody>
      </p:sp>
      <p:sp>
        <p:nvSpPr>
          <p:cNvPr id="3" name="Slide Number Placeholder 2">
            <a:extLst>
              <a:ext uri="{FF2B5EF4-FFF2-40B4-BE49-F238E27FC236}">
                <a16:creationId xmlns:a16="http://schemas.microsoft.com/office/drawing/2014/main" id="{5C852F3F-B39B-4469-BA01-63A1149BC0D4}"/>
              </a:ext>
            </a:extLst>
          </p:cNvPr>
          <p:cNvSpPr>
            <a:spLocks noGrp="1"/>
          </p:cNvSpPr>
          <p:nvPr>
            <p:ph type="sldNum" sz="quarter" idx="12"/>
          </p:nvPr>
        </p:nvSpPr>
        <p:spPr/>
        <p:txBody>
          <a:bodyPr/>
          <a:lstStyle/>
          <a:p>
            <a:fld id="{757C06DB-65DA-4188-B231-CDD664637423}" type="slidenum">
              <a:rPr lang="en-GB" smtClean="0"/>
              <a:pPr/>
              <a:t>5</a:t>
            </a:fld>
            <a:endParaRPr lang="en-GB" dirty="0"/>
          </a:p>
        </p:txBody>
      </p:sp>
      <p:cxnSp>
        <p:nvCxnSpPr>
          <p:cNvPr id="17" name="Straight Connector 16">
            <a:extLst>
              <a:ext uri="{FF2B5EF4-FFF2-40B4-BE49-F238E27FC236}">
                <a16:creationId xmlns:a16="http://schemas.microsoft.com/office/drawing/2014/main" id="{338244B6-AA8E-45A8-9CBE-75F2674F4441}"/>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pic>
        <p:nvPicPr>
          <p:cNvPr id="24" name="Picture 23" descr="Logo&#10;&#10;Description automatically generated">
            <a:extLst>
              <a:ext uri="{FF2B5EF4-FFF2-40B4-BE49-F238E27FC236}">
                <a16:creationId xmlns:a16="http://schemas.microsoft.com/office/drawing/2014/main" id="{A501ABB5-FADB-434C-9AE7-AF51180A24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4462" y="83096"/>
            <a:ext cx="978411" cy="365258"/>
          </a:xfrm>
          <a:prstGeom prst="rect">
            <a:avLst/>
          </a:prstGeom>
        </p:spPr>
      </p:pic>
      <p:cxnSp>
        <p:nvCxnSpPr>
          <p:cNvPr id="13" name="Straight Connector 12">
            <a:extLst>
              <a:ext uri="{FF2B5EF4-FFF2-40B4-BE49-F238E27FC236}">
                <a16:creationId xmlns:a16="http://schemas.microsoft.com/office/drawing/2014/main" id="{035F000E-989D-4BB5-A36D-842C689327FF}"/>
              </a:ext>
            </a:extLst>
          </p:cNvPr>
          <p:cNvCxnSpPr>
            <a:cxnSpLocks/>
          </p:cNvCxnSpPr>
          <p:nvPr/>
        </p:nvCxnSpPr>
        <p:spPr>
          <a:xfrm>
            <a:off x="334963" y="1486652"/>
            <a:ext cx="1783397"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B04EA16F-A064-4D55-9227-FD5045FE21B5}"/>
              </a:ext>
            </a:extLst>
          </p:cNvPr>
          <p:cNvSpPr txBox="1"/>
          <p:nvPr/>
        </p:nvSpPr>
        <p:spPr>
          <a:xfrm>
            <a:off x="6747007" y="117153"/>
            <a:ext cx="4153676" cy="461665"/>
          </a:xfrm>
          <a:prstGeom prst="rect">
            <a:avLst/>
          </a:prstGeom>
          <a:noFill/>
        </p:spPr>
        <p:txBody>
          <a:bodyPr wrap="square" rtlCol="0">
            <a:spAutoFit/>
          </a:bodyPr>
          <a:lstStyle/>
          <a:p>
            <a:pPr algn="r"/>
            <a:r>
              <a:rPr lang="pl-PL" sz="1200" dirty="0">
                <a:latin typeface="+mj-lt"/>
                <a:ea typeface="Verdana" panose="020B0604030504040204" pitchFamily="34" charset="0"/>
              </a:rPr>
              <a:t>1. INTRODUCTORY INFORMATION</a:t>
            </a:r>
          </a:p>
          <a:p>
            <a:pPr algn="r"/>
            <a:endParaRPr lang="pl-PL" sz="1200" dirty="0">
              <a:latin typeface="+mj-lt"/>
              <a:ea typeface="Verdana" panose="020B0604030504040204" pitchFamily="34" charset="0"/>
            </a:endParaRPr>
          </a:p>
        </p:txBody>
      </p:sp>
      <p:sp>
        <p:nvSpPr>
          <p:cNvPr id="35" name="Prostokąt 11">
            <a:extLst>
              <a:ext uri="{FF2B5EF4-FFF2-40B4-BE49-F238E27FC236}">
                <a16:creationId xmlns:a16="http://schemas.microsoft.com/office/drawing/2014/main" id="{BC278785-02BB-4837-AAEC-614A1F94BA48}"/>
              </a:ext>
            </a:extLst>
          </p:cNvPr>
          <p:cNvSpPr/>
          <p:nvPr/>
        </p:nvSpPr>
        <p:spPr>
          <a:xfrm>
            <a:off x="9076532" y="1822868"/>
            <a:ext cx="2337657" cy="4141302"/>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solidFill>
                <a:srgbClr val="0D4F81"/>
              </a:solidFill>
              <a:latin typeface="Calibri"/>
            </a:endParaRPr>
          </a:p>
        </p:txBody>
      </p:sp>
      <p:sp>
        <p:nvSpPr>
          <p:cNvPr id="36" name="PoleTekstowe 4">
            <a:extLst>
              <a:ext uri="{FF2B5EF4-FFF2-40B4-BE49-F238E27FC236}">
                <a16:creationId xmlns:a16="http://schemas.microsoft.com/office/drawing/2014/main" id="{7FC8BCB3-4AC3-46A8-82E2-5920917A391E}"/>
              </a:ext>
            </a:extLst>
          </p:cNvPr>
          <p:cNvSpPr txBox="1"/>
          <p:nvPr/>
        </p:nvSpPr>
        <p:spPr>
          <a:xfrm>
            <a:off x="9278553" y="2101076"/>
            <a:ext cx="1976908" cy="4449936"/>
          </a:xfrm>
          <a:prstGeom prst="rect">
            <a:avLst/>
          </a:prstGeom>
          <a:noFill/>
        </p:spPr>
        <p:txBody>
          <a:bodyPr wrap="square" rtlCol="0">
            <a:spAutoFit/>
          </a:bodyPr>
          <a:lstStyle/>
          <a:p>
            <a:pPr defTabSz="914400">
              <a:spcBef>
                <a:spcPts val="500"/>
              </a:spcBef>
            </a:pPr>
            <a:r>
              <a:rPr lang="en-GB" sz="1200" b="1" dirty="0">
                <a:solidFill>
                  <a:prstClr val="white"/>
                </a:solidFill>
                <a:latin typeface="Raleway"/>
                <a:cs typeface="Raleway"/>
              </a:rPr>
              <a:t>28 years </a:t>
            </a:r>
            <a:r>
              <a:rPr lang="en-GB" sz="1100" dirty="0">
                <a:solidFill>
                  <a:prstClr val="white"/>
                </a:solidFill>
                <a:latin typeface="Raleway"/>
                <a:cs typeface="Raleway"/>
              </a:rPr>
              <a:t>of market presence (founded in 1993)</a:t>
            </a:r>
          </a:p>
          <a:p>
            <a:pPr defTabSz="914400">
              <a:spcBef>
                <a:spcPts val="500"/>
              </a:spcBef>
            </a:pPr>
            <a:endParaRPr lang="en-GB" sz="1100" dirty="0">
              <a:solidFill>
                <a:prstClr val="white"/>
              </a:solidFill>
              <a:latin typeface="Raleway"/>
              <a:cs typeface="Raleway"/>
            </a:endParaRPr>
          </a:p>
          <a:p>
            <a:pPr defTabSz="914400">
              <a:spcBef>
                <a:spcPts val="500"/>
              </a:spcBef>
            </a:pPr>
            <a:endParaRPr lang="en-GB" sz="1200" b="1" dirty="0">
              <a:solidFill>
                <a:prstClr val="white"/>
              </a:solidFill>
              <a:latin typeface="Raleway"/>
              <a:cs typeface="Raleway"/>
            </a:endParaRPr>
          </a:p>
          <a:p>
            <a:pPr defTabSz="914400">
              <a:spcBef>
                <a:spcPts val="500"/>
              </a:spcBef>
            </a:pPr>
            <a:r>
              <a:rPr lang="pl-PL" sz="1200" b="1" dirty="0">
                <a:solidFill>
                  <a:prstClr val="white"/>
                </a:solidFill>
                <a:latin typeface="Raleway"/>
                <a:cs typeface="Raleway"/>
              </a:rPr>
              <a:t>200</a:t>
            </a:r>
            <a:r>
              <a:rPr lang="en-GB" sz="1200" b="1" dirty="0">
                <a:solidFill>
                  <a:prstClr val="white"/>
                </a:solidFill>
                <a:latin typeface="Raleway"/>
                <a:cs typeface="Raleway"/>
              </a:rPr>
              <a:t> IT specialists</a:t>
            </a:r>
          </a:p>
          <a:p>
            <a:pPr defTabSz="914400">
              <a:spcBef>
                <a:spcPts val="500"/>
              </a:spcBef>
            </a:pPr>
            <a:r>
              <a:rPr lang="en-GB" sz="1200" b="1" dirty="0">
                <a:solidFill>
                  <a:prstClr val="white"/>
                </a:solidFill>
                <a:latin typeface="Raleway"/>
                <a:cs typeface="Raleway"/>
              </a:rPr>
              <a:t>300</a:t>
            </a:r>
            <a:r>
              <a:rPr lang="pl-PL" sz="1200" b="1" dirty="0">
                <a:solidFill>
                  <a:prstClr val="white"/>
                </a:solidFill>
                <a:latin typeface="Raleway"/>
                <a:cs typeface="Raleway"/>
              </a:rPr>
              <a:t>+</a:t>
            </a:r>
            <a:r>
              <a:rPr lang="en-GB" sz="1200" b="1" dirty="0">
                <a:solidFill>
                  <a:prstClr val="white"/>
                </a:solidFill>
                <a:latin typeface="Raleway"/>
                <a:cs typeface="Raleway"/>
              </a:rPr>
              <a:t> emp</a:t>
            </a:r>
            <a:r>
              <a:rPr lang="pl-PL" sz="1200" b="1" dirty="0">
                <a:solidFill>
                  <a:prstClr val="white"/>
                </a:solidFill>
                <a:latin typeface="Raleway"/>
                <a:cs typeface="Raleway"/>
              </a:rPr>
              <a:t>lo</a:t>
            </a:r>
            <a:r>
              <a:rPr lang="en-GB" sz="1200" b="1" dirty="0">
                <a:solidFill>
                  <a:prstClr val="white"/>
                </a:solidFill>
                <a:latin typeface="Raleway"/>
                <a:cs typeface="Raleway"/>
              </a:rPr>
              <a:t>yees overall</a:t>
            </a:r>
          </a:p>
          <a:p>
            <a:pPr defTabSz="914400">
              <a:spcBef>
                <a:spcPts val="500"/>
              </a:spcBef>
            </a:pPr>
            <a:endParaRPr lang="pl-PL" sz="1100" dirty="0">
              <a:solidFill>
                <a:prstClr val="white"/>
              </a:solidFill>
              <a:latin typeface="Raleway"/>
              <a:cs typeface="Raleway"/>
            </a:endParaRPr>
          </a:p>
          <a:p>
            <a:pPr defTabSz="914400">
              <a:spcBef>
                <a:spcPts val="500"/>
              </a:spcBef>
            </a:pPr>
            <a:endParaRPr lang="en-GB" sz="1100" dirty="0">
              <a:solidFill>
                <a:prstClr val="white"/>
              </a:solidFill>
              <a:latin typeface="Raleway"/>
              <a:cs typeface="Raleway"/>
            </a:endParaRPr>
          </a:p>
          <a:p>
            <a:pPr defTabSz="914400">
              <a:spcBef>
                <a:spcPts val="500"/>
              </a:spcBef>
            </a:pPr>
            <a:r>
              <a:rPr lang="pl-PL" sz="1100" dirty="0" err="1" smtClean="0">
                <a:solidFill>
                  <a:prstClr val="white"/>
                </a:solidFill>
                <a:latin typeface="Raleway"/>
                <a:cs typeface="Raleway"/>
              </a:rPr>
              <a:t>Almost</a:t>
            </a:r>
            <a:r>
              <a:rPr lang="pl-PL" sz="1100" dirty="0" smtClean="0">
                <a:solidFill>
                  <a:prstClr val="white"/>
                </a:solidFill>
                <a:latin typeface="Raleway"/>
                <a:cs typeface="Raleway"/>
              </a:rPr>
              <a:t> 200 </a:t>
            </a:r>
            <a:r>
              <a:rPr lang="en-GB" sz="1200" dirty="0" smtClean="0">
                <a:solidFill>
                  <a:prstClr val="white"/>
                </a:solidFill>
                <a:latin typeface="Raleway"/>
                <a:cs typeface="Raleway"/>
              </a:rPr>
              <a:t>employees </a:t>
            </a:r>
            <a:r>
              <a:rPr lang="en-GB" sz="1200" b="1" dirty="0">
                <a:solidFill>
                  <a:prstClr val="white"/>
                </a:solidFill>
                <a:latin typeface="Raleway"/>
                <a:cs typeface="Raleway"/>
              </a:rPr>
              <a:t>with authorization to access classified information</a:t>
            </a:r>
          </a:p>
          <a:p>
            <a:pPr defTabSz="914400">
              <a:spcBef>
                <a:spcPts val="500"/>
              </a:spcBef>
            </a:pPr>
            <a:endParaRPr lang="en-GB" sz="1200" dirty="0">
              <a:solidFill>
                <a:prstClr val="white"/>
              </a:solidFill>
              <a:latin typeface="Raleway"/>
              <a:cs typeface="Raleway"/>
            </a:endParaRPr>
          </a:p>
          <a:p>
            <a:pPr defTabSz="914400">
              <a:spcBef>
                <a:spcPts val="500"/>
              </a:spcBef>
            </a:pPr>
            <a:endParaRPr lang="en-GB" sz="1100" dirty="0">
              <a:solidFill>
                <a:prstClr val="white"/>
              </a:solidFill>
              <a:latin typeface="Raleway"/>
              <a:cs typeface="Raleway"/>
            </a:endParaRPr>
          </a:p>
          <a:p>
            <a:pPr defTabSz="914400">
              <a:spcBef>
                <a:spcPts val="500"/>
              </a:spcBef>
            </a:pPr>
            <a:r>
              <a:rPr lang="en-GB" sz="1100" dirty="0">
                <a:solidFill>
                  <a:prstClr val="white"/>
                </a:solidFill>
                <a:latin typeface="Raleway"/>
                <a:cs typeface="Raleway"/>
              </a:rPr>
              <a:t>Polish security market </a:t>
            </a:r>
            <a:r>
              <a:rPr lang="en-GB" sz="1100" b="1" dirty="0">
                <a:solidFill>
                  <a:prstClr val="white"/>
                </a:solidFill>
                <a:latin typeface="Raleway"/>
                <a:cs typeface="Raleway"/>
              </a:rPr>
              <a:t>leader </a:t>
            </a:r>
            <a:r>
              <a:rPr lang="en-GB" sz="1100" dirty="0">
                <a:solidFill>
                  <a:prstClr val="white"/>
                </a:solidFill>
                <a:latin typeface="Raleway"/>
                <a:cs typeface="Raleway"/>
              </a:rPr>
              <a:t>with over </a:t>
            </a:r>
            <a:r>
              <a:rPr lang="pl-PL" sz="1100" b="1" dirty="0">
                <a:solidFill>
                  <a:prstClr val="white"/>
                </a:solidFill>
                <a:latin typeface="Raleway"/>
                <a:cs typeface="Raleway"/>
              </a:rPr>
              <a:t>160 </a:t>
            </a:r>
            <a:r>
              <a:rPr lang="en-GB" sz="1100" b="1" dirty="0">
                <a:solidFill>
                  <a:prstClr val="white"/>
                </a:solidFill>
                <a:latin typeface="Raleway"/>
                <a:cs typeface="Raleway"/>
              </a:rPr>
              <a:t>PLN</a:t>
            </a:r>
            <a:r>
              <a:rPr lang="pl-PL" sz="1100" b="1" dirty="0">
                <a:solidFill>
                  <a:prstClr val="white"/>
                </a:solidFill>
                <a:latin typeface="Raleway"/>
                <a:cs typeface="Raleway"/>
              </a:rPr>
              <a:t>m</a:t>
            </a:r>
            <a:r>
              <a:rPr lang="en-GB" sz="1100" b="1" dirty="0">
                <a:solidFill>
                  <a:prstClr val="white"/>
                </a:solidFill>
                <a:latin typeface="Raleway"/>
                <a:cs typeface="Raleway"/>
              </a:rPr>
              <a:t> revenues</a:t>
            </a:r>
            <a:endParaRPr lang="en-GB" sz="1200" b="1" dirty="0">
              <a:solidFill>
                <a:prstClr val="white"/>
              </a:solidFill>
              <a:latin typeface="Raleway"/>
              <a:cs typeface="Raleway"/>
            </a:endParaRPr>
          </a:p>
          <a:p>
            <a:pPr>
              <a:spcBef>
                <a:spcPts val="500"/>
              </a:spcBef>
            </a:pPr>
            <a:endParaRPr lang="en-GB" sz="1100" dirty="0">
              <a:solidFill>
                <a:prstClr val="black"/>
              </a:solidFill>
              <a:latin typeface="Raleway"/>
              <a:cs typeface="Raleway"/>
            </a:endParaRPr>
          </a:p>
          <a:p>
            <a:pPr>
              <a:spcBef>
                <a:spcPts val="500"/>
              </a:spcBef>
            </a:pPr>
            <a:endParaRPr lang="en-GB" sz="1100" dirty="0">
              <a:solidFill>
                <a:prstClr val="black"/>
              </a:solidFill>
              <a:latin typeface="Raleway"/>
              <a:cs typeface="Raleway"/>
            </a:endParaRPr>
          </a:p>
          <a:p>
            <a:pPr>
              <a:spcBef>
                <a:spcPts val="500"/>
              </a:spcBef>
            </a:pPr>
            <a:endParaRPr lang="en-GB" sz="1100" dirty="0">
              <a:solidFill>
                <a:prstClr val="black"/>
              </a:solidFill>
              <a:latin typeface="Raleway"/>
              <a:cs typeface="Raleway"/>
            </a:endParaRPr>
          </a:p>
        </p:txBody>
      </p:sp>
      <p:cxnSp>
        <p:nvCxnSpPr>
          <p:cNvPr id="37" name="Łącznik prosty 13">
            <a:extLst>
              <a:ext uri="{FF2B5EF4-FFF2-40B4-BE49-F238E27FC236}">
                <a16:creationId xmlns:a16="http://schemas.microsoft.com/office/drawing/2014/main" id="{303F1AC9-712E-4701-BB7B-BFD81DB77D0D}"/>
              </a:ext>
            </a:extLst>
          </p:cNvPr>
          <p:cNvCxnSpPr/>
          <p:nvPr/>
        </p:nvCxnSpPr>
        <p:spPr>
          <a:xfrm>
            <a:off x="9367551" y="2770418"/>
            <a:ext cx="1700319" cy="0"/>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Łącznik prosty 15">
            <a:extLst>
              <a:ext uri="{FF2B5EF4-FFF2-40B4-BE49-F238E27FC236}">
                <a16:creationId xmlns:a16="http://schemas.microsoft.com/office/drawing/2014/main" id="{A0F97228-3AF6-4860-9029-6F0A895D9C66}"/>
              </a:ext>
            </a:extLst>
          </p:cNvPr>
          <p:cNvCxnSpPr/>
          <p:nvPr/>
        </p:nvCxnSpPr>
        <p:spPr>
          <a:xfrm>
            <a:off x="9367551" y="3774579"/>
            <a:ext cx="1700319" cy="0"/>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Łącznik prosty 17">
            <a:extLst>
              <a:ext uri="{FF2B5EF4-FFF2-40B4-BE49-F238E27FC236}">
                <a16:creationId xmlns:a16="http://schemas.microsoft.com/office/drawing/2014/main" id="{64B1235F-F803-427E-8D44-C5BFD66C06F1}"/>
              </a:ext>
            </a:extLst>
          </p:cNvPr>
          <p:cNvCxnSpPr/>
          <p:nvPr/>
        </p:nvCxnSpPr>
        <p:spPr>
          <a:xfrm>
            <a:off x="9367551" y="4814517"/>
            <a:ext cx="1700319" cy="0"/>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4465D89-EBA7-4DAC-B811-637B488F2A97}"/>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OPERATIONAL SUMMARY</a:t>
            </a:r>
          </a:p>
        </p:txBody>
      </p:sp>
      <p:sp>
        <p:nvSpPr>
          <p:cNvPr id="19" name="TextBox 18">
            <a:extLst>
              <a:ext uri="{FF2B5EF4-FFF2-40B4-BE49-F238E27FC236}">
                <a16:creationId xmlns:a16="http://schemas.microsoft.com/office/drawing/2014/main" id="{8BE12DFF-D473-41FF-9355-8AFB66FDE0B8}"/>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ENIGMA SOI OPERATIONS – INFORMATIVE CHARACTERISTICS</a:t>
            </a:r>
          </a:p>
        </p:txBody>
      </p:sp>
    </p:spTree>
    <p:extLst>
      <p:ext uri="{BB962C8B-B14F-4D97-AF65-F5344CB8AC3E}">
        <p14:creationId xmlns:p14="http://schemas.microsoft.com/office/powerpoint/2010/main" val="6726236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Obraz 1">
            <a:extLst>
              <a:ext uri="{FF2B5EF4-FFF2-40B4-BE49-F238E27FC236}">
                <a16:creationId xmlns:a16="http://schemas.microsoft.com/office/drawing/2014/main" id="{DCE878A3-72CB-4284-8870-F969B6AFFE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2935" y="5111835"/>
            <a:ext cx="1519772" cy="989619"/>
          </a:xfrm>
          <a:prstGeom prst="rect">
            <a:avLst/>
          </a:prstGeom>
        </p:spPr>
      </p:pic>
      <p:pic>
        <p:nvPicPr>
          <p:cNvPr id="52" name="Obraz 3">
            <a:extLst>
              <a:ext uri="{FF2B5EF4-FFF2-40B4-BE49-F238E27FC236}">
                <a16:creationId xmlns:a16="http://schemas.microsoft.com/office/drawing/2014/main" id="{F67057F7-AE36-4424-B617-4E42D1F26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039" y="3474815"/>
            <a:ext cx="1865784" cy="1166115"/>
          </a:xfrm>
          <a:prstGeom prst="rect">
            <a:avLst/>
          </a:prstGeom>
        </p:spPr>
      </p:pic>
      <p:pic>
        <p:nvPicPr>
          <p:cNvPr id="43" name="Picture 4" descr="Program | Cybertech Tel Aviv 2020">
            <a:extLst>
              <a:ext uri="{FF2B5EF4-FFF2-40B4-BE49-F238E27FC236}">
                <a16:creationId xmlns:a16="http://schemas.microsoft.com/office/drawing/2014/main" id="{7FFB66DA-AFA5-4930-B9CF-FE3DBC959EB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32" t="14384" r="12413" b="13696"/>
          <a:stretch/>
        </p:blipFill>
        <p:spPr bwMode="auto">
          <a:xfrm>
            <a:off x="1193818" y="4332099"/>
            <a:ext cx="2214443" cy="5536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isco Systems – Wikipedia, wolna encyklopedia">
            <a:extLst>
              <a:ext uri="{FF2B5EF4-FFF2-40B4-BE49-F238E27FC236}">
                <a16:creationId xmlns:a16="http://schemas.microsoft.com/office/drawing/2014/main" id="{228C1EB5-B744-4AAE-A276-97D4AA1C54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2521" y="2926447"/>
            <a:ext cx="1260489" cy="66490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Extreme | Lanster">
            <a:extLst>
              <a:ext uri="{FF2B5EF4-FFF2-40B4-BE49-F238E27FC236}">
                <a16:creationId xmlns:a16="http://schemas.microsoft.com/office/drawing/2014/main" id="{0D06E1D2-013E-44A0-A53F-B1F0D04BD4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8620"/>
          <a:stretch/>
        </p:blipFill>
        <p:spPr bwMode="auto">
          <a:xfrm>
            <a:off x="5661544" y="3682773"/>
            <a:ext cx="1680149" cy="56219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Backbox | Kelly Communications Systems">
            <a:extLst>
              <a:ext uri="{FF2B5EF4-FFF2-40B4-BE49-F238E27FC236}">
                <a16:creationId xmlns:a16="http://schemas.microsoft.com/office/drawing/2014/main" id="{5160674E-D105-4C4A-B549-6276F4AC2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0544" y="3084775"/>
            <a:ext cx="2011700" cy="4007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fidelis-logo-250px » InBase">
            <a:extLst>
              <a:ext uri="{FF2B5EF4-FFF2-40B4-BE49-F238E27FC236}">
                <a16:creationId xmlns:a16="http://schemas.microsoft.com/office/drawing/2014/main" id="{43E49645-F32F-44D3-B87B-4FF56F18A7D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0240" b="27425"/>
          <a:stretch/>
        </p:blipFill>
        <p:spPr bwMode="auto">
          <a:xfrm>
            <a:off x="3153854" y="2165158"/>
            <a:ext cx="1260489" cy="53363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0" descr="Imperva — CLICO PL">
            <a:extLst>
              <a:ext uri="{FF2B5EF4-FFF2-40B4-BE49-F238E27FC236}">
                <a16:creationId xmlns:a16="http://schemas.microsoft.com/office/drawing/2014/main" id="{A4D457AC-F1A5-4D48-AA17-8F116F09881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0210" y="2072962"/>
            <a:ext cx="1758009" cy="692916"/>
          </a:xfrm>
          <a:prstGeom prst="rect">
            <a:avLst/>
          </a:prstGeom>
          <a:noFill/>
          <a:extLst>
            <a:ext uri="{909E8E84-426E-40DD-AFC4-6F175D3DCCD1}">
              <a14:hiddenFill xmlns:a14="http://schemas.microsoft.com/office/drawing/2010/main">
                <a:solidFill>
                  <a:srgbClr val="FFFFFF"/>
                </a:solidFill>
              </a14:hiddenFill>
            </a:ext>
          </a:extLst>
        </p:spPr>
      </p:pic>
      <p:pic>
        <p:nvPicPr>
          <p:cNvPr id="49" name="Obraz 2">
            <a:extLst>
              <a:ext uri="{FF2B5EF4-FFF2-40B4-BE49-F238E27FC236}">
                <a16:creationId xmlns:a16="http://schemas.microsoft.com/office/drawing/2014/main" id="{96D24E0D-638E-4A01-86FE-21C19CBD4849}"/>
              </a:ext>
            </a:extLst>
          </p:cNvPr>
          <p:cNvPicPr>
            <a:picLocks noChangeAspect="1"/>
          </p:cNvPicPr>
          <p:nvPr/>
        </p:nvPicPr>
        <p:blipFill>
          <a:blip r:embed="rId10"/>
          <a:stretch>
            <a:fillRect/>
          </a:stretch>
        </p:blipFill>
        <p:spPr>
          <a:xfrm>
            <a:off x="7449956" y="1973587"/>
            <a:ext cx="1771856" cy="962965"/>
          </a:xfrm>
          <a:prstGeom prst="rect">
            <a:avLst/>
          </a:prstGeom>
        </p:spPr>
      </p:pic>
      <p:sp>
        <p:nvSpPr>
          <p:cNvPr id="2" name="Slide Number Placeholder 1">
            <a:extLst>
              <a:ext uri="{FF2B5EF4-FFF2-40B4-BE49-F238E27FC236}">
                <a16:creationId xmlns:a16="http://schemas.microsoft.com/office/drawing/2014/main" id="{800817CA-8C13-47AF-9069-E2A8E5035DE2}"/>
              </a:ext>
            </a:extLst>
          </p:cNvPr>
          <p:cNvSpPr>
            <a:spLocks noGrp="1"/>
          </p:cNvSpPr>
          <p:nvPr>
            <p:ph type="sldNum" sz="quarter" idx="12"/>
          </p:nvPr>
        </p:nvSpPr>
        <p:spPr/>
        <p:txBody>
          <a:bodyPr/>
          <a:lstStyle/>
          <a:p>
            <a:fld id="{757C06DB-65DA-4188-B231-CDD664637423}" type="slidenum">
              <a:rPr lang="en-GB" smtClean="0">
                <a:latin typeface="+mj-lt"/>
              </a:rPr>
              <a:pPr/>
              <a:t>50</a:t>
            </a:fld>
            <a:endParaRPr lang="en-GB" dirty="0">
              <a:latin typeface="+mj-lt"/>
            </a:endParaRPr>
          </a:p>
        </p:txBody>
      </p:sp>
      <p:cxnSp>
        <p:nvCxnSpPr>
          <p:cNvPr id="27" name="Straight Connector 26">
            <a:extLst>
              <a:ext uri="{FF2B5EF4-FFF2-40B4-BE49-F238E27FC236}">
                <a16:creationId xmlns:a16="http://schemas.microsoft.com/office/drawing/2014/main" id="{B17DA8CC-D9B2-4781-A04F-F2AFA18798A8}"/>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05CB32F4-4F79-4942-8DEC-F83C11A1FCB0}"/>
              </a:ext>
            </a:extLst>
          </p:cNvPr>
          <p:cNvSpPr txBox="1"/>
          <p:nvPr/>
        </p:nvSpPr>
        <p:spPr>
          <a:xfrm>
            <a:off x="334963" y="471763"/>
            <a:ext cx="11522074" cy="369332"/>
          </a:xfrm>
          <a:prstGeom prst="rect">
            <a:avLst/>
          </a:prstGeom>
          <a:noFill/>
        </p:spPr>
        <p:txBody>
          <a:bodyPr wrap="square" rtlCol="0">
            <a:spAutoFit/>
          </a:bodyPr>
          <a:lstStyle/>
          <a:p>
            <a:r>
              <a:rPr lang="en-GB" dirty="0">
                <a:solidFill>
                  <a:srgbClr val="0D4F81"/>
                </a:solidFill>
                <a:latin typeface="Raleway SemiBold" pitchFamily="2" charset="-18"/>
                <a:ea typeface="Verdana" panose="020B0604030504040204" pitchFamily="34" charset="0"/>
              </a:rPr>
              <a:t>KEY RESOURCES OF ENIGMA SOI</a:t>
            </a:r>
          </a:p>
        </p:txBody>
      </p:sp>
      <p:sp>
        <p:nvSpPr>
          <p:cNvPr id="29" name="TextBox 28">
            <a:extLst>
              <a:ext uri="{FF2B5EF4-FFF2-40B4-BE49-F238E27FC236}">
                <a16:creationId xmlns:a16="http://schemas.microsoft.com/office/drawing/2014/main" id="{E30B833C-5D28-4727-9645-3974C3AF8E3D}"/>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PARTNERS’ VALUE – LONG-TERM COOPERATION NETWORK</a:t>
            </a:r>
          </a:p>
        </p:txBody>
      </p:sp>
      <p:pic>
        <p:nvPicPr>
          <p:cNvPr id="32" name="Picture 16" descr="Commvault - Oferta - S4E S.A.">
            <a:extLst>
              <a:ext uri="{FF2B5EF4-FFF2-40B4-BE49-F238E27FC236}">
                <a16:creationId xmlns:a16="http://schemas.microsoft.com/office/drawing/2014/main" id="{053AC660-A9F2-4178-B184-03F25854029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9677" b="29209"/>
          <a:stretch/>
        </p:blipFill>
        <p:spPr bwMode="auto">
          <a:xfrm>
            <a:off x="4126347" y="4561419"/>
            <a:ext cx="1734407" cy="3745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Quantum vector logo free download">
            <a:extLst>
              <a:ext uri="{FF2B5EF4-FFF2-40B4-BE49-F238E27FC236}">
                <a16:creationId xmlns:a16="http://schemas.microsoft.com/office/drawing/2014/main" id="{47EAF25E-6AD2-47FF-9EF9-B75A2CFA0EB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41579" b="41411"/>
          <a:stretch/>
        </p:blipFill>
        <p:spPr bwMode="auto">
          <a:xfrm>
            <a:off x="482326" y="5266242"/>
            <a:ext cx="2001216" cy="3404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Plik:Vmware.svg – Wikipedia, wolna encyklopedia">
            <a:extLst>
              <a:ext uri="{FF2B5EF4-FFF2-40B4-BE49-F238E27FC236}">
                <a16:creationId xmlns:a16="http://schemas.microsoft.com/office/drawing/2014/main" id="{082D1549-7C82-4B57-A28A-684E7206727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53854" y="5465001"/>
            <a:ext cx="1734407" cy="2832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2" descr="Major Hyper-V Developments in 2017 (&amp; what lies ahead in 2018)">
            <a:extLst>
              <a:ext uri="{FF2B5EF4-FFF2-40B4-BE49-F238E27FC236}">
                <a16:creationId xmlns:a16="http://schemas.microsoft.com/office/drawing/2014/main" id="{0136A79A-63E2-44B2-8EC7-F03309BF527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8673" t="5372" r="21159" b="14750"/>
          <a:stretch/>
        </p:blipFill>
        <p:spPr bwMode="auto">
          <a:xfrm>
            <a:off x="5815976" y="5215029"/>
            <a:ext cx="1371283" cy="6619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oVirt - Wikipedia">
            <a:extLst>
              <a:ext uri="{FF2B5EF4-FFF2-40B4-BE49-F238E27FC236}">
                <a16:creationId xmlns:a16="http://schemas.microsoft.com/office/drawing/2014/main" id="{A49D49E4-BC3E-40DC-BCCC-BE8DE81F6E0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986186" y="5272398"/>
            <a:ext cx="1006058" cy="447137"/>
          </a:xfrm>
          <a:prstGeom prst="rect">
            <a:avLst/>
          </a:prstGeom>
          <a:noFill/>
          <a:extLst>
            <a:ext uri="{909E8E84-426E-40DD-AFC4-6F175D3DCCD1}">
              <a14:hiddenFill xmlns:a14="http://schemas.microsoft.com/office/drawing/2010/main">
                <a:solidFill>
                  <a:srgbClr val="FFFFFF"/>
                </a:solidFill>
              </a14:hiddenFill>
            </a:ext>
          </a:extLst>
        </p:spPr>
      </p:pic>
      <p:pic>
        <p:nvPicPr>
          <p:cNvPr id="38" name="Obraz 11">
            <a:extLst>
              <a:ext uri="{FF2B5EF4-FFF2-40B4-BE49-F238E27FC236}">
                <a16:creationId xmlns:a16="http://schemas.microsoft.com/office/drawing/2014/main" id="{2C04307F-F40F-4D43-B17B-FBEFCDD9146A}"/>
              </a:ext>
            </a:extLst>
          </p:cNvPr>
          <p:cNvPicPr>
            <a:picLocks noChangeAspect="1"/>
          </p:cNvPicPr>
          <p:nvPr/>
        </p:nvPicPr>
        <p:blipFill rotWithShape="1">
          <a:blip r:embed="rId16"/>
          <a:srcRect l="9838" t="15980" r="7475" b="15980"/>
          <a:stretch/>
        </p:blipFill>
        <p:spPr>
          <a:xfrm>
            <a:off x="7089325" y="4273996"/>
            <a:ext cx="1287219" cy="661998"/>
          </a:xfrm>
          <a:prstGeom prst="rect">
            <a:avLst/>
          </a:prstGeom>
        </p:spPr>
      </p:pic>
      <p:sp>
        <p:nvSpPr>
          <p:cNvPr id="41" name="TextBox 40">
            <a:extLst>
              <a:ext uri="{FF2B5EF4-FFF2-40B4-BE49-F238E27FC236}">
                <a16:creationId xmlns:a16="http://schemas.microsoft.com/office/drawing/2014/main" id="{09FC6ABA-3420-41CB-9937-8763722C71A4}"/>
              </a:ext>
            </a:extLst>
          </p:cNvPr>
          <p:cNvSpPr txBox="1"/>
          <p:nvPr/>
        </p:nvSpPr>
        <p:spPr>
          <a:xfrm>
            <a:off x="6747007" y="117153"/>
            <a:ext cx="4153676" cy="830997"/>
          </a:xfrm>
          <a:prstGeom prst="rect">
            <a:avLst/>
          </a:prstGeom>
          <a:noFill/>
        </p:spPr>
        <p:txBody>
          <a:bodyPr wrap="square" rtlCol="0">
            <a:spAutoFit/>
          </a:bodyPr>
          <a:lstStyle/>
          <a:p>
            <a:pPr algn="r"/>
            <a:r>
              <a:rPr lang="pl-PL" sz="1200" dirty="0">
                <a:latin typeface="+mj-lt"/>
                <a:ea typeface="Verdana" panose="020B0604030504040204" pitchFamily="34" charset="0"/>
              </a:rPr>
              <a:t>5. CLIENTS AND BUSINESS PARTNERS</a:t>
            </a:r>
          </a:p>
          <a:p>
            <a:pPr algn="r"/>
            <a:endParaRPr lang="pl-PL" sz="1200" dirty="0">
              <a:latin typeface="+mj-lt"/>
              <a:ea typeface="Verdana" panose="020B0604030504040204" pitchFamily="34" charset="0"/>
            </a:endParaRPr>
          </a:p>
          <a:p>
            <a:pPr algn="r"/>
            <a:endParaRPr lang="pl-PL" sz="1200" dirty="0">
              <a:latin typeface="+mj-lt"/>
              <a:ea typeface="Verdana" panose="020B0604030504040204" pitchFamily="34" charset="0"/>
            </a:endParaRPr>
          </a:p>
          <a:p>
            <a:pPr algn="r"/>
            <a:endParaRPr lang="pl-PL" sz="1200" dirty="0">
              <a:latin typeface="+mj-lt"/>
              <a:ea typeface="Verdana" panose="020B0604030504040204" pitchFamily="34" charset="0"/>
            </a:endParaRPr>
          </a:p>
        </p:txBody>
      </p:sp>
      <p:pic>
        <p:nvPicPr>
          <p:cNvPr id="25" name="Picture 2" descr="Hikvision Europe Colorvu Camera">
            <a:extLst>
              <a:ext uri="{FF2B5EF4-FFF2-40B4-BE49-F238E27FC236}">
                <a16:creationId xmlns:a16="http://schemas.microsoft.com/office/drawing/2014/main" id="{6266CA69-3D37-4793-AA33-FC00BB6E843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35884" y="3709722"/>
            <a:ext cx="1862481" cy="3745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rainwave Science - Crime-fighting Technology for law enforcement">
            <a:extLst>
              <a:ext uri="{FF2B5EF4-FFF2-40B4-BE49-F238E27FC236}">
                <a16:creationId xmlns:a16="http://schemas.microsoft.com/office/drawing/2014/main" id="{BEC31A7C-C98A-4126-8053-24D5D745DB47}"/>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9016645" y="4391043"/>
            <a:ext cx="2314901" cy="3651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DEMIA">
            <a:extLst>
              <a:ext uri="{FF2B5EF4-FFF2-40B4-BE49-F238E27FC236}">
                <a16:creationId xmlns:a16="http://schemas.microsoft.com/office/drawing/2014/main" id="{28C1717E-A727-46FF-A16B-412220DF1A8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06964" y="3117086"/>
            <a:ext cx="1449282" cy="3809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Text, logo&#10;&#10;Description automatically generated">
            <a:extLst>
              <a:ext uri="{FF2B5EF4-FFF2-40B4-BE49-F238E27FC236}">
                <a16:creationId xmlns:a16="http://schemas.microsoft.com/office/drawing/2014/main" id="{4D85FA38-2D9A-417A-8509-9BB1DD85C5ED}"/>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6562375" y="2891903"/>
            <a:ext cx="1321982" cy="733996"/>
          </a:xfrm>
          <a:prstGeom prst="rect">
            <a:avLst/>
          </a:prstGeom>
        </p:spPr>
      </p:pic>
      <p:pic>
        <p:nvPicPr>
          <p:cNvPr id="51" name="Picture 4" descr="Plik:Thales Logo.svg – Wikipedia, wolna encyklopedia">
            <a:extLst>
              <a:ext uri="{FF2B5EF4-FFF2-40B4-BE49-F238E27FC236}">
                <a16:creationId xmlns:a16="http://schemas.microsoft.com/office/drawing/2014/main" id="{4AD72165-EB09-4C89-B263-505D5897D81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11971" y="2242447"/>
            <a:ext cx="1581812" cy="27418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Gemalto - Wikipedia">
            <a:extLst>
              <a:ext uri="{FF2B5EF4-FFF2-40B4-BE49-F238E27FC236}">
                <a16:creationId xmlns:a16="http://schemas.microsoft.com/office/drawing/2014/main" id="{51E09193-51B7-4BC8-B786-B65F04A8BD6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403389" y="2179286"/>
            <a:ext cx="1328964" cy="45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1930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ole tekstowe 21">
            <a:extLst>
              <a:ext uri="{FF2B5EF4-FFF2-40B4-BE49-F238E27FC236}">
                <a16:creationId xmlns:a16="http://schemas.microsoft.com/office/drawing/2014/main" id="{68696D2B-C47A-44E5-BF86-1BC0BB320FD3}"/>
              </a:ext>
            </a:extLst>
          </p:cNvPr>
          <p:cNvSpPr txBox="1"/>
          <p:nvPr/>
        </p:nvSpPr>
        <p:spPr>
          <a:xfrm>
            <a:off x="9708687" y="690692"/>
            <a:ext cx="2801874" cy="253916"/>
          </a:xfrm>
          <a:prstGeom prst="rect">
            <a:avLst/>
          </a:prstGeom>
          <a:noFill/>
        </p:spPr>
        <p:txBody>
          <a:bodyPr wrap="square" rtlCol="0">
            <a:spAutoFit/>
          </a:bodyPr>
          <a:lstStyle/>
          <a:p>
            <a:pPr defTabSz="1199144"/>
            <a:endParaRPr lang="pl-PL" sz="1000" dirty="0">
              <a:solidFill>
                <a:srgbClr val="333333"/>
              </a:solidFill>
              <a:latin typeface="Segoe UI"/>
            </a:endParaRPr>
          </a:p>
        </p:txBody>
      </p:sp>
      <p:sp>
        <p:nvSpPr>
          <p:cNvPr id="110" name="pole tekstowe 28">
            <a:extLst>
              <a:ext uri="{FF2B5EF4-FFF2-40B4-BE49-F238E27FC236}">
                <a16:creationId xmlns:a16="http://schemas.microsoft.com/office/drawing/2014/main" id="{138C02BC-4B52-40EC-A0A0-EBFF93C8749D}"/>
              </a:ext>
            </a:extLst>
          </p:cNvPr>
          <p:cNvSpPr txBox="1"/>
          <p:nvPr/>
        </p:nvSpPr>
        <p:spPr>
          <a:xfrm>
            <a:off x="9739706" y="1330793"/>
            <a:ext cx="184731" cy="246221"/>
          </a:xfrm>
          <a:prstGeom prst="rect">
            <a:avLst/>
          </a:prstGeom>
          <a:noFill/>
        </p:spPr>
        <p:txBody>
          <a:bodyPr wrap="none" rtlCol="0">
            <a:spAutoFit/>
          </a:bodyPr>
          <a:lstStyle/>
          <a:p>
            <a:pPr defTabSz="1199144"/>
            <a:endParaRPr lang="pl-PL" sz="1000" dirty="0">
              <a:solidFill>
                <a:srgbClr val="0E0F2E"/>
              </a:solidFill>
              <a:latin typeface="Segoe UI"/>
            </a:endParaRPr>
          </a:p>
        </p:txBody>
      </p:sp>
      <p:pic>
        <p:nvPicPr>
          <p:cNvPr id="6" name="Picture 5" descr="Logo&#10;&#10;Description automatically generated">
            <a:extLst>
              <a:ext uri="{FF2B5EF4-FFF2-40B4-BE49-F238E27FC236}">
                <a16:creationId xmlns:a16="http://schemas.microsoft.com/office/drawing/2014/main" id="{2610416A-0351-4A27-AD80-234A0533B306}"/>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25829" y="1604685"/>
            <a:ext cx="3140337" cy="1172343"/>
          </a:xfrm>
          <a:prstGeom prst="rect">
            <a:avLst/>
          </a:prstGeom>
        </p:spPr>
      </p:pic>
      <p:sp>
        <p:nvSpPr>
          <p:cNvPr id="8" name="Rectangle: Rounded Corners 7">
            <a:extLst>
              <a:ext uri="{FF2B5EF4-FFF2-40B4-BE49-F238E27FC236}">
                <a16:creationId xmlns:a16="http://schemas.microsoft.com/office/drawing/2014/main" id="{6FDB3FA5-3B6F-46D9-91DC-08D606429C6C}"/>
              </a:ext>
            </a:extLst>
          </p:cNvPr>
          <p:cNvSpPr/>
          <p:nvPr/>
        </p:nvSpPr>
        <p:spPr>
          <a:xfrm>
            <a:off x="4134824" y="4177489"/>
            <a:ext cx="3922345" cy="2539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2000" dirty="0">
                <a:solidFill>
                  <a:schemeClr val="bg1"/>
                </a:solidFill>
              </a:rPr>
              <a:t>Contact Information</a:t>
            </a:r>
            <a:endParaRPr lang="en-GB" sz="2000" dirty="0">
              <a:solidFill>
                <a:schemeClr val="tx1"/>
              </a:solidFill>
            </a:endParaRPr>
          </a:p>
        </p:txBody>
      </p:sp>
      <p:sp>
        <p:nvSpPr>
          <p:cNvPr id="4" name="TextBox 3">
            <a:extLst>
              <a:ext uri="{FF2B5EF4-FFF2-40B4-BE49-F238E27FC236}">
                <a16:creationId xmlns:a16="http://schemas.microsoft.com/office/drawing/2014/main" id="{45240665-99B3-4AE9-A1B7-CF1366AC8835}"/>
              </a:ext>
            </a:extLst>
          </p:cNvPr>
          <p:cNvSpPr txBox="1"/>
          <p:nvPr/>
        </p:nvSpPr>
        <p:spPr>
          <a:xfrm>
            <a:off x="2579117" y="4602833"/>
            <a:ext cx="6704092" cy="1061829"/>
          </a:xfrm>
          <a:prstGeom prst="rect">
            <a:avLst/>
          </a:prstGeom>
          <a:noFill/>
        </p:spPr>
        <p:txBody>
          <a:bodyPr wrap="square" rtlCol="0">
            <a:spAutoFit/>
          </a:bodyPr>
          <a:lstStyle/>
          <a:p>
            <a:pPr marL="626400" lvl="1" algn="ctr" defTabSz="1199144">
              <a:lnSpc>
                <a:spcPct val="150000"/>
              </a:lnSpc>
              <a:buClr>
                <a:schemeClr val="bg1"/>
              </a:buClr>
              <a:buSzPct val="100000"/>
            </a:pPr>
            <a:r>
              <a:rPr lang="pl-PL" sz="1400" dirty="0">
                <a:solidFill>
                  <a:schemeClr val="bg1"/>
                </a:solidFill>
              </a:rPr>
              <a:t>Enigma Information Security Systems LLC</a:t>
            </a:r>
          </a:p>
          <a:p>
            <a:pPr marL="626400" lvl="1" algn="ctr" defTabSz="1199144">
              <a:lnSpc>
                <a:spcPct val="150000"/>
              </a:lnSpc>
              <a:buClr>
                <a:schemeClr val="bg1"/>
              </a:buClr>
              <a:buSzPct val="100000"/>
            </a:pPr>
            <a:r>
              <a:rPr lang="pl-PL" sz="1400" dirty="0">
                <a:solidFill>
                  <a:schemeClr val="bg1"/>
                </a:solidFill>
              </a:rPr>
              <a:t>Jutrzenki 116, 02-230 Warsaw</a:t>
            </a:r>
          </a:p>
          <a:p>
            <a:pPr marL="626400" lvl="1" algn="ctr" defTabSz="1199144">
              <a:lnSpc>
                <a:spcPct val="150000"/>
              </a:lnSpc>
              <a:buClr>
                <a:schemeClr val="bg1"/>
              </a:buClr>
              <a:buSzPct val="100000"/>
            </a:pPr>
            <a:endParaRPr lang="pl-PL" sz="1400" dirty="0">
              <a:solidFill>
                <a:schemeClr val="bg1"/>
              </a:solidFill>
            </a:endParaRPr>
          </a:p>
        </p:txBody>
      </p:sp>
    </p:spTree>
    <p:extLst>
      <p:ext uri="{BB962C8B-B14F-4D97-AF65-F5344CB8AC3E}">
        <p14:creationId xmlns:p14="http://schemas.microsoft.com/office/powerpoint/2010/main" val="1900691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1DA253-F058-4114-B5EF-24EE2A6C3C73}"/>
              </a:ext>
            </a:extLst>
          </p:cNvPr>
          <p:cNvGrpSpPr/>
          <p:nvPr/>
        </p:nvGrpSpPr>
        <p:grpSpPr>
          <a:xfrm>
            <a:off x="3328619" y="5038191"/>
            <a:ext cx="494584" cy="291229"/>
            <a:chOff x="3363115" y="5036048"/>
            <a:chExt cx="494584" cy="291229"/>
          </a:xfrm>
        </p:grpSpPr>
        <p:pic>
          <p:nvPicPr>
            <p:cNvPr id="76" name="Obraz 3">
              <a:extLst>
                <a:ext uri="{FF2B5EF4-FFF2-40B4-BE49-F238E27FC236}">
                  <a16:creationId xmlns:a16="http://schemas.microsoft.com/office/drawing/2014/main" id="{BF3C248E-E2AB-4C1C-8215-55177B2045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9" t="65746" r="3200" b="16330"/>
            <a:stretch/>
          </p:blipFill>
          <p:spPr>
            <a:xfrm>
              <a:off x="3487306" y="5059058"/>
              <a:ext cx="370393" cy="268219"/>
            </a:xfrm>
            <a:prstGeom prst="rect">
              <a:avLst/>
            </a:prstGeom>
          </p:spPr>
        </p:pic>
        <p:sp>
          <p:nvSpPr>
            <p:cNvPr id="3" name="Rectangle 2">
              <a:extLst>
                <a:ext uri="{FF2B5EF4-FFF2-40B4-BE49-F238E27FC236}">
                  <a16:creationId xmlns:a16="http://schemas.microsoft.com/office/drawing/2014/main" id="{BD63456F-698E-4D97-BB70-802CB95F3746}"/>
                </a:ext>
              </a:extLst>
            </p:cNvPr>
            <p:cNvSpPr/>
            <p:nvPr/>
          </p:nvSpPr>
          <p:spPr>
            <a:xfrm>
              <a:off x="3491365" y="5176858"/>
              <a:ext cx="99615" cy="99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5" name="Obraz 12">
              <a:extLst>
                <a:ext uri="{FF2B5EF4-FFF2-40B4-BE49-F238E27FC236}">
                  <a16:creationId xmlns:a16="http://schemas.microsoft.com/office/drawing/2014/main" id="{DF5DA5FF-8ED0-46EB-BB27-D45A4FC6A8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023" t="40377" r="14648" b="39802"/>
            <a:stretch/>
          </p:blipFill>
          <p:spPr>
            <a:xfrm>
              <a:off x="3363115" y="5036048"/>
              <a:ext cx="315719" cy="268219"/>
            </a:xfrm>
            <a:prstGeom prst="rect">
              <a:avLst/>
            </a:prstGeom>
          </p:spPr>
        </p:pic>
      </p:grpSp>
      <p:sp>
        <p:nvSpPr>
          <p:cNvPr id="131" name="Rectangle: Rounded Corners 130">
            <a:extLst>
              <a:ext uri="{FF2B5EF4-FFF2-40B4-BE49-F238E27FC236}">
                <a16:creationId xmlns:a16="http://schemas.microsoft.com/office/drawing/2014/main" id="{F074EE86-DBBB-4625-862E-B33DB01F2127}"/>
              </a:ext>
            </a:extLst>
          </p:cNvPr>
          <p:cNvSpPr/>
          <p:nvPr/>
        </p:nvSpPr>
        <p:spPr>
          <a:xfrm>
            <a:off x="6107469" y="1941137"/>
            <a:ext cx="2469114" cy="1523454"/>
          </a:xfrm>
          <a:prstGeom prst="roundRect">
            <a:avLst>
              <a:gd name="adj" fmla="val 74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Rectangle: Rounded Corners 84">
            <a:extLst>
              <a:ext uri="{FF2B5EF4-FFF2-40B4-BE49-F238E27FC236}">
                <a16:creationId xmlns:a16="http://schemas.microsoft.com/office/drawing/2014/main" id="{5F6B200F-658A-454A-A20A-834C1543719A}"/>
              </a:ext>
            </a:extLst>
          </p:cNvPr>
          <p:cNvSpPr/>
          <p:nvPr/>
        </p:nvSpPr>
        <p:spPr>
          <a:xfrm>
            <a:off x="8677911" y="2373571"/>
            <a:ext cx="2133600" cy="1091353"/>
          </a:xfrm>
          <a:prstGeom prst="roundRect">
            <a:avLst>
              <a:gd name="adj" fmla="val 74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Rectangle: Rounded Corners 129">
            <a:extLst>
              <a:ext uri="{FF2B5EF4-FFF2-40B4-BE49-F238E27FC236}">
                <a16:creationId xmlns:a16="http://schemas.microsoft.com/office/drawing/2014/main" id="{7364E214-29B5-46EA-8300-C155B9D14731}"/>
              </a:ext>
            </a:extLst>
          </p:cNvPr>
          <p:cNvSpPr/>
          <p:nvPr/>
        </p:nvSpPr>
        <p:spPr>
          <a:xfrm>
            <a:off x="3792516" y="1937506"/>
            <a:ext cx="2216418" cy="1527640"/>
          </a:xfrm>
          <a:prstGeom prst="roundRect">
            <a:avLst>
              <a:gd name="adj" fmla="val 74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1EB0B57E-EA64-42EB-BDB9-8B15E1F209D1}"/>
              </a:ext>
            </a:extLst>
          </p:cNvPr>
          <p:cNvSpPr/>
          <p:nvPr/>
        </p:nvSpPr>
        <p:spPr>
          <a:xfrm>
            <a:off x="1489414" y="1937505"/>
            <a:ext cx="2219263" cy="1523454"/>
          </a:xfrm>
          <a:prstGeom prst="roundRect">
            <a:avLst>
              <a:gd name="adj" fmla="val 74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96282191-6186-45E0-AB1B-EB8920373E63}"/>
              </a:ext>
            </a:extLst>
          </p:cNvPr>
          <p:cNvSpPr/>
          <p:nvPr/>
        </p:nvSpPr>
        <p:spPr>
          <a:xfrm>
            <a:off x="1483650" y="2134986"/>
            <a:ext cx="2333402" cy="988604"/>
          </a:xfrm>
          <a:prstGeom prst="rect">
            <a:avLst/>
          </a:prstGeom>
        </p:spPr>
        <p:txBody>
          <a:bodyPr wrap="square" numCol="1">
            <a:spAutoFit/>
          </a:bodyPr>
          <a:lstStyle/>
          <a:p>
            <a:pPr marL="171450" indent="-171450">
              <a:lnSpc>
                <a:spcPct val="150000"/>
              </a:lnSpc>
              <a:buFont typeface="Arial" panose="020B0604020202020204" pitchFamily="34" charset="0"/>
              <a:buChar char="•"/>
            </a:pPr>
            <a:r>
              <a:rPr lang="pl-PL" sz="1000" dirty="0"/>
              <a:t>ETA-MIL 1000P*</a:t>
            </a:r>
          </a:p>
          <a:p>
            <a:pPr marL="171450" indent="-171450">
              <a:lnSpc>
                <a:spcPct val="150000"/>
              </a:lnSpc>
              <a:buFont typeface="Arial" panose="020B0604020202020204" pitchFamily="34" charset="0"/>
              <a:buChar char="•"/>
            </a:pPr>
            <a:r>
              <a:rPr lang="pl-PL" sz="1000" dirty="0"/>
              <a:t>DELTA 1P*</a:t>
            </a:r>
          </a:p>
          <a:p>
            <a:pPr marL="171450" indent="-171450">
              <a:lnSpc>
                <a:spcPct val="150000"/>
              </a:lnSpc>
              <a:buFont typeface="Arial" panose="020B0604020202020204" pitchFamily="34" charset="0"/>
              <a:buChar char="•"/>
            </a:pPr>
            <a:r>
              <a:rPr lang="pl-PL" sz="1000" dirty="0"/>
              <a:t>ETA-VPN 100P*</a:t>
            </a:r>
          </a:p>
          <a:p>
            <a:pPr marL="171450" indent="-171450">
              <a:lnSpc>
                <a:spcPct val="150000"/>
              </a:lnSpc>
              <a:buFont typeface="Arial" panose="020B0604020202020204" pitchFamily="34" charset="0"/>
              <a:buChar char="•"/>
            </a:pPr>
            <a:r>
              <a:rPr lang="pl-PL" sz="1000" dirty="0"/>
              <a:t>ETA-MIL 100Z*</a:t>
            </a:r>
          </a:p>
        </p:txBody>
      </p:sp>
      <p:sp>
        <p:nvSpPr>
          <p:cNvPr id="96" name="Rectangle: Rounded Corners 95">
            <a:extLst>
              <a:ext uri="{FF2B5EF4-FFF2-40B4-BE49-F238E27FC236}">
                <a16:creationId xmlns:a16="http://schemas.microsoft.com/office/drawing/2014/main" id="{5003AC2F-CD61-4519-994D-2C1032AD2367}"/>
              </a:ext>
            </a:extLst>
          </p:cNvPr>
          <p:cNvSpPr/>
          <p:nvPr/>
        </p:nvSpPr>
        <p:spPr>
          <a:xfrm>
            <a:off x="347186" y="4304238"/>
            <a:ext cx="5581650" cy="1661009"/>
          </a:xfrm>
          <a:prstGeom prst="roundRect">
            <a:avLst>
              <a:gd name="adj" fmla="val 5326"/>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Rectangle: Rounded Corners 99">
            <a:extLst>
              <a:ext uri="{FF2B5EF4-FFF2-40B4-BE49-F238E27FC236}">
                <a16:creationId xmlns:a16="http://schemas.microsoft.com/office/drawing/2014/main" id="{DE4A3491-30F7-4890-8D01-573943F97A21}"/>
              </a:ext>
            </a:extLst>
          </p:cNvPr>
          <p:cNvSpPr/>
          <p:nvPr/>
        </p:nvSpPr>
        <p:spPr>
          <a:xfrm>
            <a:off x="347186" y="4174848"/>
            <a:ext cx="1783809" cy="190654"/>
          </a:xfrm>
          <a:prstGeom prst="roundRect">
            <a:avLst>
              <a:gd name="adj" fmla="val 158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t>Sectors of operation</a:t>
            </a:r>
          </a:p>
        </p:txBody>
      </p:sp>
      <p:sp>
        <p:nvSpPr>
          <p:cNvPr id="110" name="pole tekstowe 28">
            <a:extLst>
              <a:ext uri="{FF2B5EF4-FFF2-40B4-BE49-F238E27FC236}">
                <a16:creationId xmlns:a16="http://schemas.microsoft.com/office/drawing/2014/main" id="{138C02BC-4B52-40EC-A0A0-EBFF93C8749D}"/>
              </a:ext>
            </a:extLst>
          </p:cNvPr>
          <p:cNvSpPr txBox="1"/>
          <p:nvPr/>
        </p:nvSpPr>
        <p:spPr>
          <a:xfrm>
            <a:off x="9739706" y="1330793"/>
            <a:ext cx="184731" cy="246221"/>
          </a:xfrm>
          <a:prstGeom prst="rect">
            <a:avLst/>
          </a:prstGeom>
          <a:noFill/>
        </p:spPr>
        <p:txBody>
          <a:bodyPr wrap="none" rtlCol="0">
            <a:spAutoFit/>
          </a:bodyPr>
          <a:lstStyle/>
          <a:p>
            <a:pPr defTabSz="1199144"/>
            <a:endParaRPr lang="pl-PL" sz="1000" dirty="0">
              <a:solidFill>
                <a:srgbClr val="0E0F2E"/>
              </a:solidFill>
              <a:latin typeface="Segoe UI"/>
            </a:endParaRPr>
          </a:p>
        </p:txBody>
      </p:sp>
      <p:sp>
        <p:nvSpPr>
          <p:cNvPr id="111" name="pole tekstowe 29">
            <a:extLst>
              <a:ext uri="{FF2B5EF4-FFF2-40B4-BE49-F238E27FC236}">
                <a16:creationId xmlns:a16="http://schemas.microsoft.com/office/drawing/2014/main" id="{71F66935-8B7F-4EBA-B9EA-9E25DD8B1009}"/>
              </a:ext>
            </a:extLst>
          </p:cNvPr>
          <p:cNvSpPr txBox="1"/>
          <p:nvPr/>
        </p:nvSpPr>
        <p:spPr>
          <a:xfrm>
            <a:off x="10352976" y="1996605"/>
            <a:ext cx="184731" cy="246221"/>
          </a:xfrm>
          <a:prstGeom prst="rect">
            <a:avLst/>
          </a:prstGeom>
          <a:noFill/>
        </p:spPr>
        <p:txBody>
          <a:bodyPr wrap="none" rtlCol="0">
            <a:spAutoFit/>
          </a:bodyPr>
          <a:lstStyle/>
          <a:p>
            <a:pPr defTabSz="1199144"/>
            <a:endParaRPr lang="pl-PL" sz="1000" dirty="0">
              <a:solidFill>
                <a:srgbClr val="0E0F2E"/>
              </a:solidFill>
              <a:latin typeface="Segoe UI"/>
            </a:endParaRPr>
          </a:p>
        </p:txBody>
      </p:sp>
      <p:sp>
        <p:nvSpPr>
          <p:cNvPr id="42" name="Rectangle: Rounded Corners 41">
            <a:extLst>
              <a:ext uri="{FF2B5EF4-FFF2-40B4-BE49-F238E27FC236}">
                <a16:creationId xmlns:a16="http://schemas.microsoft.com/office/drawing/2014/main" id="{B6B25DC4-A33A-42E5-9785-FEECB3A50E28}"/>
              </a:ext>
            </a:extLst>
          </p:cNvPr>
          <p:cNvSpPr/>
          <p:nvPr/>
        </p:nvSpPr>
        <p:spPr>
          <a:xfrm>
            <a:off x="6270953" y="4304237"/>
            <a:ext cx="5581650" cy="1661011"/>
          </a:xfrm>
          <a:prstGeom prst="roundRect">
            <a:avLst>
              <a:gd name="adj" fmla="val 5326"/>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Rounded Corners 42">
            <a:extLst>
              <a:ext uri="{FF2B5EF4-FFF2-40B4-BE49-F238E27FC236}">
                <a16:creationId xmlns:a16="http://schemas.microsoft.com/office/drawing/2014/main" id="{1DB6B96F-68CD-4509-A7A5-4B035F1D83CD}"/>
              </a:ext>
            </a:extLst>
          </p:cNvPr>
          <p:cNvSpPr/>
          <p:nvPr/>
        </p:nvSpPr>
        <p:spPr>
          <a:xfrm>
            <a:off x="6275388" y="4155467"/>
            <a:ext cx="1783809" cy="190654"/>
          </a:xfrm>
          <a:prstGeom prst="roundRect">
            <a:avLst>
              <a:gd name="adj" fmla="val 158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dirty="0"/>
              <a:t>Areas of activity</a:t>
            </a:r>
          </a:p>
        </p:txBody>
      </p:sp>
      <p:sp>
        <p:nvSpPr>
          <p:cNvPr id="44" name="pole tekstowe 17">
            <a:extLst>
              <a:ext uri="{FF2B5EF4-FFF2-40B4-BE49-F238E27FC236}">
                <a16:creationId xmlns:a16="http://schemas.microsoft.com/office/drawing/2014/main" id="{D3D00905-07D2-411C-B894-BEB75FA614C3}"/>
              </a:ext>
            </a:extLst>
          </p:cNvPr>
          <p:cNvSpPr txBox="1"/>
          <p:nvPr/>
        </p:nvSpPr>
        <p:spPr>
          <a:xfrm>
            <a:off x="6751669" y="4141102"/>
            <a:ext cx="184731" cy="246221"/>
          </a:xfrm>
          <a:prstGeom prst="rect">
            <a:avLst/>
          </a:prstGeom>
          <a:noFill/>
        </p:spPr>
        <p:txBody>
          <a:bodyPr wrap="none" rtlCol="0">
            <a:spAutoFit/>
          </a:bodyPr>
          <a:lstStyle/>
          <a:p>
            <a:pPr defTabSz="1199144"/>
            <a:endParaRPr lang="en-GB" sz="1000" dirty="0">
              <a:solidFill>
                <a:srgbClr val="0E0F2E"/>
              </a:solidFill>
              <a:latin typeface="Segoe UI"/>
            </a:endParaRPr>
          </a:p>
        </p:txBody>
      </p:sp>
      <p:sp>
        <p:nvSpPr>
          <p:cNvPr id="45" name="Prostokąt 19">
            <a:extLst>
              <a:ext uri="{FF2B5EF4-FFF2-40B4-BE49-F238E27FC236}">
                <a16:creationId xmlns:a16="http://schemas.microsoft.com/office/drawing/2014/main" id="{AF9A22C0-559F-499B-9A94-C33DA820AF29}"/>
              </a:ext>
            </a:extLst>
          </p:cNvPr>
          <p:cNvSpPr/>
          <p:nvPr/>
        </p:nvSpPr>
        <p:spPr>
          <a:xfrm>
            <a:off x="6611253" y="4861130"/>
            <a:ext cx="2273668" cy="253916"/>
          </a:xfrm>
          <a:prstGeom prst="rect">
            <a:avLst/>
          </a:prstGeom>
        </p:spPr>
        <p:txBody>
          <a:bodyPr wrap="square">
            <a:spAutoFit/>
          </a:bodyPr>
          <a:lstStyle/>
          <a:p>
            <a:pPr defTabSz="1199144"/>
            <a:endParaRPr lang="en-GB" sz="1000" dirty="0">
              <a:solidFill>
                <a:srgbClr val="0E0F2E"/>
              </a:solidFill>
              <a:latin typeface="Segoe UI"/>
            </a:endParaRPr>
          </a:p>
        </p:txBody>
      </p:sp>
      <p:sp>
        <p:nvSpPr>
          <p:cNvPr id="47" name="Prostokąt 14">
            <a:extLst>
              <a:ext uri="{FF2B5EF4-FFF2-40B4-BE49-F238E27FC236}">
                <a16:creationId xmlns:a16="http://schemas.microsoft.com/office/drawing/2014/main" id="{A59BFB62-C685-4B68-ACA0-5F8A9913E89D}"/>
              </a:ext>
            </a:extLst>
          </p:cNvPr>
          <p:cNvSpPr/>
          <p:nvPr/>
        </p:nvSpPr>
        <p:spPr>
          <a:xfrm>
            <a:off x="7030406" y="4456992"/>
            <a:ext cx="2046126" cy="261610"/>
          </a:xfrm>
          <a:prstGeom prst="rect">
            <a:avLst/>
          </a:prstGeom>
        </p:spPr>
        <p:txBody>
          <a:bodyPr wrap="square">
            <a:spAutoFit/>
          </a:bodyPr>
          <a:lstStyle/>
          <a:p>
            <a:pPr defTabSz="1199144"/>
            <a:r>
              <a:rPr lang="en-GB" sz="1050" dirty="0">
                <a:solidFill>
                  <a:srgbClr val="0E0F2E"/>
                </a:solidFill>
              </a:rPr>
              <a:t>Public key infrastructure</a:t>
            </a:r>
          </a:p>
        </p:txBody>
      </p:sp>
      <p:sp>
        <p:nvSpPr>
          <p:cNvPr id="48" name="pole tekstowe 16">
            <a:extLst>
              <a:ext uri="{FF2B5EF4-FFF2-40B4-BE49-F238E27FC236}">
                <a16:creationId xmlns:a16="http://schemas.microsoft.com/office/drawing/2014/main" id="{B9B43878-4623-4C60-AEC7-76223F3BFCEA}"/>
              </a:ext>
            </a:extLst>
          </p:cNvPr>
          <p:cNvSpPr txBox="1"/>
          <p:nvPr/>
        </p:nvSpPr>
        <p:spPr>
          <a:xfrm>
            <a:off x="7030406" y="5613109"/>
            <a:ext cx="4190168" cy="261610"/>
          </a:xfrm>
          <a:prstGeom prst="rect">
            <a:avLst/>
          </a:prstGeom>
          <a:noFill/>
        </p:spPr>
        <p:txBody>
          <a:bodyPr wrap="square" rtlCol="0">
            <a:spAutoFit/>
          </a:bodyPr>
          <a:lstStyle/>
          <a:p>
            <a:pPr defTabSz="1199144"/>
            <a:r>
              <a:rPr lang="en-GB" sz="1050" dirty="0">
                <a:solidFill>
                  <a:srgbClr val="0E0F2E"/>
                </a:solidFill>
              </a:rPr>
              <a:t>Data encryption and identity authentication services</a:t>
            </a:r>
          </a:p>
        </p:txBody>
      </p:sp>
      <p:sp>
        <p:nvSpPr>
          <p:cNvPr id="49" name="pole tekstowe 17">
            <a:extLst>
              <a:ext uri="{FF2B5EF4-FFF2-40B4-BE49-F238E27FC236}">
                <a16:creationId xmlns:a16="http://schemas.microsoft.com/office/drawing/2014/main" id="{F7F76C45-FAF1-4BDB-A36F-241C497A156A}"/>
              </a:ext>
            </a:extLst>
          </p:cNvPr>
          <p:cNvSpPr txBox="1"/>
          <p:nvPr/>
        </p:nvSpPr>
        <p:spPr>
          <a:xfrm>
            <a:off x="7030406" y="4842437"/>
            <a:ext cx="1159292" cy="253916"/>
          </a:xfrm>
          <a:prstGeom prst="rect">
            <a:avLst/>
          </a:prstGeom>
          <a:noFill/>
        </p:spPr>
        <p:txBody>
          <a:bodyPr wrap="none" rtlCol="0">
            <a:spAutoFit/>
          </a:bodyPr>
          <a:lstStyle/>
          <a:p>
            <a:pPr defTabSz="1199144"/>
            <a:r>
              <a:rPr lang="en-GB" sz="1050" dirty="0">
                <a:solidFill>
                  <a:srgbClr val="0E0F2E"/>
                </a:solidFill>
              </a:rPr>
              <a:t>Access security</a:t>
            </a:r>
          </a:p>
        </p:txBody>
      </p:sp>
      <p:sp>
        <p:nvSpPr>
          <p:cNvPr id="50" name="Prostokąt 19">
            <a:extLst>
              <a:ext uri="{FF2B5EF4-FFF2-40B4-BE49-F238E27FC236}">
                <a16:creationId xmlns:a16="http://schemas.microsoft.com/office/drawing/2014/main" id="{3F98638D-DDD4-4FAC-8C35-5D5723CBC6CC}"/>
              </a:ext>
            </a:extLst>
          </p:cNvPr>
          <p:cNvSpPr/>
          <p:nvPr/>
        </p:nvSpPr>
        <p:spPr>
          <a:xfrm>
            <a:off x="9761416" y="5256704"/>
            <a:ext cx="2017161" cy="261610"/>
          </a:xfrm>
          <a:prstGeom prst="rect">
            <a:avLst/>
          </a:prstGeom>
        </p:spPr>
        <p:txBody>
          <a:bodyPr wrap="square">
            <a:spAutoFit/>
          </a:bodyPr>
          <a:lstStyle/>
          <a:p>
            <a:pPr defTabSz="1199144"/>
            <a:r>
              <a:rPr lang="en-GB" sz="1050" dirty="0">
                <a:solidFill>
                  <a:srgbClr val="0E0F2E"/>
                </a:solidFill>
              </a:rPr>
              <a:t>Biometric solutions</a:t>
            </a:r>
          </a:p>
        </p:txBody>
      </p:sp>
      <p:sp>
        <p:nvSpPr>
          <p:cNvPr id="52" name="pole tekstowe 21">
            <a:extLst>
              <a:ext uri="{FF2B5EF4-FFF2-40B4-BE49-F238E27FC236}">
                <a16:creationId xmlns:a16="http://schemas.microsoft.com/office/drawing/2014/main" id="{833D03F0-9FF4-4F6B-8CDB-D1267281354D}"/>
              </a:ext>
            </a:extLst>
          </p:cNvPr>
          <p:cNvSpPr txBox="1"/>
          <p:nvPr/>
        </p:nvSpPr>
        <p:spPr>
          <a:xfrm>
            <a:off x="7030406" y="5247651"/>
            <a:ext cx="1798124" cy="261610"/>
          </a:xfrm>
          <a:prstGeom prst="rect">
            <a:avLst/>
          </a:prstGeom>
          <a:noFill/>
        </p:spPr>
        <p:txBody>
          <a:bodyPr wrap="square" rtlCol="0">
            <a:spAutoFit/>
          </a:bodyPr>
          <a:lstStyle/>
          <a:p>
            <a:pPr defTabSz="1199144"/>
            <a:r>
              <a:rPr lang="pl-PL" sz="1050" dirty="0">
                <a:solidFill>
                  <a:srgbClr val="0E0F2E"/>
                </a:solidFill>
              </a:rPr>
              <a:t>Information security </a:t>
            </a:r>
          </a:p>
        </p:txBody>
      </p:sp>
      <p:sp>
        <p:nvSpPr>
          <p:cNvPr id="54" name="pole tekstowe 28">
            <a:extLst>
              <a:ext uri="{FF2B5EF4-FFF2-40B4-BE49-F238E27FC236}">
                <a16:creationId xmlns:a16="http://schemas.microsoft.com/office/drawing/2014/main" id="{05B45DBD-D094-4C71-8DF1-EB58E1AD2E2A}"/>
              </a:ext>
            </a:extLst>
          </p:cNvPr>
          <p:cNvSpPr txBox="1"/>
          <p:nvPr/>
        </p:nvSpPr>
        <p:spPr>
          <a:xfrm>
            <a:off x="9761416" y="4857509"/>
            <a:ext cx="1515158" cy="253916"/>
          </a:xfrm>
          <a:prstGeom prst="rect">
            <a:avLst/>
          </a:prstGeom>
          <a:noFill/>
        </p:spPr>
        <p:txBody>
          <a:bodyPr wrap="square" rtlCol="0">
            <a:spAutoFit/>
          </a:bodyPr>
          <a:lstStyle/>
          <a:p>
            <a:pPr defTabSz="1199144"/>
            <a:r>
              <a:rPr lang="en-GB" sz="1050" dirty="0">
                <a:solidFill>
                  <a:srgbClr val="0E0F2E"/>
                </a:solidFill>
              </a:rPr>
              <a:t>Electronic monitoring</a:t>
            </a:r>
          </a:p>
        </p:txBody>
      </p:sp>
      <p:sp>
        <p:nvSpPr>
          <p:cNvPr id="55" name="pole tekstowe 29">
            <a:extLst>
              <a:ext uri="{FF2B5EF4-FFF2-40B4-BE49-F238E27FC236}">
                <a16:creationId xmlns:a16="http://schemas.microsoft.com/office/drawing/2014/main" id="{05A3D749-16E0-43C4-B406-4603B208BA73}"/>
              </a:ext>
            </a:extLst>
          </p:cNvPr>
          <p:cNvSpPr txBox="1"/>
          <p:nvPr/>
        </p:nvSpPr>
        <p:spPr>
          <a:xfrm>
            <a:off x="9761416" y="4469685"/>
            <a:ext cx="1420582" cy="253916"/>
          </a:xfrm>
          <a:prstGeom prst="rect">
            <a:avLst/>
          </a:prstGeom>
          <a:noFill/>
        </p:spPr>
        <p:txBody>
          <a:bodyPr wrap="none" rtlCol="0">
            <a:spAutoFit/>
          </a:bodyPr>
          <a:lstStyle/>
          <a:p>
            <a:pPr defTabSz="1199144"/>
            <a:r>
              <a:rPr lang="en-GB" sz="1050" dirty="0">
                <a:solidFill>
                  <a:srgbClr val="0E0F2E"/>
                </a:solidFill>
              </a:rPr>
              <a:t>Dedicated solutions</a:t>
            </a:r>
          </a:p>
        </p:txBody>
      </p:sp>
      <p:sp>
        <p:nvSpPr>
          <p:cNvPr id="59" name="Prostokąt 14">
            <a:extLst>
              <a:ext uri="{FF2B5EF4-FFF2-40B4-BE49-F238E27FC236}">
                <a16:creationId xmlns:a16="http://schemas.microsoft.com/office/drawing/2014/main" id="{39298BF3-9E02-4B47-95B5-2075E94566C4}"/>
              </a:ext>
            </a:extLst>
          </p:cNvPr>
          <p:cNvSpPr/>
          <p:nvPr/>
        </p:nvSpPr>
        <p:spPr>
          <a:xfrm>
            <a:off x="1096598" y="4596810"/>
            <a:ext cx="3657736" cy="253916"/>
          </a:xfrm>
          <a:prstGeom prst="rect">
            <a:avLst/>
          </a:prstGeom>
        </p:spPr>
        <p:txBody>
          <a:bodyPr wrap="square">
            <a:spAutoFit/>
          </a:bodyPr>
          <a:lstStyle/>
          <a:p>
            <a:pPr defTabSz="1199144"/>
            <a:r>
              <a:rPr lang="en-GB" sz="1050" dirty="0">
                <a:solidFill>
                  <a:srgbClr val="0E0F2E"/>
                </a:solidFill>
              </a:rPr>
              <a:t>Public administration</a:t>
            </a:r>
          </a:p>
        </p:txBody>
      </p:sp>
      <p:sp>
        <p:nvSpPr>
          <p:cNvPr id="60" name="pole tekstowe 16">
            <a:extLst>
              <a:ext uri="{FF2B5EF4-FFF2-40B4-BE49-F238E27FC236}">
                <a16:creationId xmlns:a16="http://schemas.microsoft.com/office/drawing/2014/main" id="{51D45482-DD7B-49AB-B6C2-BE033A14E156}"/>
              </a:ext>
            </a:extLst>
          </p:cNvPr>
          <p:cNvSpPr txBox="1"/>
          <p:nvPr/>
        </p:nvSpPr>
        <p:spPr>
          <a:xfrm>
            <a:off x="1096599" y="5027079"/>
            <a:ext cx="2715248" cy="253916"/>
          </a:xfrm>
          <a:prstGeom prst="rect">
            <a:avLst/>
          </a:prstGeom>
          <a:noFill/>
        </p:spPr>
        <p:txBody>
          <a:bodyPr wrap="square" rtlCol="0">
            <a:spAutoFit/>
          </a:bodyPr>
          <a:lstStyle/>
          <a:p>
            <a:pPr defTabSz="1199144"/>
            <a:r>
              <a:rPr lang="en-GB" sz="1050" dirty="0">
                <a:solidFill>
                  <a:srgbClr val="0E0F2E"/>
                </a:solidFill>
              </a:rPr>
              <a:t>Uniformed services</a:t>
            </a:r>
          </a:p>
        </p:txBody>
      </p:sp>
      <p:sp>
        <p:nvSpPr>
          <p:cNvPr id="61" name="pole tekstowe 17">
            <a:extLst>
              <a:ext uri="{FF2B5EF4-FFF2-40B4-BE49-F238E27FC236}">
                <a16:creationId xmlns:a16="http://schemas.microsoft.com/office/drawing/2014/main" id="{088BCC61-2419-4B9C-BA8B-AEDDB37C6178}"/>
              </a:ext>
            </a:extLst>
          </p:cNvPr>
          <p:cNvSpPr txBox="1"/>
          <p:nvPr/>
        </p:nvSpPr>
        <p:spPr>
          <a:xfrm>
            <a:off x="1096598" y="5457348"/>
            <a:ext cx="1439818" cy="253916"/>
          </a:xfrm>
          <a:prstGeom prst="rect">
            <a:avLst/>
          </a:prstGeom>
          <a:noFill/>
        </p:spPr>
        <p:txBody>
          <a:bodyPr wrap="none" rtlCol="0">
            <a:spAutoFit/>
          </a:bodyPr>
          <a:lstStyle/>
          <a:p>
            <a:pPr defTabSz="1199144"/>
            <a:r>
              <a:rPr lang="en-GB" sz="1050" dirty="0">
                <a:solidFill>
                  <a:srgbClr val="0E0F2E"/>
                </a:solidFill>
              </a:rPr>
              <a:t>Financial institutions</a:t>
            </a:r>
          </a:p>
        </p:txBody>
      </p:sp>
      <p:sp>
        <p:nvSpPr>
          <p:cNvPr id="62" name="pole tekstowe 21">
            <a:extLst>
              <a:ext uri="{FF2B5EF4-FFF2-40B4-BE49-F238E27FC236}">
                <a16:creationId xmlns:a16="http://schemas.microsoft.com/office/drawing/2014/main" id="{E4D5DE75-E1C1-4AF1-8E3F-CEB4485D5297}"/>
              </a:ext>
            </a:extLst>
          </p:cNvPr>
          <p:cNvSpPr txBox="1"/>
          <p:nvPr/>
        </p:nvSpPr>
        <p:spPr>
          <a:xfrm>
            <a:off x="3811846" y="4596810"/>
            <a:ext cx="2801874" cy="253916"/>
          </a:xfrm>
          <a:prstGeom prst="rect">
            <a:avLst/>
          </a:prstGeom>
          <a:noFill/>
        </p:spPr>
        <p:txBody>
          <a:bodyPr wrap="square" rtlCol="0">
            <a:spAutoFit/>
          </a:bodyPr>
          <a:lstStyle/>
          <a:p>
            <a:pPr defTabSz="1199144"/>
            <a:r>
              <a:rPr lang="en-GB" sz="1050" dirty="0">
                <a:solidFill>
                  <a:srgbClr val="0E0F2E"/>
                </a:solidFill>
              </a:rPr>
              <a:t>Telecommunications</a:t>
            </a:r>
          </a:p>
        </p:txBody>
      </p:sp>
      <p:sp>
        <p:nvSpPr>
          <p:cNvPr id="64" name="pole tekstowe 28">
            <a:extLst>
              <a:ext uri="{FF2B5EF4-FFF2-40B4-BE49-F238E27FC236}">
                <a16:creationId xmlns:a16="http://schemas.microsoft.com/office/drawing/2014/main" id="{BE4AEBCD-5A92-4B64-AC64-8921C289519B}"/>
              </a:ext>
            </a:extLst>
          </p:cNvPr>
          <p:cNvSpPr txBox="1"/>
          <p:nvPr/>
        </p:nvSpPr>
        <p:spPr>
          <a:xfrm>
            <a:off x="3811846" y="4946288"/>
            <a:ext cx="1808105" cy="415498"/>
          </a:xfrm>
          <a:prstGeom prst="rect">
            <a:avLst/>
          </a:prstGeom>
          <a:noFill/>
        </p:spPr>
        <p:txBody>
          <a:bodyPr wrap="square" rtlCol="0">
            <a:spAutoFit/>
          </a:bodyPr>
          <a:lstStyle/>
          <a:p>
            <a:pPr defTabSz="1199144"/>
            <a:r>
              <a:rPr lang="en-GB" sz="1050" dirty="0">
                <a:solidFill>
                  <a:srgbClr val="0E0F2E"/>
                </a:solidFill>
              </a:rPr>
              <a:t>Manufacturing, Transport </a:t>
            </a:r>
            <a:r>
              <a:rPr lang="pl-PL" sz="1050" dirty="0">
                <a:solidFill>
                  <a:srgbClr val="0E0F2E"/>
                </a:solidFill>
              </a:rPr>
              <a:t>a</a:t>
            </a:r>
            <a:r>
              <a:rPr lang="en-GB" sz="1050" dirty="0">
                <a:solidFill>
                  <a:srgbClr val="0E0F2E"/>
                </a:solidFill>
              </a:rPr>
              <a:t>nd Energy</a:t>
            </a:r>
          </a:p>
        </p:txBody>
      </p:sp>
      <p:pic>
        <p:nvPicPr>
          <p:cNvPr id="66" name="Obraz 3">
            <a:extLst>
              <a:ext uri="{FF2B5EF4-FFF2-40B4-BE49-F238E27FC236}">
                <a16:creationId xmlns:a16="http://schemas.microsoft.com/office/drawing/2014/main" id="{7FD995CD-E006-45AE-9B93-124ECA530F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9237" y="4856582"/>
            <a:ext cx="232965" cy="232965"/>
          </a:xfrm>
          <a:prstGeom prst="rect">
            <a:avLst/>
          </a:prstGeom>
        </p:spPr>
      </p:pic>
      <p:pic>
        <p:nvPicPr>
          <p:cNvPr id="68" name="Obraz 9">
            <a:extLst>
              <a:ext uri="{FF2B5EF4-FFF2-40B4-BE49-F238E27FC236}">
                <a16:creationId xmlns:a16="http://schemas.microsoft.com/office/drawing/2014/main" id="{FB0A1CC8-C363-4CA7-B0EA-A7B7C3CCAF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6190" y="4463295"/>
            <a:ext cx="235689" cy="243759"/>
          </a:xfrm>
          <a:prstGeom prst="rect">
            <a:avLst/>
          </a:prstGeom>
        </p:spPr>
      </p:pic>
      <p:pic>
        <p:nvPicPr>
          <p:cNvPr id="69" name="Obraz 10">
            <a:extLst>
              <a:ext uri="{FF2B5EF4-FFF2-40B4-BE49-F238E27FC236}">
                <a16:creationId xmlns:a16="http://schemas.microsoft.com/office/drawing/2014/main" id="{8AA7B6D7-0B47-4580-B7A9-73EBC7CC6D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5049" y="5608859"/>
            <a:ext cx="237970" cy="237970"/>
          </a:xfrm>
          <a:prstGeom prst="rect">
            <a:avLst/>
          </a:prstGeom>
        </p:spPr>
      </p:pic>
      <p:pic>
        <p:nvPicPr>
          <p:cNvPr id="70" name="Obraz 11">
            <a:extLst>
              <a:ext uri="{FF2B5EF4-FFF2-40B4-BE49-F238E27FC236}">
                <a16:creationId xmlns:a16="http://schemas.microsoft.com/office/drawing/2014/main" id="{CD49BAAE-74E5-4040-8978-7EAAD232B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1191" y="4858847"/>
            <a:ext cx="225687" cy="225687"/>
          </a:xfrm>
          <a:prstGeom prst="rect">
            <a:avLst/>
          </a:prstGeom>
        </p:spPr>
      </p:pic>
      <p:pic>
        <p:nvPicPr>
          <p:cNvPr id="71" name="Obraz 12">
            <a:extLst>
              <a:ext uri="{FF2B5EF4-FFF2-40B4-BE49-F238E27FC236}">
                <a16:creationId xmlns:a16="http://schemas.microsoft.com/office/drawing/2014/main" id="{7D0CFC19-4E6B-4346-86E4-16F001CFAD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9108" y="5245347"/>
            <a:ext cx="225862" cy="225862"/>
          </a:xfrm>
          <a:prstGeom prst="rect">
            <a:avLst/>
          </a:prstGeom>
        </p:spPr>
      </p:pic>
      <p:pic>
        <p:nvPicPr>
          <p:cNvPr id="72" name="Obraz 23">
            <a:extLst>
              <a:ext uri="{FF2B5EF4-FFF2-40B4-BE49-F238E27FC236}">
                <a16:creationId xmlns:a16="http://schemas.microsoft.com/office/drawing/2014/main" id="{D3F70CD0-126A-4341-BB8F-F4C1337D1C2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572" t="23982" r="50000" b="23434"/>
          <a:stretch/>
        </p:blipFill>
        <p:spPr>
          <a:xfrm>
            <a:off x="9492052" y="4456992"/>
            <a:ext cx="249412" cy="250685"/>
          </a:xfrm>
          <a:prstGeom prst="rect">
            <a:avLst/>
          </a:prstGeom>
        </p:spPr>
      </p:pic>
      <p:pic>
        <p:nvPicPr>
          <p:cNvPr id="73" name="Obraz 22">
            <a:extLst>
              <a:ext uri="{FF2B5EF4-FFF2-40B4-BE49-F238E27FC236}">
                <a16:creationId xmlns:a16="http://schemas.microsoft.com/office/drawing/2014/main" id="{63179AF1-7F59-4A60-9E70-74741132001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632" t="22169" r="49753" b="23254"/>
          <a:stretch/>
        </p:blipFill>
        <p:spPr>
          <a:xfrm>
            <a:off x="9485400" y="5246940"/>
            <a:ext cx="261598" cy="262321"/>
          </a:xfrm>
          <a:prstGeom prst="rect">
            <a:avLst/>
          </a:prstGeom>
        </p:spPr>
      </p:pic>
      <p:pic>
        <p:nvPicPr>
          <p:cNvPr id="74" name="Obraz 10">
            <a:extLst>
              <a:ext uri="{FF2B5EF4-FFF2-40B4-BE49-F238E27FC236}">
                <a16:creationId xmlns:a16="http://schemas.microsoft.com/office/drawing/2014/main" id="{0F70FD9A-EBA4-450A-9410-7C31D1E6241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3809" t="39603" r="25900" b="38982"/>
          <a:stretch/>
        </p:blipFill>
        <p:spPr>
          <a:xfrm>
            <a:off x="760334" y="5369573"/>
            <a:ext cx="336263" cy="357956"/>
          </a:xfrm>
          <a:prstGeom prst="rect">
            <a:avLst/>
          </a:prstGeom>
        </p:spPr>
      </p:pic>
      <p:pic>
        <p:nvPicPr>
          <p:cNvPr id="77" name="Obraz 6">
            <a:extLst>
              <a:ext uri="{FF2B5EF4-FFF2-40B4-BE49-F238E27FC236}">
                <a16:creationId xmlns:a16="http://schemas.microsoft.com/office/drawing/2014/main" id="{B9742460-439D-4BA6-845C-D3F1EADC474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6187" t="43028" r="23394" b="41392"/>
          <a:stretch/>
        </p:blipFill>
        <p:spPr>
          <a:xfrm>
            <a:off x="736914" y="4961238"/>
            <a:ext cx="424298" cy="327786"/>
          </a:xfrm>
          <a:prstGeom prst="rect">
            <a:avLst/>
          </a:prstGeom>
        </p:spPr>
      </p:pic>
      <p:pic>
        <p:nvPicPr>
          <p:cNvPr id="78" name="Obraz 7">
            <a:extLst>
              <a:ext uri="{FF2B5EF4-FFF2-40B4-BE49-F238E27FC236}">
                <a16:creationId xmlns:a16="http://schemas.microsoft.com/office/drawing/2014/main" id="{F2B6E31B-5DA7-4CE4-882E-0242F5908D4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9920" t="38233" r="16936" b="39051"/>
          <a:stretch/>
        </p:blipFill>
        <p:spPr>
          <a:xfrm>
            <a:off x="742379" y="4501533"/>
            <a:ext cx="354219" cy="378519"/>
          </a:xfrm>
          <a:prstGeom prst="rect">
            <a:avLst/>
          </a:prstGeom>
        </p:spPr>
      </p:pic>
      <p:pic>
        <p:nvPicPr>
          <p:cNvPr id="79" name="Obraz 11">
            <a:extLst>
              <a:ext uri="{FF2B5EF4-FFF2-40B4-BE49-F238E27FC236}">
                <a16:creationId xmlns:a16="http://schemas.microsoft.com/office/drawing/2014/main" id="{3103127D-AAA7-4A20-A574-4BC4023551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3535" t="38529" r="20738" b="40350"/>
          <a:stretch/>
        </p:blipFill>
        <p:spPr>
          <a:xfrm>
            <a:off x="3352156" y="4499347"/>
            <a:ext cx="421348" cy="399250"/>
          </a:xfrm>
          <a:prstGeom prst="rect">
            <a:avLst/>
          </a:prstGeom>
        </p:spPr>
      </p:pic>
      <p:sp>
        <p:nvSpPr>
          <p:cNvPr id="81" name="Rectangle: Rounded Corners 80">
            <a:extLst>
              <a:ext uri="{FF2B5EF4-FFF2-40B4-BE49-F238E27FC236}">
                <a16:creationId xmlns:a16="http://schemas.microsoft.com/office/drawing/2014/main" id="{E6AA96B1-2D46-4999-8644-41F6890A5396}"/>
              </a:ext>
            </a:extLst>
          </p:cNvPr>
          <p:cNvSpPr/>
          <p:nvPr/>
        </p:nvSpPr>
        <p:spPr>
          <a:xfrm>
            <a:off x="1412790" y="1670216"/>
            <a:ext cx="9487893" cy="1936031"/>
          </a:xfrm>
          <a:prstGeom prst="roundRect">
            <a:avLst>
              <a:gd name="adj" fmla="val 5326"/>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Rounded Corners 90">
            <a:extLst>
              <a:ext uri="{FF2B5EF4-FFF2-40B4-BE49-F238E27FC236}">
                <a16:creationId xmlns:a16="http://schemas.microsoft.com/office/drawing/2014/main" id="{F9978E70-027A-442F-B680-BB442980B056}"/>
              </a:ext>
            </a:extLst>
          </p:cNvPr>
          <p:cNvSpPr/>
          <p:nvPr/>
        </p:nvSpPr>
        <p:spPr>
          <a:xfrm>
            <a:off x="1412790" y="1604882"/>
            <a:ext cx="1783809" cy="190654"/>
          </a:xfrm>
          <a:prstGeom prst="roundRect">
            <a:avLst>
              <a:gd name="adj" fmla="val 158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100" b="1" dirty="0"/>
              <a:t>Enigma SOI Products</a:t>
            </a:r>
            <a:endParaRPr lang="en-GB" sz="1100" b="1" dirty="0"/>
          </a:p>
        </p:txBody>
      </p:sp>
      <p:sp>
        <p:nvSpPr>
          <p:cNvPr id="82" name="TextBox 81">
            <a:extLst>
              <a:ext uri="{FF2B5EF4-FFF2-40B4-BE49-F238E27FC236}">
                <a16:creationId xmlns:a16="http://schemas.microsoft.com/office/drawing/2014/main" id="{BB695E67-3917-434A-A338-51F58968B5EA}"/>
              </a:ext>
            </a:extLst>
          </p:cNvPr>
          <p:cNvSpPr txBox="1"/>
          <p:nvPr/>
        </p:nvSpPr>
        <p:spPr>
          <a:xfrm>
            <a:off x="334962" y="6207557"/>
            <a:ext cx="5574179" cy="246221"/>
          </a:xfrm>
          <a:prstGeom prst="rect">
            <a:avLst/>
          </a:prstGeom>
          <a:noFill/>
        </p:spPr>
        <p:txBody>
          <a:bodyPr wrap="square" rtlCol="0">
            <a:spAutoFit/>
          </a:bodyPr>
          <a:lstStyle/>
          <a:p>
            <a:r>
              <a:rPr lang="en-GB" sz="1000" dirty="0">
                <a:solidFill>
                  <a:schemeClr val="bg2">
                    <a:lumMod val="50000"/>
                  </a:schemeClr>
                </a:solidFill>
              </a:rPr>
              <a:t>Not</a:t>
            </a:r>
            <a:r>
              <a:rPr lang="pl-PL" sz="1000" dirty="0">
                <a:solidFill>
                  <a:schemeClr val="bg2">
                    <a:lumMod val="50000"/>
                  </a:schemeClr>
                </a:solidFill>
              </a:rPr>
              <a:t>e</a:t>
            </a:r>
            <a:r>
              <a:rPr lang="en-GB" sz="1000" dirty="0">
                <a:solidFill>
                  <a:schemeClr val="bg2">
                    <a:lumMod val="50000"/>
                  </a:schemeClr>
                </a:solidFill>
              </a:rPr>
              <a:t>: P – confidential clause, Z – restricted clause</a:t>
            </a:r>
            <a:r>
              <a:rPr lang="pl-PL" sz="1000" dirty="0">
                <a:solidFill>
                  <a:schemeClr val="bg2">
                    <a:lumMod val="50000"/>
                  </a:schemeClr>
                </a:solidFill>
              </a:rPr>
              <a:t>, HSM – Hardware Security </a:t>
            </a:r>
            <a:r>
              <a:rPr lang="pl-PL" sz="1000" dirty="0" smtClean="0">
                <a:solidFill>
                  <a:schemeClr val="bg2">
                    <a:lumMod val="50000"/>
                  </a:schemeClr>
                </a:solidFill>
              </a:rPr>
              <a:t>Module </a:t>
            </a:r>
            <a:endParaRPr lang="en-GB" sz="1000" dirty="0">
              <a:solidFill>
                <a:schemeClr val="bg2">
                  <a:lumMod val="50000"/>
                </a:schemeClr>
              </a:solidFill>
            </a:endParaRPr>
          </a:p>
        </p:txBody>
      </p:sp>
      <p:sp>
        <p:nvSpPr>
          <p:cNvPr id="122" name="Rectangle 121">
            <a:extLst>
              <a:ext uri="{FF2B5EF4-FFF2-40B4-BE49-F238E27FC236}">
                <a16:creationId xmlns:a16="http://schemas.microsoft.com/office/drawing/2014/main" id="{BEBA9D3E-76D9-45FA-BA30-37244617D5F4}"/>
              </a:ext>
            </a:extLst>
          </p:cNvPr>
          <p:cNvSpPr/>
          <p:nvPr/>
        </p:nvSpPr>
        <p:spPr>
          <a:xfrm>
            <a:off x="1495176" y="1944243"/>
            <a:ext cx="2213501" cy="164790"/>
          </a:xfrm>
          <a:prstGeom prst="rect">
            <a:avLst/>
          </a:prstGeom>
          <a:solidFill>
            <a:srgbClr val="ABC8E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solidFill>
                  <a:schemeClr val="tx1"/>
                </a:solidFill>
              </a:rPr>
              <a:t>Encryptors - IP, HSM - CompCrypt</a:t>
            </a:r>
          </a:p>
        </p:txBody>
      </p:sp>
      <p:sp>
        <p:nvSpPr>
          <p:cNvPr id="123" name="Rectangle 122">
            <a:extLst>
              <a:ext uri="{FF2B5EF4-FFF2-40B4-BE49-F238E27FC236}">
                <a16:creationId xmlns:a16="http://schemas.microsoft.com/office/drawing/2014/main" id="{D7AC41B9-0632-420C-A5F2-26BEB2141623}"/>
              </a:ext>
            </a:extLst>
          </p:cNvPr>
          <p:cNvSpPr/>
          <p:nvPr/>
        </p:nvSpPr>
        <p:spPr>
          <a:xfrm>
            <a:off x="8744970" y="2590999"/>
            <a:ext cx="1974464" cy="16479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dirty="0">
                <a:solidFill>
                  <a:schemeClr val="tx1"/>
                </a:solidFill>
              </a:rPr>
              <a:t>Electronic Monitoring System </a:t>
            </a:r>
          </a:p>
        </p:txBody>
      </p:sp>
      <p:sp>
        <p:nvSpPr>
          <p:cNvPr id="125" name="Rectangle 124">
            <a:extLst>
              <a:ext uri="{FF2B5EF4-FFF2-40B4-BE49-F238E27FC236}">
                <a16:creationId xmlns:a16="http://schemas.microsoft.com/office/drawing/2014/main" id="{42422299-461E-47F6-BE75-DF78E6F99B84}"/>
              </a:ext>
            </a:extLst>
          </p:cNvPr>
          <p:cNvSpPr/>
          <p:nvPr/>
        </p:nvSpPr>
        <p:spPr>
          <a:xfrm>
            <a:off x="8675118" y="1945917"/>
            <a:ext cx="2133600" cy="329087"/>
          </a:xfrm>
          <a:prstGeom prst="rect">
            <a:avLst/>
          </a:prstGeom>
          <a:solidFill>
            <a:srgbClr val="ABC8E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50" b="1" dirty="0">
                <a:solidFill>
                  <a:schemeClr val="tx1"/>
                </a:solidFill>
              </a:rPr>
              <a:t>AVISPON </a:t>
            </a:r>
          </a:p>
          <a:p>
            <a:pPr algn="ctr"/>
            <a:r>
              <a:rPr lang="en-GB" sz="1050" b="1" dirty="0">
                <a:solidFill>
                  <a:schemeClr val="tx1"/>
                </a:solidFill>
              </a:rPr>
              <a:t>Crisis Management System</a:t>
            </a:r>
          </a:p>
        </p:txBody>
      </p:sp>
      <p:sp>
        <p:nvSpPr>
          <p:cNvPr id="127" name="Rectangle 126">
            <a:extLst>
              <a:ext uri="{FF2B5EF4-FFF2-40B4-BE49-F238E27FC236}">
                <a16:creationId xmlns:a16="http://schemas.microsoft.com/office/drawing/2014/main" id="{F10216CA-AB79-439B-8BB9-A65C93509E9D}"/>
              </a:ext>
            </a:extLst>
          </p:cNvPr>
          <p:cNvSpPr/>
          <p:nvPr/>
        </p:nvSpPr>
        <p:spPr>
          <a:xfrm>
            <a:off x="3792515" y="1940965"/>
            <a:ext cx="2225353" cy="164790"/>
          </a:xfrm>
          <a:prstGeom prst="rect">
            <a:avLst/>
          </a:prstGeom>
          <a:solidFill>
            <a:srgbClr val="ABC8E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solidFill>
                  <a:schemeClr val="tx1"/>
                </a:solidFill>
              </a:rPr>
              <a:t>PKI solutions</a:t>
            </a:r>
          </a:p>
        </p:txBody>
      </p:sp>
      <p:sp>
        <p:nvSpPr>
          <p:cNvPr id="17" name="Rectangle 16">
            <a:extLst>
              <a:ext uri="{FF2B5EF4-FFF2-40B4-BE49-F238E27FC236}">
                <a16:creationId xmlns:a16="http://schemas.microsoft.com/office/drawing/2014/main" id="{C06DAF32-2A20-4440-9ECB-976CD08F9B12}"/>
              </a:ext>
            </a:extLst>
          </p:cNvPr>
          <p:cNvSpPr/>
          <p:nvPr/>
        </p:nvSpPr>
        <p:spPr>
          <a:xfrm>
            <a:off x="3793349" y="2124065"/>
            <a:ext cx="2231480" cy="1091196"/>
          </a:xfrm>
          <a:prstGeom prst="rect">
            <a:avLst/>
          </a:prstGeom>
        </p:spPr>
        <p:txBody>
          <a:bodyPr wrap="square">
            <a:spAutoFit/>
          </a:bodyPr>
          <a:lstStyle/>
          <a:p>
            <a:pPr marL="171450" indent="-171450">
              <a:lnSpc>
                <a:spcPct val="150000"/>
              </a:lnSpc>
              <a:spcBef>
                <a:spcPts val="400"/>
              </a:spcBef>
              <a:buFont typeface="Arial" panose="020B0604020202020204" pitchFamily="34" charset="0"/>
              <a:buChar char="•"/>
            </a:pPr>
            <a:r>
              <a:rPr lang="en-GB" sz="1000" dirty="0"/>
              <a:t>Centaur</a:t>
            </a:r>
            <a:r>
              <a:rPr lang="pl-PL" sz="1000" dirty="0"/>
              <a:t> - </a:t>
            </a:r>
            <a:r>
              <a:rPr lang="en-GB" sz="1000" dirty="0"/>
              <a:t>Modular PKI platform</a:t>
            </a:r>
            <a:endParaRPr lang="pl-PL" sz="1000" dirty="0"/>
          </a:p>
          <a:p>
            <a:pPr marL="171450" indent="-171450">
              <a:lnSpc>
                <a:spcPct val="150000"/>
              </a:lnSpc>
              <a:spcBef>
                <a:spcPts val="400"/>
              </a:spcBef>
              <a:buFont typeface="Arial" panose="020B0604020202020204" pitchFamily="34" charset="0"/>
              <a:buChar char="•"/>
            </a:pPr>
            <a:r>
              <a:rPr lang="pl-PL" sz="1000" dirty="0"/>
              <a:t>PEM-HEART - PKI </a:t>
            </a:r>
            <a:r>
              <a:rPr lang="en-GB" sz="1000" dirty="0"/>
              <a:t>utility</a:t>
            </a:r>
            <a:r>
              <a:rPr lang="pl-PL" sz="1000" dirty="0"/>
              <a:t> software</a:t>
            </a:r>
          </a:p>
          <a:p>
            <a:pPr marL="171450" indent="-171450">
              <a:lnSpc>
                <a:spcPct val="150000"/>
              </a:lnSpc>
              <a:spcBef>
                <a:spcPts val="400"/>
              </a:spcBef>
              <a:buFont typeface="Arial" panose="020B0604020202020204" pitchFamily="34" charset="0"/>
              <a:buChar char="•"/>
            </a:pPr>
            <a:r>
              <a:rPr lang="en-GB" sz="1000" dirty="0"/>
              <a:t>Qualified electronic signature</a:t>
            </a:r>
          </a:p>
        </p:txBody>
      </p:sp>
      <p:sp>
        <p:nvSpPr>
          <p:cNvPr id="128" name="Rectangle 127">
            <a:extLst>
              <a:ext uri="{FF2B5EF4-FFF2-40B4-BE49-F238E27FC236}">
                <a16:creationId xmlns:a16="http://schemas.microsoft.com/office/drawing/2014/main" id="{037ED5CE-535C-4ED4-88AD-3D349831771C}"/>
              </a:ext>
            </a:extLst>
          </p:cNvPr>
          <p:cNvSpPr/>
          <p:nvPr/>
        </p:nvSpPr>
        <p:spPr>
          <a:xfrm>
            <a:off x="6107469" y="1944388"/>
            <a:ext cx="2469114" cy="164790"/>
          </a:xfrm>
          <a:prstGeom prst="rect">
            <a:avLst/>
          </a:prstGeom>
          <a:solidFill>
            <a:srgbClr val="ABC8E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solidFill>
                  <a:schemeClr val="tx1"/>
                </a:solidFill>
              </a:rPr>
              <a:t>Authentication systems</a:t>
            </a:r>
            <a:endParaRPr lang="en-GB" sz="1050" b="1" dirty="0">
              <a:solidFill>
                <a:schemeClr val="tx1"/>
              </a:solidFill>
            </a:endParaRPr>
          </a:p>
        </p:txBody>
      </p:sp>
      <p:sp>
        <p:nvSpPr>
          <p:cNvPr id="129" name="Rectangle 128">
            <a:extLst>
              <a:ext uri="{FF2B5EF4-FFF2-40B4-BE49-F238E27FC236}">
                <a16:creationId xmlns:a16="http://schemas.microsoft.com/office/drawing/2014/main" id="{9C3E702A-73F3-46C8-884B-8AB48E89677F}"/>
              </a:ext>
            </a:extLst>
          </p:cNvPr>
          <p:cNvSpPr/>
          <p:nvPr/>
        </p:nvSpPr>
        <p:spPr>
          <a:xfrm>
            <a:off x="6117310" y="2115413"/>
            <a:ext cx="2459273" cy="1139286"/>
          </a:xfrm>
          <a:prstGeom prst="rect">
            <a:avLst/>
          </a:prstGeom>
        </p:spPr>
        <p:txBody>
          <a:bodyPr wrap="square">
            <a:spAutoFit/>
          </a:bodyPr>
          <a:lstStyle/>
          <a:p>
            <a:pPr marL="171450" indent="-171450" defTabSz="1199144">
              <a:lnSpc>
                <a:spcPts val="1500"/>
              </a:lnSpc>
              <a:spcBef>
                <a:spcPts val="400"/>
              </a:spcBef>
              <a:buFont typeface="Arial" panose="020B0604020202020204" pitchFamily="34" charset="0"/>
              <a:buChar char="•"/>
            </a:pPr>
            <a:r>
              <a:rPr lang="en-GB" sz="1000" dirty="0">
                <a:solidFill>
                  <a:srgbClr val="0E0F2E"/>
                </a:solidFill>
              </a:rPr>
              <a:t>APTO - Two-factor authentication system</a:t>
            </a:r>
          </a:p>
          <a:p>
            <a:pPr marL="171450" indent="-171450" defTabSz="1199144">
              <a:lnSpc>
                <a:spcPts val="1500"/>
              </a:lnSpc>
              <a:spcBef>
                <a:spcPts val="400"/>
              </a:spcBef>
              <a:buFont typeface="Arial" panose="020B0604020202020204" pitchFamily="34" charset="0"/>
              <a:buChar char="•"/>
            </a:pPr>
            <a:r>
              <a:rPr lang="en-GB" sz="1000" dirty="0">
                <a:solidFill>
                  <a:srgbClr val="0E0F2E"/>
                </a:solidFill>
              </a:rPr>
              <a:t>SLASH A3 - Centralized Authentication System</a:t>
            </a:r>
          </a:p>
          <a:p>
            <a:pPr marL="171450" indent="-171450" defTabSz="1199144">
              <a:lnSpc>
                <a:spcPts val="1500"/>
              </a:lnSpc>
              <a:spcBef>
                <a:spcPts val="400"/>
              </a:spcBef>
              <a:buFont typeface="Arial" panose="020B0604020202020204" pitchFamily="34" charset="0"/>
              <a:buChar char="•"/>
            </a:pPr>
            <a:r>
              <a:rPr lang="en-GB" sz="1000" dirty="0">
                <a:solidFill>
                  <a:srgbClr val="0E0F2E"/>
                </a:solidFill>
              </a:rPr>
              <a:t>IDM - Identity management system</a:t>
            </a:r>
          </a:p>
        </p:txBody>
      </p:sp>
      <p:sp>
        <p:nvSpPr>
          <p:cNvPr id="2" name="Slide Number Placeholder 1">
            <a:extLst>
              <a:ext uri="{FF2B5EF4-FFF2-40B4-BE49-F238E27FC236}">
                <a16:creationId xmlns:a16="http://schemas.microsoft.com/office/drawing/2014/main" id="{A35A9F97-9852-4D6C-83C8-A6D88E687F6A}"/>
              </a:ext>
            </a:extLst>
          </p:cNvPr>
          <p:cNvSpPr>
            <a:spLocks noGrp="1"/>
          </p:cNvSpPr>
          <p:nvPr>
            <p:ph type="sldNum" sz="quarter" idx="12"/>
          </p:nvPr>
        </p:nvSpPr>
        <p:spPr/>
        <p:txBody>
          <a:bodyPr/>
          <a:lstStyle/>
          <a:p>
            <a:fld id="{757C06DB-65DA-4188-B231-CDD664637423}" type="slidenum">
              <a:rPr lang="en-GB" smtClean="0"/>
              <a:pPr/>
              <a:t>6</a:t>
            </a:fld>
            <a:endParaRPr lang="en-GB" dirty="0"/>
          </a:p>
        </p:txBody>
      </p:sp>
      <p:cxnSp>
        <p:nvCxnSpPr>
          <p:cNvPr id="101" name="Straight Connector 100">
            <a:extLst>
              <a:ext uri="{FF2B5EF4-FFF2-40B4-BE49-F238E27FC236}">
                <a16:creationId xmlns:a16="http://schemas.microsoft.com/office/drawing/2014/main" id="{30246F94-8651-459E-9813-137B5BEEC9CA}"/>
              </a:ext>
            </a:extLst>
          </p:cNvPr>
          <p:cNvCxnSpPr>
            <a:cxnSpLocks/>
          </p:cNvCxnSpPr>
          <p:nvPr/>
        </p:nvCxnSpPr>
        <p:spPr>
          <a:xfrm>
            <a:off x="334963" y="1486652"/>
            <a:ext cx="1503168"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B2872ECD-EF1D-42D0-AE58-CEBB7C3BD29A}"/>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BUSINESS MODEL</a:t>
            </a:r>
          </a:p>
        </p:txBody>
      </p:sp>
      <p:sp>
        <p:nvSpPr>
          <p:cNvPr id="83" name="TextBox 82">
            <a:extLst>
              <a:ext uri="{FF2B5EF4-FFF2-40B4-BE49-F238E27FC236}">
                <a16:creationId xmlns:a16="http://schemas.microsoft.com/office/drawing/2014/main" id="{ACDDCDC6-FF4B-4739-A428-59A557C8F6E5}"/>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ENIGMA SOI BUSINESS MODEL</a:t>
            </a:r>
            <a:endParaRPr lang="en-GB" sz="1400" b="1" dirty="0">
              <a:solidFill>
                <a:srgbClr val="0C0F2E"/>
              </a:solidFill>
            </a:endParaRPr>
          </a:p>
        </p:txBody>
      </p:sp>
      <p:sp>
        <p:nvSpPr>
          <p:cNvPr id="5" name="Arrow: Right 4">
            <a:extLst>
              <a:ext uri="{FF2B5EF4-FFF2-40B4-BE49-F238E27FC236}">
                <a16:creationId xmlns:a16="http://schemas.microsoft.com/office/drawing/2014/main" id="{D3B4C2A8-93DD-4CEF-BD20-B2DCAA232833}"/>
              </a:ext>
            </a:extLst>
          </p:cNvPr>
          <p:cNvSpPr/>
          <p:nvPr/>
        </p:nvSpPr>
        <p:spPr>
          <a:xfrm rot="7231729">
            <a:off x="5232739" y="3843389"/>
            <a:ext cx="360000" cy="147483"/>
          </a:xfrm>
          <a:prstGeom prst="rightArrow">
            <a:avLst>
              <a:gd name="adj1" fmla="val 28513"/>
              <a:gd name="adj2" fmla="val 60743"/>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Arrow: Right 85">
            <a:extLst>
              <a:ext uri="{FF2B5EF4-FFF2-40B4-BE49-F238E27FC236}">
                <a16:creationId xmlns:a16="http://schemas.microsoft.com/office/drawing/2014/main" id="{B6B4B842-BD5A-4314-87A5-7C8893535A39}"/>
              </a:ext>
            </a:extLst>
          </p:cNvPr>
          <p:cNvSpPr/>
          <p:nvPr/>
        </p:nvSpPr>
        <p:spPr>
          <a:xfrm rot="7231729" flipH="1">
            <a:off x="5063007" y="3827060"/>
            <a:ext cx="360000" cy="144000"/>
          </a:xfrm>
          <a:prstGeom prst="rightArrow">
            <a:avLst>
              <a:gd name="adj1" fmla="val 28513"/>
              <a:gd name="adj2" fmla="val 60743"/>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Arrow: Right 86">
            <a:extLst>
              <a:ext uri="{FF2B5EF4-FFF2-40B4-BE49-F238E27FC236}">
                <a16:creationId xmlns:a16="http://schemas.microsoft.com/office/drawing/2014/main" id="{E9989127-4F52-427E-A9DC-1B99150A923D}"/>
              </a:ext>
            </a:extLst>
          </p:cNvPr>
          <p:cNvSpPr/>
          <p:nvPr/>
        </p:nvSpPr>
        <p:spPr>
          <a:xfrm rot="3384386" flipH="1">
            <a:off x="6587702" y="3804435"/>
            <a:ext cx="360000" cy="147483"/>
          </a:xfrm>
          <a:prstGeom prst="rightArrow">
            <a:avLst>
              <a:gd name="adj1" fmla="val 28513"/>
              <a:gd name="adj2" fmla="val 60743"/>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Arrow: Right 87">
            <a:extLst>
              <a:ext uri="{FF2B5EF4-FFF2-40B4-BE49-F238E27FC236}">
                <a16:creationId xmlns:a16="http://schemas.microsoft.com/office/drawing/2014/main" id="{021A1CB1-85C1-4F2D-ACAC-44E32E5A3396}"/>
              </a:ext>
            </a:extLst>
          </p:cNvPr>
          <p:cNvSpPr/>
          <p:nvPr/>
        </p:nvSpPr>
        <p:spPr>
          <a:xfrm rot="3384386">
            <a:off x="6794831" y="3821706"/>
            <a:ext cx="360000" cy="147483"/>
          </a:xfrm>
          <a:prstGeom prst="rightArrow">
            <a:avLst>
              <a:gd name="adj1" fmla="val 28513"/>
              <a:gd name="adj2" fmla="val 60743"/>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Arrow: Right 88">
            <a:extLst>
              <a:ext uri="{FF2B5EF4-FFF2-40B4-BE49-F238E27FC236}">
                <a16:creationId xmlns:a16="http://schemas.microsoft.com/office/drawing/2014/main" id="{47EDF44F-7BFE-457D-9806-373DCD471AC6}"/>
              </a:ext>
            </a:extLst>
          </p:cNvPr>
          <p:cNvSpPr/>
          <p:nvPr/>
        </p:nvSpPr>
        <p:spPr>
          <a:xfrm>
            <a:off x="5978774" y="4691320"/>
            <a:ext cx="252752" cy="147483"/>
          </a:xfrm>
          <a:prstGeom prst="rightArrow">
            <a:avLst>
              <a:gd name="adj1" fmla="val 28513"/>
              <a:gd name="adj2" fmla="val 60743"/>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Arrow: Right 89">
            <a:extLst>
              <a:ext uri="{FF2B5EF4-FFF2-40B4-BE49-F238E27FC236}">
                <a16:creationId xmlns:a16="http://schemas.microsoft.com/office/drawing/2014/main" id="{8851F7ED-A6CF-41FC-9FD7-013324B0E47F}"/>
              </a:ext>
            </a:extLst>
          </p:cNvPr>
          <p:cNvSpPr/>
          <p:nvPr/>
        </p:nvSpPr>
        <p:spPr>
          <a:xfrm rot="10800000">
            <a:off x="5978774" y="4850301"/>
            <a:ext cx="252752" cy="147483"/>
          </a:xfrm>
          <a:prstGeom prst="rightArrow">
            <a:avLst>
              <a:gd name="adj1" fmla="val 28513"/>
              <a:gd name="adj2" fmla="val 60743"/>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Rectangle 91">
            <a:extLst>
              <a:ext uri="{FF2B5EF4-FFF2-40B4-BE49-F238E27FC236}">
                <a16:creationId xmlns:a16="http://schemas.microsoft.com/office/drawing/2014/main" id="{69BDB1C5-8497-4E52-B4B6-4FC648129C1D}"/>
              </a:ext>
            </a:extLst>
          </p:cNvPr>
          <p:cNvSpPr/>
          <p:nvPr/>
        </p:nvSpPr>
        <p:spPr>
          <a:xfrm>
            <a:off x="8675118" y="2368257"/>
            <a:ext cx="2136393" cy="164790"/>
          </a:xfrm>
          <a:prstGeom prst="rect">
            <a:avLst/>
          </a:prstGeom>
          <a:solidFill>
            <a:srgbClr val="ABC8E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b="1" dirty="0">
                <a:solidFill>
                  <a:schemeClr val="tx1"/>
                </a:solidFill>
              </a:rPr>
              <a:t>Dedicated solutions</a:t>
            </a:r>
            <a:endParaRPr lang="en-GB" sz="1050" b="1" dirty="0">
              <a:solidFill>
                <a:schemeClr val="tx1"/>
              </a:solidFill>
            </a:endParaRPr>
          </a:p>
        </p:txBody>
      </p:sp>
      <p:sp>
        <p:nvSpPr>
          <p:cNvPr id="93" name="Rectangle 92">
            <a:extLst>
              <a:ext uri="{FF2B5EF4-FFF2-40B4-BE49-F238E27FC236}">
                <a16:creationId xmlns:a16="http://schemas.microsoft.com/office/drawing/2014/main" id="{D8266AF4-9606-410F-88C4-6A2D980DDA7A}"/>
              </a:ext>
            </a:extLst>
          </p:cNvPr>
          <p:cNvSpPr/>
          <p:nvPr/>
        </p:nvSpPr>
        <p:spPr>
          <a:xfrm>
            <a:off x="9012987" y="3029039"/>
            <a:ext cx="1480184" cy="16479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dirty="0">
                <a:solidFill>
                  <a:schemeClr val="tx1"/>
                </a:solidFill>
              </a:rPr>
              <a:t>Airport security gates</a:t>
            </a:r>
          </a:p>
        </p:txBody>
      </p:sp>
      <p:sp>
        <p:nvSpPr>
          <p:cNvPr id="94" name="Rectangle 93">
            <a:extLst>
              <a:ext uri="{FF2B5EF4-FFF2-40B4-BE49-F238E27FC236}">
                <a16:creationId xmlns:a16="http://schemas.microsoft.com/office/drawing/2014/main" id="{FE2FB707-63DD-4999-A381-DC06282E99D7}"/>
              </a:ext>
            </a:extLst>
          </p:cNvPr>
          <p:cNvSpPr/>
          <p:nvPr/>
        </p:nvSpPr>
        <p:spPr>
          <a:xfrm>
            <a:off x="9012987" y="3251383"/>
            <a:ext cx="1480184" cy="16479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dirty="0">
                <a:solidFill>
                  <a:schemeClr val="tx1"/>
                </a:solidFill>
              </a:rPr>
              <a:t>E-passport systems</a:t>
            </a:r>
          </a:p>
        </p:txBody>
      </p:sp>
      <p:sp>
        <p:nvSpPr>
          <p:cNvPr id="107" name="pole tekstowe 21">
            <a:extLst>
              <a:ext uri="{FF2B5EF4-FFF2-40B4-BE49-F238E27FC236}">
                <a16:creationId xmlns:a16="http://schemas.microsoft.com/office/drawing/2014/main" id="{86C644FB-BECE-4E92-BB32-41FB86DC36EC}"/>
              </a:ext>
            </a:extLst>
          </p:cNvPr>
          <p:cNvSpPr txBox="1"/>
          <p:nvPr/>
        </p:nvSpPr>
        <p:spPr>
          <a:xfrm>
            <a:off x="3812880" y="5457348"/>
            <a:ext cx="655609" cy="253916"/>
          </a:xfrm>
          <a:prstGeom prst="rect">
            <a:avLst/>
          </a:prstGeom>
          <a:noFill/>
        </p:spPr>
        <p:txBody>
          <a:bodyPr wrap="square" rtlCol="0">
            <a:spAutoFit/>
          </a:bodyPr>
          <a:lstStyle/>
          <a:p>
            <a:pPr defTabSz="1199144"/>
            <a:r>
              <a:rPr lang="pl-PL" sz="1050" dirty="0">
                <a:solidFill>
                  <a:srgbClr val="0E0F2E"/>
                </a:solidFill>
              </a:rPr>
              <a:t>Others</a:t>
            </a:r>
            <a:endParaRPr lang="en-GB" sz="1050" dirty="0">
              <a:solidFill>
                <a:srgbClr val="0E0F2E"/>
              </a:solidFill>
            </a:endParaRPr>
          </a:p>
        </p:txBody>
      </p:sp>
      <p:pic>
        <p:nvPicPr>
          <p:cNvPr id="109" name="Picture 108" descr="Shape&#10;&#10;Description automatically generated with low confidence">
            <a:extLst>
              <a:ext uri="{FF2B5EF4-FFF2-40B4-BE49-F238E27FC236}">
                <a16:creationId xmlns:a16="http://schemas.microsoft.com/office/drawing/2014/main" id="{8D47A349-4B6F-4AB8-BE27-3C5E673BF582}"/>
              </a:ext>
            </a:extLst>
          </p:cNvPr>
          <p:cNvPicPr>
            <a:picLocks noChangeAspect="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45212" y="5469801"/>
            <a:ext cx="223746" cy="223746"/>
          </a:xfrm>
          <a:prstGeom prst="rect">
            <a:avLst/>
          </a:prstGeom>
        </p:spPr>
      </p:pic>
      <p:sp>
        <p:nvSpPr>
          <p:cNvPr id="97" name="Rectangle 96">
            <a:extLst>
              <a:ext uri="{FF2B5EF4-FFF2-40B4-BE49-F238E27FC236}">
                <a16:creationId xmlns:a16="http://schemas.microsoft.com/office/drawing/2014/main" id="{8445F4F2-FCD0-4053-ABE5-C814EBB8A141}"/>
              </a:ext>
            </a:extLst>
          </p:cNvPr>
          <p:cNvSpPr/>
          <p:nvPr/>
        </p:nvSpPr>
        <p:spPr>
          <a:xfrm>
            <a:off x="8744970" y="2812560"/>
            <a:ext cx="1974463" cy="16479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050" dirty="0">
                <a:solidFill>
                  <a:schemeClr val="tx1"/>
                </a:solidFill>
              </a:rPr>
              <a:t>Digital Archive System </a:t>
            </a:r>
          </a:p>
        </p:txBody>
      </p:sp>
    </p:spTree>
    <p:extLst>
      <p:ext uri="{BB962C8B-B14F-4D97-AF65-F5344CB8AC3E}">
        <p14:creationId xmlns:p14="http://schemas.microsoft.com/office/powerpoint/2010/main" val="1594621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B3C8B5-9C2B-492C-8AA4-2A9345A23164}"/>
              </a:ext>
            </a:extLst>
          </p:cNvPr>
          <p:cNvSpPr/>
          <p:nvPr/>
        </p:nvSpPr>
        <p:spPr>
          <a:xfrm>
            <a:off x="2317905" y="2696293"/>
            <a:ext cx="1763999" cy="356162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40" name="Rectangle 39">
            <a:extLst>
              <a:ext uri="{FF2B5EF4-FFF2-40B4-BE49-F238E27FC236}">
                <a16:creationId xmlns:a16="http://schemas.microsoft.com/office/drawing/2014/main" id="{60D855C5-FFA2-4848-ADAD-DC2F8340CF36}"/>
              </a:ext>
            </a:extLst>
          </p:cNvPr>
          <p:cNvSpPr/>
          <p:nvPr/>
        </p:nvSpPr>
        <p:spPr>
          <a:xfrm>
            <a:off x="4222338" y="2696295"/>
            <a:ext cx="1763999" cy="356162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41" name="Rectangle 40">
            <a:extLst>
              <a:ext uri="{FF2B5EF4-FFF2-40B4-BE49-F238E27FC236}">
                <a16:creationId xmlns:a16="http://schemas.microsoft.com/office/drawing/2014/main" id="{2E66F41E-60AA-470C-9978-9A25DCDF6B68}"/>
              </a:ext>
            </a:extLst>
          </p:cNvPr>
          <p:cNvSpPr/>
          <p:nvPr/>
        </p:nvSpPr>
        <p:spPr>
          <a:xfrm>
            <a:off x="6118773" y="2696295"/>
            <a:ext cx="1763999" cy="356162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43" name="Rectangle 42">
            <a:extLst>
              <a:ext uri="{FF2B5EF4-FFF2-40B4-BE49-F238E27FC236}">
                <a16:creationId xmlns:a16="http://schemas.microsoft.com/office/drawing/2014/main" id="{94A66A21-F1D4-4358-A625-59464ECCCA3E}"/>
              </a:ext>
            </a:extLst>
          </p:cNvPr>
          <p:cNvSpPr/>
          <p:nvPr/>
        </p:nvSpPr>
        <p:spPr>
          <a:xfrm>
            <a:off x="8015587" y="2696293"/>
            <a:ext cx="1763999" cy="356162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38" name="Rectangle 37">
            <a:extLst>
              <a:ext uri="{FF2B5EF4-FFF2-40B4-BE49-F238E27FC236}">
                <a16:creationId xmlns:a16="http://schemas.microsoft.com/office/drawing/2014/main" id="{FE713C59-3800-4C82-85E9-1C4189E1E30A}"/>
              </a:ext>
            </a:extLst>
          </p:cNvPr>
          <p:cNvSpPr/>
          <p:nvPr/>
        </p:nvSpPr>
        <p:spPr>
          <a:xfrm>
            <a:off x="404371" y="2696295"/>
            <a:ext cx="1763999" cy="356162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pic>
        <p:nvPicPr>
          <p:cNvPr id="11" name="Obraz 10">
            <a:extLst>
              <a:ext uri="{FF2B5EF4-FFF2-40B4-BE49-F238E27FC236}">
                <a16:creationId xmlns:a16="http://schemas.microsoft.com/office/drawing/2014/main" id="{6B1FCA77-8FC6-4047-B1F2-447FC371FD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274" y="728921"/>
            <a:ext cx="892772" cy="2231929"/>
          </a:xfrm>
          <a:prstGeom prst="rect">
            <a:avLst/>
          </a:prstGeom>
        </p:spPr>
      </p:pic>
      <p:pic>
        <p:nvPicPr>
          <p:cNvPr id="15" name="Obraz 6">
            <a:extLst>
              <a:ext uri="{FF2B5EF4-FFF2-40B4-BE49-F238E27FC236}">
                <a16:creationId xmlns:a16="http://schemas.microsoft.com/office/drawing/2014/main" id="{33DB6F5A-02AD-41D9-97BA-1E1A09E5B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6" y="440318"/>
            <a:ext cx="1123655" cy="2809136"/>
          </a:xfrm>
          <a:prstGeom prst="rect">
            <a:avLst/>
          </a:prstGeom>
        </p:spPr>
      </p:pic>
      <p:pic>
        <p:nvPicPr>
          <p:cNvPr id="16" name="Obraz 7">
            <a:extLst>
              <a:ext uri="{FF2B5EF4-FFF2-40B4-BE49-F238E27FC236}">
                <a16:creationId xmlns:a16="http://schemas.microsoft.com/office/drawing/2014/main" id="{7FAED4D0-13E4-467C-BBA0-56E6AF85AF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039" y="763484"/>
            <a:ext cx="889946" cy="2224865"/>
          </a:xfrm>
          <a:prstGeom prst="rect">
            <a:avLst/>
          </a:prstGeom>
        </p:spPr>
      </p:pic>
      <p:pic>
        <p:nvPicPr>
          <p:cNvPr id="17" name="Obraz 11">
            <a:extLst>
              <a:ext uri="{FF2B5EF4-FFF2-40B4-BE49-F238E27FC236}">
                <a16:creationId xmlns:a16="http://schemas.microsoft.com/office/drawing/2014/main" id="{85EBF7B9-91A8-4F35-B097-80FDC5C7A3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8022" y="652026"/>
            <a:ext cx="1009556" cy="2523888"/>
          </a:xfrm>
          <a:prstGeom prst="rect">
            <a:avLst/>
          </a:prstGeom>
        </p:spPr>
      </p:pic>
      <p:sp>
        <p:nvSpPr>
          <p:cNvPr id="18" name="Prostokąt 13">
            <a:extLst>
              <a:ext uri="{FF2B5EF4-FFF2-40B4-BE49-F238E27FC236}">
                <a16:creationId xmlns:a16="http://schemas.microsoft.com/office/drawing/2014/main" id="{675EFCD7-2FE7-45AF-9062-C1853A1D18A6}"/>
              </a:ext>
            </a:extLst>
          </p:cNvPr>
          <p:cNvSpPr/>
          <p:nvPr/>
        </p:nvSpPr>
        <p:spPr>
          <a:xfrm>
            <a:off x="347773" y="2590801"/>
            <a:ext cx="1804410" cy="3039294"/>
          </a:xfrm>
          <a:prstGeom prst="rect">
            <a:avLst/>
          </a:prstGeom>
        </p:spPr>
        <p:txBody>
          <a:bodyPr wrap="square">
            <a:spAutoFit/>
          </a:bodyPr>
          <a:lstStyle/>
          <a:p>
            <a:endParaRPr lang="en-GB" sz="1000" dirty="0"/>
          </a:p>
          <a:p>
            <a:pPr marL="171450" indent="-171450">
              <a:buFont typeface="Wingdings" panose="05000000000000000000" pitchFamily="2" charset="2"/>
              <a:buChar char="ü"/>
            </a:pPr>
            <a:r>
              <a:rPr lang="en-GB" sz="900" dirty="0"/>
              <a:t>MSZ (Ministry of Foreign Affairs)</a:t>
            </a:r>
          </a:p>
          <a:p>
            <a:pPr marL="171450" indent="-171450">
              <a:buFont typeface="Wingdings" panose="05000000000000000000" pitchFamily="2" charset="2"/>
              <a:buChar char="ü"/>
            </a:pPr>
            <a:r>
              <a:rPr lang="en-GB" sz="900" dirty="0"/>
              <a:t>MC (Ministry of Digitization)</a:t>
            </a:r>
          </a:p>
          <a:p>
            <a:pPr marL="171450" indent="-171450">
              <a:buFont typeface="Wingdings" panose="05000000000000000000" pitchFamily="2" charset="2"/>
              <a:buChar char="ü"/>
            </a:pPr>
            <a:r>
              <a:rPr lang="en-GB" sz="900" dirty="0"/>
              <a:t>MSWiA (Ministry of Internal Affairs)</a:t>
            </a:r>
          </a:p>
          <a:p>
            <a:pPr marL="171450" indent="-171450">
              <a:buFont typeface="Wingdings" panose="05000000000000000000" pitchFamily="2" charset="2"/>
              <a:buChar char="ü"/>
            </a:pPr>
            <a:r>
              <a:rPr lang="en-GB" sz="900" dirty="0"/>
              <a:t>MF (Ministry of Finance)</a:t>
            </a:r>
          </a:p>
          <a:p>
            <a:pPr marL="171450" indent="-171450">
              <a:buFont typeface="Wingdings" panose="05000000000000000000" pitchFamily="2" charset="2"/>
              <a:buChar char="ü"/>
            </a:pPr>
            <a:r>
              <a:rPr lang="en-GB" sz="900" dirty="0"/>
              <a:t>MS (Ministry of Justice)</a:t>
            </a:r>
          </a:p>
          <a:p>
            <a:pPr marL="171450" indent="-171450">
              <a:buFont typeface="Wingdings" panose="05000000000000000000" pitchFamily="2" charset="2"/>
              <a:buChar char="ü"/>
            </a:pPr>
            <a:r>
              <a:rPr lang="en-GB" sz="900" dirty="0"/>
              <a:t>RCB (Government Centre for Security)</a:t>
            </a:r>
          </a:p>
          <a:p>
            <a:pPr marL="171450" indent="-171450">
              <a:buFont typeface="Wingdings" panose="05000000000000000000" pitchFamily="2" charset="2"/>
              <a:buChar char="ü"/>
            </a:pPr>
            <a:r>
              <a:rPr lang="en-GB" sz="900" dirty="0"/>
              <a:t>Prokuratura (Prosecutor's Office)</a:t>
            </a:r>
          </a:p>
          <a:p>
            <a:pPr marL="171450" indent="-171450">
              <a:buFont typeface="Wingdings" panose="05000000000000000000" pitchFamily="2" charset="2"/>
              <a:buChar char="ü"/>
            </a:pPr>
            <a:r>
              <a:rPr lang="en-GB" sz="900" dirty="0"/>
              <a:t>Kancelaria Sejmu (Chancellery of the Parliament)</a:t>
            </a:r>
          </a:p>
          <a:p>
            <a:pPr marL="171450" indent="-171450">
              <a:buFont typeface="Wingdings" panose="05000000000000000000" pitchFamily="2" charset="2"/>
              <a:buChar char="ü"/>
            </a:pPr>
            <a:r>
              <a:rPr lang="en-GB" sz="900" dirty="0"/>
              <a:t>NFZ (National Health Fund)</a:t>
            </a:r>
          </a:p>
          <a:p>
            <a:pPr marL="171450" indent="-171450">
              <a:buFont typeface="Wingdings" panose="05000000000000000000" pitchFamily="2" charset="2"/>
              <a:buChar char="ü"/>
            </a:pPr>
            <a:r>
              <a:rPr lang="en-GB" sz="900" dirty="0"/>
              <a:t>IPN (Institute of National Remembrance)</a:t>
            </a:r>
          </a:p>
          <a:p>
            <a:pPr marL="171450" indent="-171450">
              <a:buFont typeface="Wingdings" panose="05000000000000000000" pitchFamily="2" charset="2"/>
              <a:buChar char="ü"/>
            </a:pPr>
            <a:r>
              <a:rPr lang="en-GB" sz="900" dirty="0"/>
              <a:t>PWPW (Polish Security Printing Works)</a:t>
            </a:r>
          </a:p>
          <a:p>
            <a:endParaRPr lang="en-GB" sz="1050" dirty="0"/>
          </a:p>
        </p:txBody>
      </p:sp>
      <p:sp>
        <p:nvSpPr>
          <p:cNvPr id="23" name="Prostokąt 14">
            <a:extLst>
              <a:ext uri="{FF2B5EF4-FFF2-40B4-BE49-F238E27FC236}">
                <a16:creationId xmlns:a16="http://schemas.microsoft.com/office/drawing/2014/main" id="{04E94F8B-E9C3-4F3C-8732-AE68FAC83282}"/>
              </a:ext>
            </a:extLst>
          </p:cNvPr>
          <p:cNvSpPr/>
          <p:nvPr/>
        </p:nvSpPr>
        <p:spPr>
          <a:xfrm>
            <a:off x="2263058" y="2581997"/>
            <a:ext cx="1848343" cy="2308324"/>
          </a:xfrm>
          <a:prstGeom prst="rect">
            <a:avLst/>
          </a:prstGeom>
        </p:spPr>
        <p:txBody>
          <a:bodyPr wrap="square">
            <a:spAutoFit/>
          </a:bodyPr>
          <a:lstStyle/>
          <a:p>
            <a:endParaRPr lang="pl-PL" sz="1000" dirty="0"/>
          </a:p>
          <a:p>
            <a:pPr marL="171450" indent="-171450">
              <a:buFont typeface="Wingdings" panose="05000000000000000000" pitchFamily="2" charset="2"/>
              <a:buChar char="ü"/>
            </a:pPr>
            <a:r>
              <a:rPr lang="pl-PL" sz="900" dirty="0"/>
              <a:t>Police</a:t>
            </a:r>
          </a:p>
          <a:p>
            <a:pPr marL="171450" indent="-171450">
              <a:buFont typeface="Wingdings" panose="05000000000000000000" pitchFamily="2" charset="2"/>
              <a:buChar char="ü"/>
            </a:pPr>
            <a:r>
              <a:rPr lang="pl-PL" sz="900" dirty="0"/>
              <a:t>Polish Army</a:t>
            </a:r>
          </a:p>
          <a:p>
            <a:pPr marL="171450" indent="-171450">
              <a:buFont typeface="Wingdings" panose="05000000000000000000" pitchFamily="2" charset="2"/>
              <a:buChar char="ü"/>
            </a:pPr>
            <a:r>
              <a:rPr lang="pl-PL" sz="900" dirty="0"/>
              <a:t>SKW (Military Counterintelligence)</a:t>
            </a:r>
          </a:p>
          <a:p>
            <a:pPr marL="171450" indent="-171450">
              <a:buFont typeface="Wingdings" panose="05000000000000000000" pitchFamily="2" charset="2"/>
              <a:buChar char="ü"/>
            </a:pPr>
            <a:r>
              <a:rPr lang="pl-PL" sz="900" dirty="0"/>
              <a:t>Straż Graniczna (Border Guard)</a:t>
            </a:r>
          </a:p>
          <a:p>
            <a:pPr marL="171450" indent="-171450">
              <a:buFont typeface="Wingdings" panose="05000000000000000000" pitchFamily="2" charset="2"/>
              <a:buChar char="ü"/>
            </a:pPr>
            <a:r>
              <a:rPr lang="pl-PL" sz="900" dirty="0"/>
              <a:t>Straż Ochrony Kolei (Railroad Security Service)</a:t>
            </a:r>
          </a:p>
          <a:p>
            <a:r>
              <a:rPr lang="pl-PL" sz="1000" dirty="0"/>
              <a:t> </a:t>
            </a:r>
          </a:p>
          <a:p>
            <a:r>
              <a:rPr lang="pl-PL" sz="1000" dirty="0"/>
              <a:t> </a:t>
            </a:r>
          </a:p>
          <a:p>
            <a:endParaRPr lang="pl-PL" sz="1050" dirty="0"/>
          </a:p>
          <a:p>
            <a:endParaRPr lang="pl-PL" sz="1050" dirty="0"/>
          </a:p>
          <a:p>
            <a:endParaRPr lang="pl-PL" sz="1050" dirty="0"/>
          </a:p>
          <a:p>
            <a:endParaRPr lang="pl-PL" sz="1050" dirty="0"/>
          </a:p>
        </p:txBody>
      </p:sp>
      <p:sp>
        <p:nvSpPr>
          <p:cNvPr id="27" name="Prostokąt 15">
            <a:extLst>
              <a:ext uri="{FF2B5EF4-FFF2-40B4-BE49-F238E27FC236}">
                <a16:creationId xmlns:a16="http://schemas.microsoft.com/office/drawing/2014/main" id="{4A7D6687-C3E3-436C-BC0D-5CBA4E235858}"/>
              </a:ext>
            </a:extLst>
          </p:cNvPr>
          <p:cNvSpPr/>
          <p:nvPr/>
        </p:nvSpPr>
        <p:spPr>
          <a:xfrm>
            <a:off x="4277457" y="2581997"/>
            <a:ext cx="1764000" cy="1838965"/>
          </a:xfrm>
          <a:prstGeom prst="rect">
            <a:avLst/>
          </a:prstGeom>
        </p:spPr>
        <p:txBody>
          <a:bodyPr wrap="square">
            <a:spAutoFit/>
          </a:bodyPr>
          <a:lstStyle/>
          <a:p>
            <a:endParaRPr lang="pl-PL" sz="1000" dirty="0"/>
          </a:p>
          <a:p>
            <a:pPr marL="171450" indent="-171450">
              <a:buFont typeface="Wingdings" panose="05000000000000000000" pitchFamily="2" charset="2"/>
              <a:buChar char="ü"/>
            </a:pPr>
            <a:r>
              <a:rPr lang="pl-PL" sz="900" dirty="0"/>
              <a:t>NBP</a:t>
            </a:r>
          </a:p>
          <a:p>
            <a:pPr marL="171450" indent="-171450">
              <a:buFont typeface="Wingdings" panose="05000000000000000000" pitchFamily="2" charset="2"/>
              <a:buChar char="ü"/>
            </a:pPr>
            <a:r>
              <a:rPr lang="pl-PL" sz="900" dirty="0"/>
              <a:t>Societe Generale</a:t>
            </a:r>
          </a:p>
          <a:p>
            <a:pPr marL="171450" indent="-171450">
              <a:buFont typeface="Wingdings" panose="05000000000000000000" pitchFamily="2" charset="2"/>
              <a:buChar char="ü"/>
            </a:pPr>
            <a:r>
              <a:rPr lang="pl-PL" sz="900" dirty="0"/>
              <a:t>Santander</a:t>
            </a:r>
          </a:p>
          <a:p>
            <a:pPr marL="171450" indent="-171450">
              <a:buFont typeface="Wingdings" panose="05000000000000000000" pitchFamily="2" charset="2"/>
              <a:buChar char="ü"/>
            </a:pPr>
            <a:r>
              <a:rPr lang="pl-PL" sz="900" dirty="0"/>
              <a:t>UKNF</a:t>
            </a:r>
          </a:p>
          <a:p>
            <a:pPr marL="171450" indent="-171450">
              <a:buFont typeface="Wingdings" panose="05000000000000000000" pitchFamily="2" charset="2"/>
              <a:buChar char="ü"/>
            </a:pPr>
            <a:r>
              <a:rPr lang="pl-PL" sz="900" dirty="0"/>
              <a:t>BZWBK (Santander)</a:t>
            </a:r>
          </a:p>
          <a:p>
            <a:pPr marL="171450" indent="-171450">
              <a:buFont typeface="Wingdings" panose="05000000000000000000" pitchFamily="2" charset="2"/>
              <a:buChar char="ü"/>
            </a:pPr>
            <a:r>
              <a:rPr lang="pl-PL" sz="900" dirty="0"/>
              <a:t>Bank Pocztowy</a:t>
            </a:r>
          </a:p>
          <a:p>
            <a:pPr marL="171450" indent="-171450">
              <a:buFont typeface="Wingdings" panose="05000000000000000000" pitchFamily="2" charset="2"/>
              <a:buChar char="ü"/>
            </a:pPr>
            <a:r>
              <a:rPr lang="pl-PL" sz="900" dirty="0"/>
              <a:t>BGK </a:t>
            </a:r>
          </a:p>
          <a:p>
            <a:endParaRPr lang="pl-PL" sz="900" dirty="0"/>
          </a:p>
          <a:p>
            <a:endParaRPr lang="pl-PL" sz="1050" dirty="0"/>
          </a:p>
          <a:p>
            <a:endParaRPr lang="pl-PL" sz="1050" dirty="0"/>
          </a:p>
          <a:p>
            <a:endParaRPr lang="pl-PL" sz="1050" dirty="0"/>
          </a:p>
        </p:txBody>
      </p:sp>
      <p:sp>
        <p:nvSpPr>
          <p:cNvPr id="28" name="Prostokąt 16">
            <a:extLst>
              <a:ext uri="{FF2B5EF4-FFF2-40B4-BE49-F238E27FC236}">
                <a16:creationId xmlns:a16="http://schemas.microsoft.com/office/drawing/2014/main" id="{A074FD63-689F-4CF4-A565-057BB5D4D318}"/>
              </a:ext>
            </a:extLst>
          </p:cNvPr>
          <p:cNvSpPr/>
          <p:nvPr/>
        </p:nvSpPr>
        <p:spPr>
          <a:xfrm>
            <a:off x="6250564" y="2721726"/>
            <a:ext cx="1764000" cy="1123384"/>
          </a:xfrm>
          <a:prstGeom prst="rect">
            <a:avLst/>
          </a:prstGeom>
        </p:spPr>
        <p:txBody>
          <a:bodyPr wrap="square">
            <a:spAutoFit/>
          </a:bodyPr>
          <a:lstStyle/>
          <a:p>
            <a:pPr marL="171450" indent="-171450">
              <a:buFont typeface="Wingdings" panose="05000000000000000000" pitchFamily="2" charset="2"/>
              <a:buChar char="ü"/>
            </a:pPr>
            <a:r>
              <a:rPr lang="pl-PL" sz="900" dirty="0"/>
              <a:t>UPC Polska</a:t>
            </a:r>
          </a:p>
          <a:p>
            <a:pPr marL="171450" indent="-171450">
              <a:buFont typeface="Wingdings" panose="05000000000000000000" pitchFamily="2" charset="2"/>
              <a:buChar char="ü"/>
            </a:pPr>
            <a:r>
              <a:rPr lang="pl-PL" sz="900" dirty="0"/>
              <a:t>Orange</a:t>
            </a:r>
          </a:p>
          <a:p>
            <a:pPr marL="171450" indent="-171450">
              <a:buFont typeface="Wingdings" panose="05000000000000000000" pitchFamily="2" charset="2"/>
              <a:buChar char="ü"/>
            </a:pPr>
            <a:r>
              <a:rPr lang="pl-PL" sz="900" dirty="0"/>
              <a:t>TP SA  (Orange)</a:t>
            </a:r>
          </a:p>
          <a:p>
            <a:pPr marL="171450" indent="-171450">
              <a:buFont typeface="Wingdings" panose="05000000000000000000" pitchFamily="2" charset="2"/>
              <a:buChar char="ü"/>
            </a:pPr>
            <a:r>
              <a:rPr lang="pl-PL" sz="900" dirty="0"/>
              <a:t>Netia</a:t>
            </a:r>
          </a:p>
          <a:p>
            <a:endParaRPr lang="pl-PL" sz="1000" dirty="0"/>
          </a:p>
          <a:p>
            <a:endParaRPr lang="pl-PL" sz="1050" dirty="0"/>
          </a:p>
          <a:p>
            <a:endParaRPr lang="pl-PL" sz="1050" dirty="0"/>
          </a:p>
        </p:txBody>
      </p:sp>
      <p:sp>
        <p:nvSpPr>
          <p:cNvPr id="31" name="Prostokąt 18">
            <a:extLst>
              <a:ext uri="{FF2B5EF4-FFF2-40B4-BE49-F238E27FC236}">
                <a16:creationId xmlns:a16="http://schemas.microsoft.com/office/drawing/2014/main" id="{4FB0C946-0894-455A-8072-558C6956B5C0}"/>
              </a:ext>
            </a:extLst>
          </p:cNvPr>
          <p:cNvSpPr/>
          <p:nvPr/>
        </p:nvSpPr>
        <p:spPr>
          <a:xfrm>
            <a:off x="8028294" y="2719359"/>
            <a:ext cx="1764000" cy="1646605"/>
          </a:xfrm>
          <a:prstGeom prst="rect">
            <a:avLst/>
          </a:prstGeom>
        </p:spPr>
        <p:txBody>
          <a:bodyPr wrap="square">
            <a:spAutoFit/>
          </a:bodyPr>
          <a:lstStyle/>
          <a:p>
            <a:pPr marL="171450" indent="-171450">
              <a:buFont typeface="Wingdings" panose="05000000000000000000" pitchFamily="2" charset="2"/>
              <a:buChar char="ü"/>
            </a:pPr>
            <a:r>
              <a:rPr lang="pl-PL" sz="900" dirty="0"/>
              <a:t>PGE Systems</a:t>
            </a:r>
          </a:p>
          <a:p>
            <a:pPr marL="171450" indent="-171450">
              <a:buFont typeface="Wingdings" panose="05000000000000000000" pitchFamily="2" charset="2"/>
              <a:buChar char="ü"/>
            </a:pPr>
            <a:r>
              <a:rPr lang="pl-PL" sz="900" dirty="0"/>
              <a:t>Gaz System</a:t>
            </a:r>
          </a:p>
          <a:p>
            <a:pPr marL="171450" indent="-171450">
              <a:buFont typeface="Wingdings" panose="05000000000000000000" pitchFamily="2" charset="2"/>
              <a:buChar char="ü"/>
            </a:pPr>
            <a:r>
              <a:rPr lang="pl-PL" sz="900" dirty="0"/>
              <a:t>PSE (Polish Power Grids)</a:t>
            </a:r>
            <a:endParaRPr lang="pl-PL" sz="1050" dirty="0"/>
          </a:p>
          <a:p>
            <a:pPr marL="171450" indent="-171450">
              <a:buFont typeface="Wingdings" panose="05000000000000000000" pitchFamily="2" charset="2"/>
              <a:buChar char="ü"/>
            </a:pPr>
            <a:r>
              <a:rPr lang="en-GB" sz="900" dirty="0"/>
              <a:t>Ok</a:t>
            </a:r>
            <a:r>
              <a:rPr lang="pl-PL" sz="900" dirty="0"/>
              <a:t>e</a:t>
            </a:r>
            <a:r>
              <a:rPr lang="en-GB" sz="900" dirty="0"/>
              <a:t>cie Airport</a:t>
            </a:r>
            <a:r>
              <a:rPr lang="pl-PL" sz="900" dirty="0"/>
              <a:t> (Warsaw)</a:t>
            </a:r>
            <a:endParaRPr lang="en-GB" sz="900" dirty="0"/>
          </a:p>
          <a:p>
            <a:pPr marL="171450" indent="-171450">
              <a:buFont typeface="Wingdings" panose="05000000000000000000" pitchFamily="2" charset="2"/>
              <a:buChar char="ü"/>
            </a:pPr>
            <a:r>
              <a:rPr lang="en-GB" sz="900" dirty="0"/>
              <a:t>Poznan Airport</a:t>
            </a:r>
          </a:p>
          <a:p>
            <a:pPr marL="171450" indent="-171450">
              <a:buFont typeface="Wingdings" panose="05000000000000000000" pitchFamily="2" charset="2"/>
              <a:buChar char="ü"/>
            </a:pPr>
            <a:r>
              <a:rPr lang="en-GB" sz="900" dirty="0"/>
              <a:t>Modlin Airport</a:t>
            </a:r>
          </a:p>
          <a:p>
            <a:pPr marL="171450" indent="-171450">
              <a:buFont typeface="Wingdings" panose="05000000000000000000" pitchFamily="2" charset="2"/>
              <a:buChar char="ü"/>
            </a:pPr>
            <a:r>
              <a:rPr lang="en-GB" sz="900" dirty="0"/>
              <a:t>PKP</a:t>
            </a:r>
          </a:p>
          <a:p>
            <a:pPr marL="171450" indent="-171450">
              <a:buFont typeface="Wingdings" panose="05000000000000000000" pitchFamily="2" charset="2"/>
              <a:buChar char="ü"/>
            </a:pPr>
            <a:r>
              <a:rPr lang="pl-PL" sz="900" dirty="0"/>
              <a:t>General Inspectorate </a:t>
            </a:r>
            <a:r>
              <a:rPr lang="en-GB" sz="900" dirty="0"/>
              <a:t>of Road Transport </a:t>
            </a:r>
            <a:endParaRPr lang="pl-PL" sz="900" dirty="0"/>
          </a:p>
          <a:p>
            <a:endParaRPr lang="pl-PL" sz="1000" dirty="0"/>
          </a:p>
          <a:p>
            <a:endParaRPr lang="pl-PL" sz="1000" dirty="0"/>
          </a:p>
        </p:txBody>
      </p:sp>
      <p:sp>
        <p:nvSpPr>
          <p:cNvPr id="2" name="Slide Number Placeholder 1">
            <a:extLst>
              <a:ext uri="{FF2B5EF4-FFF2-40B4-BE49-F238E27FC236}">
                <a16:creationId xmlns:a16="http://schemas.microsoft.com/office/drawing/2014/main" id="{2D1F7481-5BC3-4BC9-BA00-F2C2671CE692}"/>
              </a:ext>
            </a:extLst>
          </p:cNvPr>
          <p:cNvSpPr>
            <a:spLocks noGrp="1"/>
          </p:cNvSpPr>
          <p:nvPr>
            <p:ph type="sldNum" sz="quarter" idx="12"/>
          </p:nvPr>
        </p:nvSpPr>
        <p:spPr>
          <a:xfrm>
            <a:off x="9076532" y="5969655"/>
            <a:ext cx="2743200" cy="365125"/>
          </a:xfrm>
        </p:spPr>
        <p:txBody>
          <a:bodyPr/>
          <a:lstStyle/>
          <a:p>
            <a:fld id="{757C06DB-65DA-4188-B231-CDD664637423}" type="slidenum">
              <a:rPr lang="en-GB" smtClean="0"/>
              <a:pPr/>
              <a:t>7</a:t>
            </a:fld>
            <a:endParaRPr lang="en-GB" dirty="0"/>
          </a:p>
        </p:txBody>
      </p:sp>
      <p:sp>
        <p:nvSpPr>
          <p:cNvPr id="25" name="Prostokąt 14">
            <a:extLst>
              <a:ext uri="{FF2B5EF4-FFF2-40B4-BE49-F238E27FC236}">
                <a16:creationId xmlns:a16="http://schemas.microsoft.com/office/drawing/2014/main" id="{97364BCD-1C29-406E-9AF4-E93FD86CFE62}"/>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cxnSp>
        <p:nvCxnSpPr>
          <p:cNvPr id="26" name="Straight Connector 25">
            <a:extLst>
              <a:ext uri="{FF2B5EF4-FFF2-40B4-BE49-F238E27FC236}">
                <a16:creationId xmlns:a16="http://schemas.microsoft.com/office/drawing/2014/main" id="{A9AD3DEE-5686-408A-99FE-E42F3A06D84B}"/>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D84BE52-07FE-4582-A872-C14954F74914}"/>
              </a:ext>
            </a:extLst>
          </p:cNvPr>
          <p:cNvCxnSpPr>
            <a:cxnSpLocks/>
          </p:cNvCxnSpPr>
          <p:nvPr/>
        </p:nvCxnSpPr>
        <p:spPr>
          <a:xfrm>
            <a:off x="334963" y="1486652"/>
            <a:ext cx="1509603"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8A8181E1-F5AE-41FD-9EC5-A3C8FBA467CC}"/>
              </a:ext>
            </a:extLst>
          </p:cNvPr>
          <p:cNvSpPr txBox="1"/>
          <p:nvPr/>
        </p:nvSpPr>
        <p:spPr>
          <a:xfrm>
            <a:off x="6747007" y="117153"/>
            <a:ext cx="4153676" cy="646331"/>
          </a:xfrm>
          <a:prstGeom prst="rect">
            <a:avLst/>
          </a:prstGeom>
          <a:noFill/>
        </p:spPr>
        <p:txBody>
          <a:bodyPr wrap="square" rtlCol="0">
            <a:spAutoFit/>
          </a:bodyPr>
          <a:lstStyle/>
          <a:p>
            <a:pPr algn="r"/>
            <a:r>
              <a:rPr lang="pl-PL" sz="1200" dirty="0">
                <a:latin typeface="+mj-lt"/>
                <a:ea typeface="Verdana" panose="020B0604030504040204" pitchFamily="34" charset="0"/>
              </a:rPr>
              <a:t>1. INTRODUCTORY INFORMATION</a:t>
            </a:r>
          </a:p>
          <a:p>
            <a:pPr algn="r"/>
            <a:endParaRPr lang="pl-PL" sz="1200" dirty="0">
              <a:latin typeface="+mj-lt"/>
              <a:ea typeface="Verdana" panose="020B0604030504040204" pitchFamily="34" charset="0"/>
            </a:endParaRPr>
          </a:p>
          <a:p>
            <a:pPr algn="r"/>
            <a:endParaRPr lang="pl-PL" sz="1200" dirty="0">
              <a:latin typeface="+mj-lt"/>
              <a:ea typeface="Verdana" panose="020B0604030504040204" pitchFamily="34" charset="0"/>
            </a:endParaRPr>
          </a:p>
        </p:txBody>
      </p:sp>
      <p:sp>
        <p:nvSpPr>
          <p:cNvPr id="21" name="TextBox 20">
            <a:extLst>
              <a:ext uri="{FF2B5EF4-FFF2-40B4-BE49-F238E27FC236}">
                <a16:creationId xmlns:a16="http://schemas.microsoft.com/office/drawing/2014/main" id="{5DDD7574-40DD-43CC-B3ED-521D6DA84139}"/>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KEY CLIENTS</a:t>
            </a:r>
          </a:p>
        </p:txBody>
      </p:sp>
      <p:sp>
        <p:nvSpPr>
          <p:cNvPr id="22" name="TextBox 21">
            <a:extLst>
              <a:ext uri="{FF2B5EF4-FFF2-40B4-BE49-F238E27FC236}">
                <a16:creationId xmlns:a16="http://schemas.microsoft.com/office/drawing/2014/main" id="{A3470401-64F7-442C-A594-291B2E6D02D6}"/>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LEADING AND STABLE MARKET POSITION IN POLAND - SUMMARY</a:t>
            </a:r>
          </a:p>
        </p:txBody>
      </p:sp>
      <p:sp>
        <p:nvSpPr>
          <p:cNvPr id="3" name="Rectangle 2">
            <a:extLst>
              <a:ext uri="{FF2B5EF4-FFF2-40B4-BE49-F238E27FC236}">
                <a16:creationId xmlns:a16="http://schemas.microsoft.com/office/drawing/2014/main" id="{F6457A53-34C2-4A78-B138-4C11A1AAD0A6}"/>
              </a:ext>
            </a:extLst>
          </p:cNvPr>
          <p:cNvSpPr/>
          <p:nvPr/>
        </p:nvSpPr>
        <p:spPr>
          <a:xfrm>
            <a:off x="404371" y="2105746"/>
            <a:ext cx="1763999" cy="590550"/>
          </a:xfrm>
          <a:prstGeom prst="rect">
            <a:avLst/>
          </a:prstGeom>
          <a:solidFill>
            <a:srgbClr val="151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PUBLIC ADMINISTRATION</a:t>
            </a:r>
          </a:p>
        </p:txBody>
      </p:sp>
      <p:sp>
        <p:nvSpPr>
          <p:cNvPr id="24" name="Rectangle 23">
            <a:extLst>
              <a:ext uri="{FF2B5EF4-FFF2-40B4-BE49-F238E27FC236}">
                <a16:creationId xmlns:a16="http://schemas.microsoft.com/office/drawing/2014/main" id="{CAB46ADF-4C33-4985-900F-998F45C9C503}"/>
              </a:ext>
            </a:extLst>
          </p:cNvPr>
          <p:cNvSpPr/>
          <p:nvPr/>
        </p:nvSpPr>
        <p:spPr>
          <a:xfrm>
            <a:off x="2322813" y="2105746"/>
            <a:ext cx="1763999" cy="590550"/>
          </a:xfrm>
          <a:prstGeom prst="rect">
            <a:avLst/>
          </a:prstGeom>
          <a:solidFill>
            <a:srgbClr val="0D4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a:solidFill>
                  <a:schemeClr val="bg1"/>
                </a:solidFill>
              </a:rPr>
              <a:t>UNIFORMED SERVICES</a:t>
            </a:r>
          </a:p>
        </p:txBody>
      </p:sp>
      <p:sp>
        <p:nvSpPr>
          <p:cNvPr id="34" name="Rectangle 33">
            <a:extLst>
              <a:ext uri="{FF2B5EF4-FFF2-40B4-BE49-F238E27FC236}">
                <a16:creationId xmlns:a16="http://schemas.microsoft.com/office/drawing/2014/main" id="{6D9C3581-133D-4458-AFD2-FC9CE5E5A32E}"/>
              </a:ext>
            </a:extLst>
          </p:cNvPr>
          <p:cNvSpPr/>
          <p:nvPr/>
        </p:nvSpPr>
        <p:spPr>
          <a:xfrm>
            <a:off x="4227246" y="2105746"/>
            <a:ext cx="1763999" cy="590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a:solidFill>
                  <a:schemeClr val="bg1"/>
                </a:solidFill>
              </a:rPr>
              <a:t>FINANCIAL INSTITUTIONS</a:t>
            </a:r>
          </a:p>
        </p:txBody>
      </p:sp>
      <p:sp>
        <p:nvSpPr>
          <p:cNvPr id="35" name="Rectangle 34">
            <a:extLst>
              <a:ext uri="{FF2B5EF4-FFF2-40B4-BE49-F238E27FC236}">
                <a16:creationId xmlns:a16="http://schemas.microsoft.com/office/drawing/2014/main" id="{0CA227ED-49E2-4852-B839-83AC4BABAAEB}"/>
              </a:ext>
            </a:extLst>
          </p:cNvPr>
          <p:cNvSpPr/>
          <p:nvPr/>
        </p:nvSpPr>
        <p:spPr>
          <a:xfrm>
            <a:off x="6111674" y="2105746"/>
            <a:ext cx="1763999" cy="5905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a:solidFill>
                  <a:schemeClr val="bg1"/>
                </a:solidFill>
              </a:rPr>
              <a:t>TELECOM</a:t>
            </a:r>
            <a:endParaRPr lang="en-GB" sz="1200" dirty="0">
              <a:solidFill>
                <a:schemeClr val="bg1"/>
              </a:solidFill>
            </a:endParaRPr>
          </a:p>
        </p:txBody>
      </p:sp>
      <p:sp>
        <p:nvSpPr>
          <p:cNvPr id="36" name="Rectangle 35">
            <a:extLst>
              <a:ext uri="{FF2B5EF4-FFF2-40B4-BE49-F238E27FC236}">
                <a16:creationId xmlns:a16="http://schemas.microsoft.com/office/drawing/2014/main" id="{299C675B-09A1-448F-BE35-BDF41DF603C5}"/>
              </a:ext>
            </a:extLst>
          </p:cNvPr>
          <p:cNvSpPr/>
          <p:nvPr/>
        </p:nvSpPr>
        <p:spPr>
          <a:xfrm>
            <a:off x="8005290" y="2105746"/>
            <a:ext cx="1763999" cy="5905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a:solidFill>
                  <a:schemeClr val="bg1"/>
                </a:solidFill>
              </a:rPr>
              <a:t>MANUFACTURING, TRANSPORT AND ENERGY</a:t>
            </a:r>
          </a:p>
        </p:txBody>
      </p:sp>
      <p:pic>
        <p:nvPicPr>
          <p:cNvPr id="6" name="Picture 5" descr="Text, logo&#10;&#10;Description automatically generated">
            <a:extLst>
              <a:ext uri="{FF2B5EF4-FFF2-40B4-BE49-F238E27FC236}">
                <a16:creationId xmlns:a16="http://schemas.microsoft.com/office/drawing/2014/main" id="{360C5645-D4B5-415B-81C4-0820B4E8D0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5910" y="3880011"/>
            <a:ext cx="827144" cy="465268"/>
          </a:xfrm>
          <a:prstGeom prst="rect">
            <a:avLst/>
          </a:prstGeom>
        </p:spPr>
      </p:pic>
      <p:pic>
        <p:nvPicPr>
          <p:cNvPr id="8" name="Picture 7" descr="Logo&#10;&#10;Description automatically generated">
            <a:extLst>
              <a:ext uri="{FF2B5EF4-FFF2-40B4-BE49-F238E27FC236}">
                <a16:creationId xmlns:a16="http://schemas.microsoft.com/office/drawing/2014/main" id="{18A11EF6-DD0B-4CD9-ACC3-66198F26A4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5013" y="4835143"/>
            <a:ext cx="930248" cy="332746"/>
          </a:xfrm>
          <a:prstGeom prst="rect">
            <a:avLst/>
          </a:prstGeom>
        </p:spPr>
      </p:pic>
      <p:pic>
        <p:nvPicPr>
          <p:cNvPr id="44" name="Graphic 43">
            <a:extLst>
              <a:ext uri="{FF2B5EF4-FFF2-40B4-BE49-F238E27FC236}">
                <a16:creationId xmlns:a16="http://schemas.microsoft.com/office/drawing/2014/main" id="{0CED43E4-A2E4-4B0B-9F2C-380E512966E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002181" y="3920478"/>
            <a:ext cx="615174" cy="615174"/>
          </a:xfrm>
          <a:prstGeom prst="rect">
            <a:avLst/>
          </a:prstGeom>
        </p:spPr>
      </p:pic>
      <p:pic>
        <p:nvPicPr>
          <p:cNvPr id="46" name="Picture 45" descr="A picture containing text, helmet, ceramic ware&#10;&#10;Description automatically generated">
            <a:extLst>
              <a:ext uri="{FF2B5EF4-FFF2-40B4-BE49-F238E27FC236}">
                <a16:creationId xmlns:a16="http://schemas.microsoft.com/office/drawing/2014/main" id="{713D1AC2-3C04-4E8E-93F6-05AAB55813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28518" y="4713595"/>
            <a:ext cx="409288" cy="521079"/>
          </a:xfrm>
          <a:prstGeom prst="rect">
            <a:avLst/>
          </a:prstGeom>
        </p:spPr>
      </p:pic>
      <p:pic>
        <p:nvPicPr>
          <p:cNvPr id="48" name="Picture 47" descr="A close-up of a sign&#10;&#10;Description automatically generated with low confidence">
            <a:extLst>
              <a:ext uri="{FF2B5EF4-FFF2-40B4-BE49-F238E27FC236}">
                <a16:creationId xmlns:a16="http://schemas.microsoft.com/office/drawing/2014/main" id="{7CF3130C-AA4F-4FBC-870F-2DF06C9FD32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41382" y="4165503"/>
            <a:ext cx="489564" cy="267233"/>
          </a:xfrm>
          <a:prstGeom prst="rect">
            <a:avLst/>
          </a:prstGeom>
        </p:spPr>
      </p:pic>
      <p:pic>
        <p:nvPicPr>
          <p:cNvPr id="50" name="Picture 49" descr="Logo&#10;&#10;Description automatically generated">
            <a:extLst>
              <a:ext uri="{FF2B5EF4-FFF2-40B4-BE49-F238E27FC236}">
                <a16:creationId xmlns:a16="http://schemas.microsoft.com/office/drawing/2014/main" id="{AF585E77-9659-4098-807F-005C64275AE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87158" y="5606666"/>
            <a:ext cx="746172" cy="248481"/>
          </a:xfrm>
          <a:prstGeom prst="rect">
            <a:avLst/>
          </a:prstGeom>
        </p:spPr>
      </p:pic>
      <p:pic>
        <p:nvPicPr>
          <p:cNvPr id="52" name="Picture 51" descr="Text&#10;&#10;Description automatically generated">
            <a:extLst>
              <a:ext uri="{FF2B5EF4-FFF2-40B4-BE49-F238E27FC236}">
                <a16:creationId xmlns:a16="http://schemas.microsoft.com/office/drawing/2014/main" id="{91CB508C-116E-4075-B4E2-F7276E45713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13498" y="4539467"/>
            <a:ext cx="998536" cy="262773"/>
          </a:xfrm>
          <a:prstGeom prst="rect">
            <a:avLst/>
          </a:prstGeom>
        </p:spPr>
      </p:pic>
      <p:pic>
        <p:nvPicPr>
          <p:cNvPr id="54" name="Picture 53" descr="Logo&#10;&#10;Description automatically generated">
            <a:extLst>
              <a:ext uri="{FF2B5EF4-FFF2-40B4-BE49-F238E27FC236}">
                <a16:creationId xmlns:a16="http://schemas.microsoft.com/office/drawing/2014/main" id="{4A6648C0-5FA1-4FF2-B42B-B8D9640906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76221" y="4477107"/>
            <a:ext cx="529907" cy="229626"/>
          </a:xfrm>
          <a:prstGeom prst="rect">
            <a:avLst/>
          </a:prstGeom>
        </p:spPr>
      </p:pic>
      <p:pic>
        <p:nvPicPr>
          <p:cNvPr id="56" name="Picture 55" descr="Background pattern&#10;&#10;Description automatically generated">
            <a:extLst>
              <a:ext uri="{FF2B5EF4-FFF2-40B4-BE49-F238E27FC236}">
                <a16:creationId xmlns:a16="http://schemas.microsoft.com/office/drawing/2014/main" id="{E879FC42-4DFB-4384-ABA7-CBE36A7E6E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25149" y="4851205"/>
            <a:ext cx="504289" cy="646331"/>
          </a:xfrm>
          <a:prstGeom prst="rect">
            <a:avLst/>
          </a:prstGeom>
        </p:spPr>
      </p:pic>
      <p:pic>
        <p:nvPicPr>
          <p:cNvPr id="58" name="Picture 57" descr="A picture containing logo&#10;&#10;Description automatically generated">
            <a:extLst>
              <a:ext uri="{FF2B5EF4-FFF2-40B4-BE49-F238E27FC236}">
                <a16:creationId xmlns:a16="http://schemas.microsoft.com/office/drawing/2014/main" id="{6C0A43DC-A49D-4AC7-8570-E2E3B721BC4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7239" y="4643050"/>
            <a:ext cx="570649" cy="571766"/>
          </a:xfrm>
          <a:prstGeom prst="rect">
            <a:avLst/>
          </a:prstGeom>
        </p:spPr>
      </p:pic>
      <p:pic>
        <p:nvPicPr>
          <p:cNvPr id="60" name="Picture 59" descr="Graphical user interface&#10;&#10;Description automatically generated">
            <a:extLst>
              <a:ext uri="{FF2B5EF4-FFF2-40B4-BE49-F238E27FC236}">
                <a16:creationId xmlns:a16="http://schemas.microsoft.com/office/drawing/2014/main" id="{F955776C-076C-449A-98B8-370E58DC08F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07444" y="4782794"/>
            <a:ext cx="956573" cy="407638"/>
          </a:xfrm>
          <a:prstGeom prst="rect">
            <a:avLst/>
          </a:prstGeom>
        </p:spPr>
      </p:pic>
      <p:pic>
        <p:nvPicPr>
          <p:cNvPr id="62" name="Picture 61" descr="Logo, company name&#10;&#10;Description automatically generated">
            <a:extLst>
              <a:ext uri="{FF2B5EF4-FFF2-40B4-BE49-F238E27FC236}">
                <a16:creationId xmlns:a16="http://schemas.microsoft.com/office/drawing/2014/main" id="{5BEB6E55-CE33-4FB8-A241-5075DBD7981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35532" y="5823520"/>
            <a:ext cx="590758" cy="283564"/>
          </a:xfrm>
          <a:prstGeom prst="rect">
            <a:avLst/>
          </a:prstGeom>
        </p:spPr>
      </p:pic>
      <p:pic>
        <p:nvPicPr>
          <p:cNvPr id="64" name="Picture 63" descr="A blue background with white text&#10;&#10;Description automatically generated with low confidence">
            <a:extLst>
              <a:ext uri="{FF2B5EF4-FFF2-40B4-BE49-F238E27FC236}">
                <a16:creationId xmlns:a16="http://schemas.microsoft.com/office/drawing/2014/main" id="{A8C84613-6B9D-46E0-A155-061D4E85296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47614" y="3942543"/>
            <a:ext cx="333442" cy="333442"/>
          </a:xfrm>
          <a:prstGeom prst="rect">
            <a:avLst/>
          </a:prstGeom>
        </p:spPr>
      </p:pic>
      <p:pic>
        <p:nvPicPr>
          <p:cNvPr id="68" name="Picture 67" descr="Logo&#10;&#10;Description automatically generated">
            <a:extLst>
              <a:ext uri="{FF2B5EF4-FFF2-40B4-BE49-F238E27FC236}">
                <a16:creationId xmlns:a16="http://schemas.microsoft.com/office/drawing/2014/main" id="{F095EF7F-AEB7-440E-BF04-57B3535E52F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032152" y="4415156"/>
            <a:ext cx="640920" cy="475165"/>
          </a:xfrm>
          <a:prstGeom prst="rect">
            <a:avLst/>
          </a:prstGeom>
        </p:spPr>
      </p:pic>
      <p:pic>
        <p:nvPicPr>
          <p:cNvPr id="72" name="Picture 71" descr="Logo&#10;&#10;Description automatically generated">
            <a:extLst>
              <a:ext uri="{FF2B5EF4-FFF2-40B4-BE49-F238E27FC236}">
                <a16:creationId xmlns:a16="http://schemas.microsoft.com/office/drawing/2014/main" id="{55009E7A-DC3B-4710-B06C-10F175254F2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424093" y="3939636"/>
            <a:ext cx="999464" cy="599678"/>
          </a:xfrm>
          <a:prstGeom prst="rect">
            <a:avLst/>
          </a:prstGeom>
        </p:spPr>
      </p:pic>
      <p:pic>
        <p:nvPicPr>
          <p:cNvPr id="74" name="Picture 73" descr="A picture containing text, room, scene, gambling house&#10;&#10;Description automatically generated">
            <a:extLst>
              <a:ext uri="{FF2B5EF4-FFF2-40B4-BE49-F238E27FC236}">
                <a16:creationId xmlns:a16="http://schemas.microsoft.com/office/drawing/2014/main" id="{9F7C727F-9D21-4F42-9CF4-09092ACC00A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074354" y="5517854"/>
            <a:ext cx="339255" cy="337224"/>
          </a:xfrm>
          <a:prstGeom prst="rect">
            <a:avLst/>
          </a:prstGeom>
        </p:spPr>
      </p:pic>
      <p:pic>
        <p:nvPicPr>
          <p:cNvPr id="76" name="Picture 75" descr="Logo&#10;&#10;Description automatically generated">
            <a:extLst>
              <a:ext uri="{FF2B5EF4-FFF2-40B4-BE49-F238E27FC236}">
                <a16:creationId xmlns:a16="http://schemas.microsoft.com/office/drawing/2014/main" id="{828C1545-1FF3-4C21-9934-84219929780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807444" y="4946865"/>
            <a:ext cx="1061223" cy="707482"/>
          </a:xfrm>
          <a:prstGeom prst="rect">
            <a:avLst/>
          </a:prstGeom>
        </p:spPr>
      </p:pic>
      <p:pic>
        <p:nvPicPr>
          <p:cNvPr id="78" name="Picture 77" descr="A picture containing icon&#10;&#10;Description automatically generated">
            <a:extLst>
              <a:ext uri="{FF2B5EF4-FFF2-40B4-BE49-F238E27FC236}">
                <a16:creationId xmlns:a16="http://schemas.microsoft.com/office/drawing/2014/main" id="{E63704E8-DA0F-4FDA-B267-589D587FF8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229195" y="5200394"/>
            <a:ext cx="685452" cy="259231"/>
          </a:xfrm>
          <a:prstGeom prst="rect">
            <a:avLst/>
          </a:prstGeom>
        </p:spPr>
      </p:pic>
      <p:pic>
        <p:nvPicPr>
          <p:cNvPr id="80" name="Picture 79" descr="Graphical user interface&#10;&#10;Description automatically generated with medium confidence">
            <a:extLst>
              <a:ext uri="{FF2B5EF4-FFF2-40B4-BE49-F238E27FC236}">
                <a16:creationId xmlns:a16="http://schemas.microsoft.com/office/drawing/2014/main" id="{8C462E44-A903-4F2D-BBA8-033FDF6944A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244287" y="5482462"/>
            <a:ext cx="778652" cy="360735"/>
          </a:xfrm>
          <a:prstGeom prst="rect">
            <a:avLst/>
          </a:prstGeom>
        </p:spPr>
      </p:pic>
      <p:pic>
        <p:nvPicPr>
          <p:cNvPr id="82" name="Picture 81" descr="A picture containing text&#10;&#10;Description automatically generated">
            <a:extLst>
              <a:ext uri="{FF2B5EF4-FFF2-40B4-BE49-F238E27FC236}">
                <a16:creationId xmlns:a16="http://schemas.microsoft.com/office/drawing/2014/main" id="{A40256C8-7AC4-49D7-A14E-4F8836C9F4B4}"/>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89065" y="5607804"/>
            <a:ext cx="718588" cy="551291"/>
          </a:xfrm>
          <a:prstGeom prst="rect">
            <a:avLst/>
          </a:prstGeom>
        </p:spPr>
      </p:pic>
      <p:pic>
        <p:nvPicPr>
          <p:cNvPr id="84" name="Picture 83" descr="Text, logo&#10;&#10;Description automatically generated">
            <a:extLst>
              <a:ext uri="{FF2B5EF4-FFF2-40B4-BE49-F238E27FC236}">
                <a16:creationId xmlns:a16="http://schemas.microsoft.com/office/drawing/2014/main" id="{7992F69F-684B-4499-992F-B84F0998269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937095" y="5224653"/>
            <a:ext cx="1004216" cy="194650"/>
          </a:xfrm>
          <a:prstGeom prst="rect">
            <a:avLst/>
          </a:prstGeom>
        </p:spPr>
      </p:pic>
      <p:pic>
        <p:nvPicPr>
          <p:cNvPr id="86" name="Picture 85" descr="Logo&#10;&#10;Description automatically generated">
            <a:extLst>
              <a:ext uri="{FF2B5EF4-FFF2-40B4-BE49-F238E27FC236}">
                <a16:creationId xmlns:a16="http://schemas.microsoft.com/office/drawing/2014/main" id="{808EB705-36A2-46C0-A5E5-782103471D3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516249" y="4237863"/>
            <a:ext cx="616426" cy="465268"/>
          </a:xfrm>
          <a:prstGeom prst="rect">
            <a:avLst/>
          </a:prstGeom>
        </p:spPr>
      </p:pic>
      <p:pic>
        <p:nvPicPr>
          <p:cNvPr id="88" name="Picture 87" descr="Logo&#10;&#10;Description automatically generated">
            <a:extLst>
              <a:ext uri="{FF2B5EF4-FFF2-40B4-BE49-F238E27FC236}">
                <a16:creationId xmlns:a16="http://schemas.microsoft.com/office/drawing/2014/main" id="{42584555-83A1-43FF-A910-976122FFF1A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372554" y="4939580"/>
            <a:ext cx="556793" cy="556793"/>
          </a:xfrm>
          <a:prstGeom prst="rect">
            <a:avLst/>
          </a:prstGeom>
        </p:spPr>
      </p:pic>
      <p:sp>
        <p:nvSpPr>
          <p:cNvPr id="61" name="Rectangle 60">
            <a:extLst>
              <a:ext uri="{FF2B5EF4-FFF2-40B4-BE49-F238E27FC236}">
                <a16:creationId xmlns:a16="http://schemas.microsoft.com/office/drawing/2014/main" id="{F8B6D0BE-2144-4B4D-89E5-B7338F91E35D}"/>
              </a:ext>
            </a:extLst>
          </p:cNvPr>
          <p:cNvSpPr/>
          <p:nvPr/>
        </p:nvSpPr>
        <p:spPr>
          <a:xfrm>
            <a:off x="9920610" y="2695266"/>
            <a:ext cx="1753702" cy="356162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65" name="Rectangle 64">
            <a:extLst>
              <a:ext uri="{FF2B5EF4-FFF2-40B4-BE49-F238E27FC236}">
                <a16:creationId xmlns:a16="http://schemas.microsoft.com/office/drawing/2014/main" id="{54C03F23-728E-4A96-A01F-AE128730D853}"/>
              </a:ext>
            </a:extLst>
          </p:cNvPr>
          <p:cNvSpPr/>
          <p:nvPr/>
        </p:nvSpPr>
        <p:spPr>
          <a:xfrm>
            <a:off x="9910312" y="2104716"/>
            <a:ext cx="1763999" cy="590550"/>
          </a:xfrm>
          <a:prstGeom prst="rect">
            <a:avLst/>
          </a:prstGeom>
          <a:solidFill>
            <a:srgbClr val="0E0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smtClean="0">
                <a:solidFill>
                  <a:schemeClr val="bg1"/>
                </a:solidFill>
              </a:rPr>
              <a:t>MEDIA</a:t>
            </a:r>
            <a:endParaRPr lang="pl-PL" sz="1200" dirty="0">
              <a:solidFill>
                <a:schemeClr val="bg1"/>
              </a:solidFill>
            </a:endParaRPr>
          </a:p>
        </p:txBody>
      </p:sp>
      <p:pic>
        <p:nvPicPr>
          <p:cNvPr id="10" name="Picture 9" descr="Shape&#10;&#10;Description automatically generated with low confidence">
            <a:extLst>
              <a:ext uri="{FF2B5EF4-FFF2-40B4-BE49-F238E27FC236}">
                <a16:creationId xmlns:a16="http://schemas.microsoft.com/office/drawing/2014/main" id="{935CAA79-4EAF-4A3A-AFBD-BE8D5F0F459A}"/>
              </a:ext>
            </a:extLst>
          </p:cNvPr>
          <p:cNvPicPr>
            <a:picLocks noChangeAspect="1"/>
          </p:cNvPicPr>
          <p:nvPr/>
        </p:nvPicPr>
        <p:blipFill>
          <a:blip r:embed="rId3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635471" y="1685108"/>
            <a:ext cx="288072" cy="288072"/>
          </a:xfrm>
          <a:prstGeom prst="rect">
            <a:avLst/>
          </a:prstGeom>
        </p:spPr>
      </p:pic>
      <p:sp>
        <p:nvSpPr>
          <p:cNvPr id="67" name="Prostokąt 17">
            <a:extLst>
              <a:ext uri="{FF2B5EF4-FFF2-40B4-BE49-F238E27FC236}">
                <a16:creationId xmlns:a16="http://schemas.microsoft.com/office/drawing/2014/main" id="{376F9671-6923-4652-9D5E-1B4FF82EAB90}"/>
              </a:ext>
            </a:extLst>
          </p:cNvPr>
          <p:cNvSpPr/>
          <p:nvPr/>
        </p:nvSpPr>
        <p:spPr>
          <a:xfrm>
            <a:off x="9949789" y="2719359"/>
            <a:ext cx="1764000" cy="392415"/>
          </a:xfrm>
          <a:prstGeom prst="rect">
            <a:avLst/>
          </a:prstGeom>
        </p:spPr>
        <p:txBody>
          <a:bodyPr wrap="square">
            <a:spAutoFit/>
          </a:bodyPr>
          <a:lstStyle/>
          <a:p>
            <a:pPr marL="171450" indent="-171450">
              <a:buFont typeface="Wingdings" panose="05000000000000000000" pitchFamily="2" charset="2"/>
              <a:buChar char="ü"/>
            </a:pPr>
            <a:r>
              <a:rPr lang="pl-PL" sz="900" dirty="0"/>
              <a:t>TVN</a:t>
            </a:r>
            <a:endParaRPr lang="pl-PL" sz="1050" dirty="0"/>
          </a:p>
          <a:p>
            <a:endParaRPr lang="pl-PL" sz="1050" dirty="0"/>
          </a:p>
        </p:txBody>
      </p:sp>
      <p:grpSp>
        <p:nvGrpSpPr>
          <p:cNvPr id="69" name="Group 68">
            <a:extLst>
              <a:ext uri="{FF2B5EF4-FFF2-40B4-BE49-F238E27FC236}">
                <a16:creationId xmlns:a16="http://schemas.microsoft.com/office/drawing/2014/main" id="{DBA435BF-9755-4019-BE24-9CA5F56143CA}"/>
              </a:ext>
            </a:extLst>
          </p:cNvPr>
          <p:cNvGrpSpPr/>
          <p:nvPr/>
        </p:nvGrpSpPr>
        <p:grpSpPr>
          <a:xfrm>
            <a:off x="8478532" y="1638333"/>
            <a:ext cx="806956" cy="475165"/>
            <a:chOff x="3363115" y="5036048"/>
            <a:chExt cx="494584" cy="291229"/>
          </a:xfrm>
        </p:grpSpPr>
        <p:pic>
          <p:nvPicPr>
            <p:cNvPr id="71" name="Obraz 3">
              <a:extLst>
                <a:ext uri="{FF2B5EF4-FFF2-40B4-BE49-F238E27FC236}">
                  <a16:creationId xmlns:a16="http://schemas.microsoft.com/office/drawing/2014/main" id="{D1A84EC0-D71B-43B6-8C85-4D2CB174B6D4}"/>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34919" t="65746" r="3200" b="16330"/>
            <a:stretch/>
          </p:blipFill>
          <p:spPr>
            <a:xfrm>
              <a:off x="3487306" y="5059058"/>
              <a:ext cx="370393" cy="268219"/>
            </a:xfrm>
            <a:prstGeom prst="rect">
              <a:avLst/>
            </a:prstGeom>
          </p:spPr>
        </p:pic>
        <p:sp>
          <p:nvSpPr>
            <p:cNvPr id="73" name="Rectangle 72">
              <a:extLst>
                <a:ext uri="{FF2B5EF4-FFF2-40B4-BE49-F238E27FC236}">
                  <a16:creationId xmlns:a16="http://schemas.microsoft.com/office/drawing/2014/main" id="{1B509A8F-A027-488B-A262-8B55C257BAA6}"/>
                </a:ext>
              </a:extLst>
            </p:cNvPr>
            <p:cNvSpPr/>
            <p:nvPr/>
          </p:nvSpPr>
          <p:spPr>
            <a:xfrm>
              <a:off x="3491365" y="5176858"/>
              <a:ext cx="99615" cy="99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5" name="Obraz 12">
              <a:extLst>
                <a:ext uri="{FF2B5EF4-FFF2-40B4-BE49-F238E27FC236}">
                  <a16:creationId xmlns:a16="http://schemas.microsoft.com/office/drawing/2014/main" id="{12CD375B-EA55-4C19-9F56-DA8368A45E28}"/>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27023" t="40377" r="14648" b="39802"/>
            <a:stretch/>
          </p:blipFill>
          <p:spPr>
            <a:xfrm>
              <a:off x="3363115" y="5036048"/>
              <a:ext cx="315719" cy="268219"/>
            </a:xfrm>
            <a:prstGeom prst="rect">
              <a:avLst/>
            </a:prstGeom>
          </p:spPr>
        </p:pic>
      </p:grpSp>
      <p:sp>
        <p:nvSpPr>
          <p:cNvPr id="66" name="Slide Number Placeholder 1">
            <a:extLst>
              <a:ext uri="{FF2B5EF4-FFF2-40B4-BE49-F238E27FC236}">
                <a16:creationId xmlns:a16="http://schemas.microsoft.com/office/drawing/2014/main" id="{9BFC2D06-DE64-4DEA-B44F-21CA496C97EF}"/>
              </a:ext>
            </a:extLst>
          </p:cNvPr>
          <p:cNvSpPr txBox="1">
            <a:spLocks/>
          </p:cNvSpPr>
          <p:nvPr/>
        </p:nvSpPr>
        <p:spPr>
          <a:xfrm>
            <a:off x="9076532"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7C06DB-65DA-4188-B231-CDD664637423}" type="slidenum">
              <a:rPr lang="en-GB" smtClean="0"/>
              <a:pPr/>
              <a:t>7</a:t>
            </a:fld>
            <a:endParaRPr lang="en-GB" dirty="0"/>
          </a:p>
        </p:txBody>
      </p:sp>
      <p:pic>
        <p:nvPicPr>
          <p:cNvPr id="79" name="Picture 2">
            <a:extLst>
              <a:ext uri="{FF2B5EF4-FFF2-40B4-BE49-F238E27FC236}">
                <a16:creationId xmlns:a16="http://schemas.microsoft.com/office/drawing/2014/main" id="{EE96CB9D-8657-489E-85C7-448A5EAAA625}"/>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0457721" y="4044825"/>
            <a:ext cx="669179" cy="66917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Logo, company name&#10;&#10;Description automatically generated">
            <a:extLst>
              <a:ext uri="{FF2B5EF4-FFF2-40B4-BE49-F238E27FC236}">
                <a16:creationId xmlns:a16="http://schemas.microsoft.com/office/drawing/2014/main" id="{C8437116-450C-469B-9AB6-4A0143C0959A}"/>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340508" y="5499436"/>
            <a:ext cx="885766" cy="396046"/>
          </a:xfrm>
          <a:prstGeom prst="rect">
            <a:avLst/>
          </a:prstGeom>
        </p:spPr>
      </p:pic>
      <p:pic>
        <p:nvPicPr>
          <p:cNvPr id="83" name="Picture 82" descr="Logo, company name&#10;&#10;Description automatically generated">
            <a:extLst>
              <a:ext uri="{FF2B5EF4-FFF2-40B4-BE49-F238E27FC236}">
                <a16:creationId xmlns:a16="http://schemas.microsoft.com/office/drawing/2014/main" id="{66B94C46-22FB-41A8-9C05-564E11D5ECE6}"/>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991865" y="4134102"/>
            <a:ext cx="489564" cy="230559"/>
          </a:xfrm>
          <a:prstGeom prst="rect">
            <a:avLst/>
          </a:prstGeom>
        </p:spPr>
      </p:pic>
      <p:pic>
        <p:nvPicPr>
          <p:cNvPr id="91" name="Picture 90" descr="Logo&#10;&#10;Description automatically generated">
            <a:extLst>
              <a:ext uri="{FF2B5EF4-FFF2-40B4-BE49-F238E27FC236}">
                <a16:creationId xmlns:a16="http://schemas.microsoft.com/office/drawing/2014/main" id="{39DB710F-C1F2-4632-B5C5-2F2445B59941}"/>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8441732" y="6009790"/>
            <a:ext cx="501985" cy="129179"/>
          </a:xfrm>
          <a:prstGeom prst="rect">
            <a:avLst/>
          </a:prstGeom>
        </p:spPr>
      </p:pic>
      <p:pic>
        <p:nvPicPr>
          <p:cNvPr id="93" name="Picture 92" descr="Logo&#10;&#10;Description automatically generated">
            <a:extLst>
              <a:ext uri="{FF2B5EF4-FFF2-40B4-BE49-F238E27FC236}">
                <a16:creationId xmlns:a16="http://schemas.microsoft.com/office/drawing/2014/main" id="{9236EA22-C9C2-4A57-B958-60CD46142005}"/>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334187" y="4825582"/>
            <a:ext cx="354259" cy="248397"/>
          </a:xfrm>
          <a:prstGeom prst="rect">
            <a:avLst/>
          </a:prstGeom>
        </p:spPr>
      </p:pic>
      <p:pic>
        <p:nvPicPr>
          <p:cNvPr id="94" name="Picture 93" descr="Logo&#10;&#10;Description automatically generated">
            <a:extLst>
              <a:ext uri="{FF2B5EF4-FFF2-40B4-BE49-F238E27FC236}">
                <a16:creationId xmlns:a16="http://schemas.microsoft.com/office/drawing/2014/main" id="{7C52F766-5BD0-47B7-9CFC-E87D5DDD3BBB}"/>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270959" y="5868205"/>
            <a:ext cx="325687" cy="236394"/>
          </a:xfrm>
          <a:prstGeom prst="rect">
            <a:avLst/>
          </a:prstGeom>
        </p:spPr>
      </p:pic>
      <p:pic>
        <p:nvPicPr>
          <p:cNvPr id="97" name="Picture 96" descr="Logo&#10;&#10;Description automatically generated">
            <a:extLst>
              <a:ext uri="{FF2B5EF4-FFF2-40B4-BE49-F238E27FC236}">
                <a16:creationId xmlns:a16="http://schemas.microsoft.com/office/drawing/2014/main" id="{AFDBBA25-C18C-489F-A331-09916254C8B1}"/>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493083" y="5583237"/>
            <a:ext cx="413246" cy="444111"/>
          </a:xfrm>
          <a:prstGeom prst="rect">
            <a:avLst/>
          </a:prstGeom>
        </p:spPr>
      </p:pic>
      <p:pic>
        <p:nvPicPr>
          <p:cNvPr id="99" name="Picture 98" descr="Logo&#10;&#10;Description automatically generated">
            <a:extLst>
              <a:ext uri="{FF2B5EF4-FFF2-40B4-BE49-F238E27FC236}">
                <a16:creationId xmlns:a16="http://schemas.microsoft.com/office/drawing/2014/main" id="{BC129C3C-E21F-458F-A305-93EB4A7396EB}"/>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386058" y="5645691"/>
            <a:ext cx="481568" cy="475518"/>
          </a:xfrm>
          <a:prstGeom prst="rect">
            <a:avLst/>
          </a:prstGeom>
        </p:spPr>
      </p:pic>
      <p:pic>
        <p:nvPicPr>
          <p:cNvPr id="100" name="Picture 99" descr="A picture containing accessory&#10;&#10;Description automatically generated">
            <a:extLst>
              <a:ext uri="{FF2B5EF4-FFF2-40B4-BE49-F238E27FC236}">
                <a16:creationId xmlns:a16="http://schemas.microsoft.com/office/drawing/2014/main" id="{CD6A2991-8428-4987-9B9B-0A9E9EE715BB}"/>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2647873" y="5190379"/>
            <a:ext cx="975097" cy="438794"/>
          </a:xfrm>
          <a:prstGeom prst="rect">
            <a:avLst/>
          </a:prstGeom>
        </p:spPr>
      </p:pic>
      <p:pic>
        <p:nvPicPr>
          <p:cNvPr id="101" name="Picture 100" descr="Logo&#10;&#10;Description automatically generated">
            <a:extLst>
              <a:ext uri="{FF2B5EF4-FFF2-40B4-BE49-F238E27FC236}">
                <a16:creationId xmlns:a16="http://schemas.microsoft.com/office/drawing/2014/main" id="{7039C22F-C3D7-458F-B073-FBB5B5B7E5A5}"/>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283267" y="5823520"/>
            <a:ext cx="584934" cy="329355"/>
          </a:xfrm>
          <a:prstGeom prst="rect">
            <a:avLst/>
          </a:prstGeom>
        </p:spPr>
      </p:pic>
      <p:pic>
        <p:nvPicPr>
          <p:cNvPr id="102" name="Picture 101" descr="Text&#10;&#10;Description automatically generated with low confidence">
            <a:extLst>
              <a:ext uri="{FF2B5EF4-FFF2-40B4-BE49-F238E27FC236}">
                <a16:creationId xmlns:a16="http://schemas.microsoft.com/office/drawing/2014/main" id="{E7F6CCDD-7EDE-4D30-8793-9220B0835D8E}"/>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798062" y="5454503"/>
            <a:ext cx="376467" cy="376467"/>
          </a:xfrm>
          <a:prstGeom prst="rect">
            <a:avLst/>
          </a:prstGeom>
        </p:spPr>
      </p:pic>
      <p:pic>
        <p:nvPicPr>
          <p:cNvPr id="85" name="Picture 84" descr="Shape&#10;&#10;Description automatically generated with medium confidence">
            <a:extLst>
              <a:ext uri="{FF2B5EF4-FFF2-40B4-BE49-F238E27FC236}">
                <a16:creationId xmlns:a16="http://schemas.microsoft.com/office/drawing/2014/main" id="{78939FF5-E546-4296-BD11-79831B0B467D}"/>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4405173" y="5877806"/>
            <a:ext cx="706672" cy="183735"/>
          </a:xfrm>
          <a:prstGeom prst="rect">
            <a:avLst/>
          </a:prstGeom>
        </p:spPr>
      </p:pic>
      <p:pic>
        <p:nvPicPr>
          <p:cNvPr id="87" name="Picture 86" descr="Logo&#10;&#10;Description automatically generated">
            <a:extLst>
              <a:ext uri="{FF2B5EF4-FFF2-40B4-BE49-F238E27FC236}">
                <a16:creationId xmlns:a16="http://schemas.microsoft.com/office/drawing/2014/main" id="{CFAD466E-0504-4494-83B6-2959A562A476}"/>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205751" y="5402655"/>
            <a:ext cx="635476" cy="357824"/>
          </a:xfrm>
          <a:prstGeom prst="rect">
            <a:avLst/>
          </a:prstGeom>
        </p:spPr>
      </p:pic>
      <p:pic>
        <p:nvPicPr>
          <p:cNvPr id="89" name="Picture 88" descr="A red and white sign&#10;&#10;Description automatically generated with low confidence">
            <a:extLst>
              <a:ext uri="{FF2B5EF4-FFF2-40B4-BE49-F238E27FC236}">
                <a16:creationId xmlns:a16="http://schemas.microsoft.com/office/drawing/2014/main" id="{F4702C8C-5CCE-4692-A97E-978FFAEDBC72}"/>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4393749" y="5459625"/>
            <a:ext cx="617629" cy="231189"/>
          </a:xfrm>
          <a:prstGeom prst="rect">
            <a:avLst/>
          </a:prstGeom>
        </p:spPr>
      </p:pic>
      <p:pic>
        <p:nvPicPr>
          <p:cNvPr id="90" name="Picture 89" descr="Icon&#10;&#10;Description automatically generated">
            <a:extLst>
              <a:ext uri="{FF2B5EF4-FFF2-40B4-BE49-F238E27FC236}">
                <a16:creationId xmlns:a16="http://schemas.microsoft.com/office/drawing/2014/main" id="{2AF33356-44AA-4E63-965B-C2859194939A}"/>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426733" y="4416842"/>
            <a:ext cx="298628" cy="358494"/>
          </a:xfrm>
          <a:prstGeom prst="rect">
            <a:avLst/>
          </a:prstGeom>
        </p:spPr>
      </p:pic>
      <p:pic>
        <p:nvPicPr>
          <p:cNvPr id="92" name="Picture 91" descr="Logo&#10;&#10;Description automatically generated">
            <a:extLst>
              <a:ext uri="{FF2B5EF4-FFF2-40B4-BE49-F238E27FC236}">
                <a16:creationId xmlns:a16="http://schemas.microsoft.com/office/drawing/2014/main" id="{C95EAE5E-6FAA-4F43-8F59-90D9927A3A3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471009" y="4890285"/>
            <a:ext cx="353453" cy="256374"/>
          </a:xfrm>
          <a:prstGeom prst="rect">
            <a:avLst/>
          </a:prstGeom>
        </p:spPr>
      </p:pic>
    </p:spTree>
    <p:extLst>
      <p:ext uri="{BB962C8B-B14F-4D97-AF65-F5344CB8AC3E}">
        <p14:creationId xmlns:p14="http://schemas.microsoft.com/office/powerpoint/2010/main" val="2712731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nfrastruktura Klucza Publicznego - bezpieczny system poczty elektonicznej">
            <a:extLst>
              <a:ext uri="{FF2B5EF4-FFF2-40B4-BE49-F238E27FC236}">
                <a16:creationId xmlns:a16="http://schemas.microsoft.com/office/drawing/2014/main" id="{AE9DFD0B-3414-4F57-A1D0-65690A7842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4667" y="4173040"/>
            <a:ext cx="2067978" cy="913357"/>
          </a:xfrm>
          <a:prstGeom prst="rect">
            <a:avLst/>
          </a:prstGeom>
          <a:noFill/>
          <a:extLst>
            <a:ext uri="{909E8E84-426E-40DD-AFC4-6F175D3DCCD1}">
              <a14:hiddenFill xmlns:a14="http://schemas.microsoft.com/office/drawing/2010/main">
                <a:solidFill>
                  <a:srgbClr val="FFFFFF"/>
                </a:solidFill>
              </a14:hiddenFill>
            </a:ext>
          </a:extLst>
        </p:spPr>
      </p:pic>
      <p:sp>
        <p:nvSpPr>
          <p:cNvPr id="86" name="Prostokąt 14">
            <a:extLst>
              <a:ext uri="{FF2B5EF4-FFF2-40B4-BE49-F238E27FC236}">
                <a16:creationId xmlns:a16="http://schemas.microsoft.com/office/drawing/2014/main" id="{63D6D000-43C1-4ABF-AF6B-ABA7CA0432BE}"/>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sp>
        <p:nvSpPr>
          <p:cNvPr id="2" name="Slide Number Placeholder 1">
            <a:extLst>
              <a:ext uri="{FF2B5EF4-FFF2-40B4-BE49-F238E27FC236}">
                <a16:creationId xmlns:a16="http://schemas.microsoft.com/office/drawing/2014/main" id="{A35A9F97-9852-4D6C-83C8-A6D88E687F6A}"/>
              </a:ext>
            </a:extLst>
          </p:cNvPr>
          <p:cNvSpPr>
            <a:spLocks noGrp="1"/>
          </p:cNvSpPr>
          <p:nvPr>
            <p:ph type="sldNum" sz="quarter" idx="12"/>
          </p:nvPr>
        </p:nvSpPr>
        <p:spPr/>
        <p:txBody>
          <a:bodyPr/>
          <a:lstStyle/>
          <a:p>
            <a:fld id="{757C06DB-65DA-4188-B231-CDD664637423}" type="slidenum">
              <a:rPr lang="en-GB" smtClean="0"/>
              <a:pPr/>
              <a:t>8</a:t>
            </a:fld>
            <a:endParaRPr lang="en-GB" dirty="0"/>
          </a:p>
        </p:txBody>
      </p:sp>
      <p:cxnSp>
        <p:nvCxnSpPr>
          <p:cNvPr id="88" name="Straight Connector 87">
            <a:extLst>
              <a:ext uri="{FF2B5EF4-FFF2-40B4-BE49-F238E27FC236}">
                <a16:creationId xmlns:a16="http://schemas.microsoft.com/office/drawing/2014/main" id="{BAC69748-7124-478C-9C15-59B93B0D82E3}"/>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A8DDBD9-D0B1-4CEE-A00F-00132BC6F49A}"/>
              </a:ext>
            </a:extLst>
          </p:cNvPr>
          <p:cNvCxnSpPr>
            <a:cxnSpLocks/>
          </p:cNvCxnSpPr>
          <p:nvPr/>
        </p:nvCxnSpPr>
        <p:spPr>
          <a:xfrm>
            <a:off x="334963" y="1486652"/>
            <a:ext cx="1509603"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95" name="TextBox 94">
            <a:extLst>
              <a:ext uri="{FF2B5EF4-FFF2-40B4-BE49-F238E27FC236}">
                <a16:creationId xmlns:a16="http://schemas.microsoft.com/office/drawing/2014/main" id="{2099BFE1-4115-43B8-AC31-218BF89EFF86}"/>
              </a:ext>
            </a:extLst>
          </p:cNvPr>
          <p:cNvSpPr txBox="1"/>
          <p:nvPr/>
        </p:nvSpPr>
        <p:spPr>
          <a:xfrm>
            <a:off x="6747007" y="117153"/>
            <a:ext cx="4153676" cy="646331"/>
          </a:xfrm>
          <a:prstGeom prst="rect">
            <a:avLst/>
          </a:prstGeom>
          <a:noFill/>
        </p:spPr>
        <p:txBody>
          <a:bodyPr wrap="square" rtlCol="0">
            <a:spAutoFit/>
          </a:bodyPr>
          <a:lstStyle/>
          <a:p>
            <a:pPr algn="r"/>
            <a:r>
              <a:rPr lang="pl-PL" sz="1200" dirty="0">
                <a:latin typeface="+mj-lt"/>
                <a:ea typeface="Verdana" panose="020B0604030504040204" pitchFamily="34" charset="0"/>
              </a:rPr>
              <a:t>1. INTRODUCTORY INFORMATION</a:t>
            </a:r>
          </a:p>
          <a:p>
            <a:pPr algn="r"/>
            <a:endParaRPr lang="pl-PL" sz="1200" dirty="0">
              <a:latin typeface="+mj-lt"/>
              <a:ea typeface="Verdana" panose="020B0604030504040204" pitchFamily="34" charset="0"/>
            </a:endParaRPr>
          </a:p>
          <a:p>
            <a:pPr algn="r"/>
            <a:endParaRPr lang="pl-PL" sz="1200" dirty="0">
              <a:latin typeface="+mj-lt"/>
              <a:ea typeface="Verdana" panose="020B0604030504040204" pitchFamily="34" charset="0"/>
            </a:endParaRPr>
          </a:p>
        </p:txBody>
      </p:sp>
      <p:sp>
        <p:nvSpPr>
          <p:cNvPr id="11" name="TextBox 10">
            <a:extLst>
              <a:ext uri="{FF2B5EF4-FFF2-40B4-BE49-F238E27FC236}">
                <a16:creationId xmlns:a16="http://schemas.microsoft.com/office/drawing/2014/main" id="{C746D624-FF22-483A-AC14-913CB854DC94}"/>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 OVERVIEV</a:t>
            </a:r>
          </a:p>
        </p:txBody>
      </p:sp>
      <p:sp>
        <p:nvSpPr>
          <p:cNvPr id="12" name="TextBox 11">
            <a:extLst>
              <a:ext uri="{FF2B5EF4-FFF2-40B4-BE49-F238E27FC236}">
                <a16:creationId xmlns:a16="http://schemas.microsoft.com/office/drawing/2014/main" id="{A4511351-8B5A-49BF-8AB5-F7A0BAEA5A75}"/>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ENCRYPTORS &amp; PUBLIC KEY INFRASTRUCTURE HARDWARE / SOFTWARE</a:t>
            </a:r>
            <a:endParaRPr lang="en-GB" sz="1400" b="1" dirty="0">
              <a:solidFill>
                <a:srgbClr val="0C0F2E"/>
              </a:solidFill>
            </a:endParaRPr>
          </a:p>
        </p:txBody>
      </p:sp>
      <p:sp>
        <p:nvSpPr>
          <p:cNvPr id="14" name="Rectangle 13">
            <a:extLst>
              <a:ext uri="{FF2B5EF4-FFF2-40B4-BE49-F238E27FC236}">
                <a16:creationId xmlns:a16="http://schemas.microsoft.com/office/drawing/2014/main" id="{E7288B08-8C2A-40CC-9EBD-056A4B9D66F0}"/>
              </a:ext>
            </a:extLst>
          </p:cNvPr>
          <p:cNvSpPr/>
          <p:nvPr/>
        </p:nvSpPr>
        <p:spPr>
          <a:xfrm>
            <a:off x="6275388" y="2581995"/>
            <a:ext cx="3653417" cy="367592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endParaRPr>
          </a:p>
        </p:txBody>
      </p:sp>
      <p:sp>
        <p:nvSpPr>
          <p:cNvPr id="20" name="Rectangle 19">
            <a:extLst>
              <a:ext uri="{FF2B5EF4-FFF2-40B4-BE49-F238E27FC236}">
                <a16:creationId xmlns:a16="http://schemas.microsoft.com/office/drawing/2014/main" id="{E7A79971-558E-4E0E-9281-4E46541DE2BE}"/>
              </a:ext>
            </a:extLst>
          </p:cNvPr>
          <p:cNvSpPr/>
          <p:nvPr/>
        </p:nvSpPr>
        <p:spPr>
          <a:xfrm>
            <a:off x="437305" y="2581997"/>
            <a:ext cx="3556682" cy="367592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00B050"/>
              </a:solidFill>
            </a:endParaRPr>
          </a:p>
        </p:txBody>
      </p:sp>
      <p:sp>
        <p:nvSpPr>
          <p:cNvPr id="21" name="Prostokąt 13">
            <a:extLst>
              <a:ext uri="{FF2B5EF4-FFF2-40B4-BE49-F238E27FC236}">
                <a16:creationId xmlns:a16="http://schemas.microsoft.com/office/drawing/2014/main" id="{E736B816-CB43-4A1E-9941-F94B2A97F8D2}"/>
              </a:ext>
            </a:extLst>
          </p:cNvPr>
          <p:cNvSpPr/>
          <p:nvPr/>
        </p:nvSpPr>
        <p:spPr>
          <a:xfrm>
            <a:off x="532412" y="2772352"/>
            <a:ext cx="3470189" cy="2839239"/>
          </a:xfrm>
          <a:prstGeom prst="rect">
            <a:avLst/>
          </a:prstGeom>
        </p:spPr>
        <p:txBody>
          <a:bodyPr wrap="square">
            <a:spAutoFit/>
          </a:bodyPr>
          <a:lstStyle/>
          <a:p>
            <a:pPr marL="171450" indent="-171450" defTabSz="360000">
              <a:buFont typeface="Wingdings" panose="05000000000000000000" pitchFamily="2" charset="2"/>
              <a:buChar char="§"/>
            </a:pPr>
            <a:r>
              <a:rPr lang="pl-PL" sz="1050" dirty="0"/>
              <a:t>CLASSIFIED SYSTEMS “CONFIDENTIAL” CLAUSE</a:t>
            </a:r>
          </a:p>
          <a:p>
            <a:pPr marL="628650" lvl="1" indent="-171450" defTabSz="360000">
              <a:buFont typeface="Wingdings" panose="05000000000000000000" pitchFamily="2" charset="2"/>
              <a:buChar char="§"/>
            </a:pPr>
            <a:r>
              <a:rPr lang="pl-PL" sz="1050" b="1" dirty="0"/>
              <a:t>CompCrypt ETA-MIL 1000P</a:t>
            </a:r>
          </a:p>
          <a:p>
            <a:pPr marL="628650" lvl="1" indent="-171450" defTabSz="360000">
              <a:buFont typeface="Wingdings" panose="05000000000000000000" pitchFamily="2" charset="2"/>
              <a:buChar char="§"/>
            </a:pPr>
            <a:endParaRPr lang="pl-PL" sz="1050" b="1" dirty="0"/>
          </a:p>
          <a:p>
            <a:pPr marL="628650" lvl="1" indent="-171450" defTabSz="360000">
              <a:buFont typeface="Wingdings" panose="05000000000000000000" pitchFamily="2" charset="2"/>
              <a:buChar char="§"/>
            </a:pPr>
            <a:r>
              <a:rPr lang="pl-PL" sz="1050" b="1" dirty="0"/>
              <a:t>CompCrypt Delta 1</a:t>
            </a:r>
          </a:p>
          <a:p>
            <a:pPr marL="628650" lvl="1" indent="-171450" defTabSz="360000">
              <a:buFont typeface="Wingdings" panose="05000000000000000000" pitchFamily="2" charset="2"/>
              <a:buChar char="§"/>
            </a:pPr>
            <a:endParaRPr lang="pl-PL" sz="1050" b="1" dirty="0"/>
          </a:p>
          <a:p>
            <a:pPr marL="628650" lvl="1" indent="-171450" defTabSz="360000">
              <a:buFont typeface="Wingdings" panose="05000000000000000000" pitchFamily="2" charset="2"/>
              <a:buChar char="§"/>
            </a:pPr>
            <a:r>
              <a:rPr lang="pl-PL" sz="1050" b="1" dirty="0"/>
              <a:t>CompCrypt ETA-VPN 100P</a:t>
            </a:r>
          </a:p>
          <a:p>
            <a:pPr marL="628650" lvl="1" indent="-171450" defTabSz="360000">
              <a:buFont typeface="Wingdings" panose="05000000000000000000" pitchFamily="2" charset="2"/>
              <a:buChar char="§"/>
            </a:pPr>
            <a:endParaRPr lang="pl-PL" sz="1050" b="1" dirty="0"/>
          </a:p>
          <a:p>
            <a:pPr marL="171450" indent="-171450" defTabSz="360000">
              <a:buFont typeface="Wingdings" panose="05000000000000000000" pitchFamily="2" charset="2"/>
              <a:buChar char="§"/>
            </a:pPr>
            <a:r>
              <a:rPr lang="pl-PL" sz="1050" dirty="0"/>
              <a:t>CLASSIFIED SYSTEMS “RESTRICTED” CLAUSE</a:t>
            </a:r>
            <a:r>
              <a:rPr lang="en-GB" sz="1050" dirty="0"/>
              <a:t>.</a:t>
            </a:r>
            <a:endParaRPr lang="pl-PL" sz="1050" dirty="0"/>
          </a:p>
          <a:p>
            <a:pPr marL="628650" lvl="1" indent="-171450" defTabSz="360000">
              <a:buFont typeface="Wingdings" panose="05000000000000000000" pitchFamily="2" charset="2"/>
              <a:buChar char="§"/>
            </a:pPr>
            <a:r>
              <a:rPr lang="pl-PL" sz="1050" b="1" dirty="0"/>
              <a:t>CompCrypt ETA-MIL 100 Z </a:t>
            </a:r>
          </a:p>
          <a:p>
            <a:pPr marL="628650" lvl="1" indent="-171450" defTabSz="360000">
              <a:buFont typeface="Wingdings" panose="05000000000000000000" pitchFamily="2" charset="2"/>
              <a:buChar char="§"/>
            </a:pPr>
            <a:endParaRPr lang="pl-PL" sz="1050" b="1" dirty="0"/>
          </a:p>
          <a:p>
            <a:pPr marL="628650" lvl="1" indent="-171450" defTabSz="360000">
              <a:buFont typeface="Wingdings" panose="05000000000000000000" pitchFamily="2" charset="2"/>
              <a:buChar char="§"/>
            </a:pPr>
            <a:r>
              <a:rPr lang="pl-PL" sz="1050" b="1" dirty="0"/>
              <a:t>Secure Mail System </a:t>
            </a:r>
            <a:r>
              <a:rPr lang="pl-PL" sz="1050" dirty="0"/>
              <a:t>- </a:t>
            </a:r>
            <a:r>
              <a:rPr lang="en-GB" sz="1050" dirty="0"/>
              <a:t>based on certified solutions KryptoMail 3.1 and PEM-HEART 3.015</a:t>
            </a:r>
            <a:endParaRPr lang="pl-PL" sz="1050" dirty="0"/>
          </a:p>
          <a:p>
            <a:pPr marL="628650" lvl="1" indent="-171450" defTabSz="360000">
              <a:buFont typeface="Wingdings" panose="05000000000000000000" pitchFamily="2" charset="2"/>
              <a:buChar char="§"/>
            </a:pPr>
            <a:endParaRPr lang="pl-PL" sz="1050" dirty="0"/>
          </a:p>
          <a:p>
            <a:pPr marL="171450" indent="-171450" defTabSz="360000">
              <a:buFont typeface="Wingdings" panose="05000000000000000000" pitchFamily="2" charset="2"/>
              <a:buChar char="§"/>
            </a:pPr>
            <a:r>
              <a:rPr lang="pl-PL" sz="1050" dirty="0"/>
              <a:t>DEDICATED SYSTEMS</a:t>
            </a:r>
          </a:p>
          <a:p>
            <a:endParaRPr lang="en-GB" sz="1050" dirty="0"/>
          </a:p>
        </p:txBody>
      </p:sp>
      <p:sp>
        <p:nvSpPr>
          <p:cNvPr id="22" name="Prostokąt 14">
            <a:extLst>
              <a:ext uri="{FF2B5EF4-FFF2-40B4-BE49-F238E27FC236}">
                <a16:creationId xmlns:a16="http://schemas.microsoft.com/office/drawing/2014/main" id="{B0D3C0E0-0B87-4D5A-AC24-CA4FB41933D5}"/>
              </a:ext>
            </a:extLst>
          </p:cNvPr>
          <p:cNvSpPr/>
          <p:nvPr/>
        </p:nvSpPr>
        <p:spPr>
          <a:xfrm>
            <a:off x="6353950" y="2772352"/>
            <a:ext cx="3334852" cy="3162404"/>
          </a:xfrm>
          <a:prstGeom prst="rect">
            <a:avLst/>
          </a:prstGeom>
        </p:spPr>
        <p:txBody>
          <a:bodyPr wrap="square">
            <a:spAutoFit/>
          </a:bodyPr>
          <a:lstStyle/>
          <a:p>
            <a:pPr marL="171450" indent="-171450">
              <a:buFont typeface="Wingdings" panose="05000000000000000000" pitchFamily="2" charset="2"/>
              <a:buChar char="§"/>
            </a:pPr>
            <a:r>
              <a:rPr lang="pl-PL" sz="1050" b="1" dirty="0"/>
              <a:t>MODUL-BASED PKI PLATFORM</a:t>
            </a:r>
          </a:p>
          <a:p>
            <a:pPr marL="628650" lvl="1" indent="-171450">
              <a:buFont typeface="Wingdings" panose="05000000000000000000" pitchFamily="2" charset="2"/>
              <a:buChar char="§"/>
            </a:pPr>
            <a:r>
              <a:rPr lang="pl-PL" sz="1050" dirty="0"/>
              <a:t>MODULES: </a:t>
            </a:r>
          </a:p>
          <a:p>
            <a:pPr marL="1085850" lvl="2" indent="-171450">
              <a:buFont typeface="Wingdings" panose="05000000000000000000" pitchFamily="2" charset="2"/>
              <a:buChar char="§"/>
            </a:pPr>
            <a:r>
              <a:rPr lang="fr-FR" sz="1050" dirty="0"/>
              <a:t>Centaur CCK</a:t>
            </a:r>
            <a:endParaRPr lang="pl-PL" sz="1050" dirty="0"/>
          </a:p>
          <a:p>
            <a:pPr marL="1085850" lvl="2" indent="-171450">
              <a:buFont typeface="Wingdings" panose="05000000000000000000" pitchFamily="2" charset="2"/>
              <a:buChar char="§"/>
            </a:pPr>
            <a:r>
              <a:rPr lang="fr-FR" sz="1050" dirty="0"/>
              <a:t>Centaur PR</a:t>
            </a:r>
            <a:endParaRPr lang="pl-PL" sz="1050" dirty="0"/>
          </a:p>
          <a:p>
            <a:pPr marL="1085850" lvl="2" indent="-171450">
              <a:buFont typeface="Wingdings" panose="05000000000000000000" pitchFamily="2" charset="2"/>
              <a:buChar char="§"/>
            </a:pPr>
            <a:r>
              <a:rPr lang="fr-FR" sz="1050" dirty="0"/>
              <a:t>Centaur OCSP</a:t>
            </a:r>
            <a:endParaRPr lang="pl-PL" sz="1050" dirty="0"/>
          </a:p>
          <a:p>
            <a:pPr marL="1085850" lvl="2" indent="-171450">
              <a:buFont typeface="Wingdings" panose="05000000000000000000" pitchFamily="2" charset="2"/>
              <a:buChar char="§"/>
            </a:pPr>
            <a:r>
              <a:rPr lang="fr-FR" sz="1050" dirty="0"/>
              <a:t>Centaur DAT</a:t>
            </a:r>
            <a:endParaRPr lang="pl-PL" sz="1050" dirty="0"/>
          </a:p>
          <a:p>
            <a:pPr marL="1085850" lvl="2" indent="-171450">
              <a:buFont typeface="Wingdings" panose="05000000000000000000" pitchFamily="2" charset="2"/>
              <a:buChar char="§"/>
            </a:pPr>
            <a:r>
              <a:rPr lang="fr-FR" sz="1050" dirty="0"/>
              <a:t>Centaur SCEP</a:t>
            </a:r>
            <a:endParaRPr lang="pl-PL" sz="1050" dirty="0"/>
          </a:p>
          <a:p>
            <a:pPr marL="1085850" lvl="2" indent="-171450">
              <a:buFont typeface="Wingdings" panose="05000000000000000000" pitchFamily="2" charset="2"/>
              <a:buChar char="§"/>
            </a:pPr>
            <a:r>
              <a:rPr lang="fr-FR" sz="1050" dirty="0"/>
              <a:t>Centaur WWW</a:t>
            </a:r>
            <a:endParaRPr lang="pl-PL" sz="1050" dirty="0"/>
          </a:p>
          <a:p>
            <a:pPr marL="171450" indent="-171450">
              <a:buFont typeface="Wingdings" panose="05000000000000000000" pitchFamily="2" charset="2"/>
              <a:buChar char="§"/>
            </a:pPr>
            <a:r>
              <a:rPr lang="en-GB" sz="1050" b="1" dirty="0"/>
              <a:t>SOFTWARE TOOL FOR THE IMPLEMENTATION OF PKI FUNCTIONS</a:t>
            </a:r>
            <a:endParaRPr lang="pl-PL" sz="1050" b="1" dirty="0"/>
          </a:p>
          <a:p>
            <a:pPr marL="628650" lvl="1" indent="-171450">
              <a:buFont typeface="Wingdings" panose="05000000000000000000" pitchFamily="2" charset="2"/>
              <a:buChar char="§"/>
            </a:pPr>
            <a:r>
              <a:rPr lang="pl-PL" sz="1050" dirty="0"/>
              <a:t>MODULES: </a:t>
            </a:r>
            <a:r>
              <a:rPr lang="en-GB" sz="1050" dirty="0"/>
              <a:t>PEM-HEART Aplet</a:t>
            </a:r>
            <a:r>
              <a:rPr lang="pl-PL" sz="1050" dirty="0"/>
              <a:t>, </a:t>
            </a:r>
            <a:r>
              <a:rPr lang="en-GB" sz="1050" dirty="0"/>
              <a:t>PEM-HEART API</a:t>
            </a:r>
            <a:r>
              <a:rPr lang="pl-PL" sz="1050" dirty="0"/>
              <a:t>, </a:t>
            </a:r>
            <a:r>
              <a:rPr lang="en-GB" sz="1050" dirty="0"/>
              <a:t>PEM-HEART GUI</a:t>
            </a:r>
            <a:r>
              <a:rPr lang="pl-PL" sz="1050" dirty="0"/>
              <a:t>, </a:t>
            </a:r>
            <a:r>
              <a:rPr lang="en-GB" sz="1050" dirty="0"/>
              <a:t>Encard Virtual</a:t>
            </a:r>
            <a:endParaRPr lang="pl-PL" sz="1050" dirty="0"/>
          </a:p>
          <a:p>
            <a:pPr marL="171450" indent="-171450">
              <a:buFont typeface="Wingdings" panose="05000000000000000000" pitchFamily="2" charset="2"/>
              <a:buChar char="§"/>
            </a:pPr>
            <a:r>
              <a:rPr lang="pl-PL" sz="1050" b="1" dirty="0"/>
              <a:t>SECURE E-MAIL SYSTEM</a:t>
            </a:r>
          </a:p>
          <a:p>
            <a:pPr marL="628650" lvl="1" indent="-171450">
              <a:buFont typeface="Wingdings" panose="05000000000000000000" pitchFamily="2" charset="2"/>
              <a:buChar char="§"/>
            </a:pPr>
            <a:r>
              <a:rPr lang="pl-PL" sz="1050" dirty="0"/>
              <a:t>MODULES: KryptoMail-C, KryptoMail Serwer, KryptoMail-Arch	</a:t>
            </a:r>
          </a:p>
          <a:p>
            <a:pPr marL="171450" indent="-171450">
              <a:buFont typeface="Wingdings" panose="05000000000000000000" pitchFamily="2" charset="2"/>
              <a:buChar char="§"/>
            </a:pPr>
            <a:r>
              <a:rPr lang="en-GB" sz="1050" b="1" dirty="0"/>
              <a:t>QUALIFIED ELECTRONIC SIGNATURE</a:t>
            </a:r>
            <a:endParaRPr lang="pl-PL" sz="1050" b="1" dirty="0"/>
          </a:p>
          <a:p>
            <a:endParaRPr lang="pl-PL" sz="1050" dirty="0"/>
          </a:p>
          <a:p>
            <a:endParaRPr lang="pl-PL" sz="1050" dirty="0"/>
          </a:p>
        </p:txBody>
      </p:sp>
      <p:sp>
        <p:nvSpPr>
          <p:cNvPr id="24" name="Rectangle 23">
            <a:extLst>
              <a:ext uri="{FF2B5EF4-FFF2-40B4-BE49-F238E27FC236}">
                <a16:creationId xmlns:a16="http://schemas.microsoft.com/office/drawing/2014/main" id="{79F74B04-5C6D-47B2-8CFC-1D63CDBB0D36}"/>
              </a:ext>
            </a:extLst>
          </p:cNvPr>
          <p:cNvSpPr/>
          <p:nvPr/>
        </p:nvSpPr>
        <p:spPr>
          <a:xfrm>
            <a:off x="442913" y="1991447"/>
            <a:ext cx="5473700" cy="590550"/>
          </a:xfrm>
          <a:prstGeom prst="rect">
            <a:avLst/>
          </a:prstGeom>
          <a:solidFill>
            <a:srgbClr val="151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CLASSIFIED INFORMATION PROTECTION</a:t>
            </a:r>
          </a:p>
        </p:txBody>
      </p:sp>
      <p:sp>
        <p:nvSpPr>
          <p:cNvPr id="25" name="Rectangle 24">
            <a:extLst>
              <a:ext uri="{FF2B5EF4-FFF2-40B4-BE49-F238E27FC236}">
                <a16:creationId xmlns:a16="http://schemas.microsoft.com/office/drawing/2014/main" id="{FE03BC5C-2A2B-494E-921B-A2A930702132}"/>
              </a:ext>
            </a:extLst>
          </p:cNvPr>
          <p:cNvSpPr/>
          <p:nvPr/>
        </p:nvSpPr>
        <p:spPr>
          <a:xfrm>
            <a:off x="6275387" y="1991447"/>
            <a:ext cx="5581649" cy="590550"/>
          </a:xfrm>
          <a:prstGeom prst="rect">
            <a:avLst/>
          </a:prstGeom>
          <a:solidFill>
            <a:srgbClr val="0D4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a:solidFill>
                  <a:schemeClr val="bg1"/>
                </a:solidFill>
              </a:rPr>
              <a:t>PUBLIC KEY INFRASTRUCTURE</a:t>
            </a:r>
          </a:p>
        </p:txBody>
      </p:sp>
      <p:pic>
        <p:nvPicPr>
          <p:cNvPr id="30" name="Picture 29" descr="A picture containing text, monitor, indoor, electronics&#10;&#10;Description automatically generated">
            <a:extLst>
              <a:ext uri="{FF2B5EF4-FFF2-40B4-BE49-F238E27FC236}">
                <a16:creationId xmlns:a16="http://schemas.microsoft.com/office/drawing/2014/main" id="{36FC8D9B-DFF1-4B6A-93B4-FA3B503B12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1566" y="2851913"/>
            <a:ext cx="1644982" cy="395708"/>
          </a:xfrm>
          <a:prstGeom prst="rect">
            <a:avLst/>
          </a:prstGeom>
        </p:spPr>
      </p:pic>
      <p:pic>
        <p:nvPicPr>
          <p:cNvPr id="31" name="Picture 30" descr="A picture containing indoor, appliance, kitchen appliance&#10;&#10;Description automatically generated">
            <a:extLst>
              <a:ext uri="{FF2B5EF4-FFF2-40B4-BE49-F238E27FC236}">
                <a16:creationId xmlns:a16="http://schemas.microsoft.com/office/drawing/2014/main" id="{518EB5CE-9CA5-4786-9AB7-CA54A3509F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7720" y="3284644"/>
            <a:ext cx="1585976" cy="1051127"/>
          </a:xfrm>
          <a:prstGeom prst="rect">
            <a:avLst/>
          </a:prstGeom>
        </p:spPr>
      </p:pic>
      <p:pic>
        <p:nvPicPr>
          <p:cNvPr id="35" name="Picture 34" descr="A picture containing text, indoor, electronics, game&#10;&#10;Description automatically generated">
            <a:extLst>
              <a:ext uri="{FF2B5EF4-FFF2-40B4-BE49-F238E27FC236}">
                <a16:creationId xmlns:a16="http://schemas.microsoft.com/office/drawing/2014/main" id="{05985265-0CBE-4F8F-878A-2674614BB0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2866" y="4173040"/>
            <a:ext cx="1585976" cy="1051127"/>
          </a:xfrm>
          <a:prstGeom prst="rect">
            <a:avLst/>
          </a:prstGeom>
        </p:spPr>
      </p:pic>
      <p:pic>
        <p:nvPicPr>
          <p:cNvPr id="36" name="Picture 35" descr="A picture containing text, electronics, computer&#10;&#10;Description automatically generated">
            <a:extLst>
              <a:ext uri="{FF2B5EF4-FFF2-40B4-BE49-F238E27FC236}">
                <a16:creationId xmlns:a16="http://schemas.microsoft.com/office/drawing/2014/main" id="{BBF640B6-06C2-40CE-B2CB-B3768708CB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60573" y="5062975"/>
            <a:ext cx="1585975" cy="1051127"/>
          </a:xfrm>
          <a:prstGeom prst="rect">
            <a:avLst/>
          </a:prstGeom>
        </p:spPr>
      </p:pic>
      <p:pic>
        <p:nvPicPr>
          <p:cNvPr id="19" name="Obraz 3">
            <a:extLst>
              <a:ext uri="{FF2B5EF4-FFF2-40B4-BE49-F238E27FC236}">
                <a16:creationId xmlns:a16="http://schemas.microsoft.com/office/drawing/2014/main" id="{F9A688EA-499B-4661-9541-6529404490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280" y="1696382"/>
            <a:ext cx="232965" cy="232965"/>
          </a:xfrm>
          <a:prstGeom prst="rect">
            <a:avLst/>
          </a:prstGeom>
        </p:spPr>
      </p:pic>
      <p:pic>
        <p:nvPicPr>
          <p:cNvPr id="17" name="Obraz 9">
            <a:extLst>
              <a:ext uri="{FF2B5EF4-FFF2-40B4-BE49-F238E27FC236}">
                <a16:creationId xmlns:a16="http://schemas.microsoft.com/office/drawing/2014/main" id="{A20D514A-F363-4E00-A43D-9569C85CA4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58687" y="1685588"/>
            <a:ext cx="235689" cy="243759"/>
          </a:xfrm>
          <a:prstGeom prst="rect">
            <a:avLst/>
          </a:prstGeom>
        </p:spPr>
      </p:pic>
      <p:pic>
        <p:nvPicPr>
          <p:cNvPr id="7170" name="Picture 2">
            <a:extLst>
              <a:ext uri="{FF2B5EF4-FFF2-40B4-BE49-F238E27FC236}">
                <a16:creationId xmlns:a16="http://schemas.microsoft.com/office/drawing/2014/main" id="{77FC4791-0167-40AF-ADE2-5A37C917AD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90094" y="2751030"/>
            <a:ext cx="989274" cy="99318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nfrastruktura Klucza Publicznego - kwalifikowany podpis elektroniczny">
            <a:extLst>
              <a:ext uri="{FF2B5EF4-FFF2-40B4-BE49-F238E27FC236}">
                <a16:creationId xmlns:a16="http://schemas.microsoft.com/office/drawing/2014/main" id="{6816E01F-C478-4739-A916-9904DDF34FB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66471" y="5515225"/>
            <a:ext cx="1355947" cy="598877"/>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CF9BA651-8AFF-423E-9A5C-4E025B65CDD5}"/>
              </a:ext>
            </a:extLst>
          </p:cNvPr>
          <p:cNvSpPr/>
          <p:nvPr/>
        </p:nvSpPr>
        <p:spPr>
          <a:xfrm>
            <a:off x="3993988" y="2581995"/>
            <a:ext cx="1922625" cy="3675927"/>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48" name="Rectangle 47">
            <a:extLst>
              <a:ext uri="{FF2B5EF4-FFF2-40B4-BE49-F238E27FC236}">
                <a16:creationId xmlns:a16="http://schemas.microsoft.com/office/drawing/2014/main" id="{7CE0744F-08F3-492F-8D91-AE83F0978F80}"/>
              </a:ext>
            </a:extLst>
          </p:cNvPr>
          <p:cNvSpPr/>
          <p:nvPr/>
        </p:nvSpPr>
        <p:spPr>
          <a:xfrm>
            <a:off x="9934413" y="2581995"/>
            <a:ext cx="1922624" cy="3675927"/>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Tree>
    <p:extLst>
      <p:ext uri="{BB962C8B-B14F-4D97-AF65-F5344CB8AC3E}">
        <p14:creationId xmlns:p14="http://schemas.microsoft.com/office/powerpoint/2010/main" val="3122372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4" name="Picture 36" descr="opt">
            <a:extLst>
              <a:ext uri="{FF2B5EF4-FFF2-40B4-BE49-F238E27FC236}">
                <a16:creationId xmlns:a16="http://schemas.microsoft.com/office/drawing/2014/main" id="{985B9812-B578-4390-AB4D-6ACC111A24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6291" y="4459208"/>
            <a:ext cx="655258" cy="611120"/>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bezpieczeństo infrastruktury">
            <a:extLst>
              <a:ext uri="{FF2B5EF4-FFF2-40B4-BE49-F238E27FC236}">
                <a16:creationId xmlns:a16="http://schemas.microsoft.com/office/drawing/2014/main" id="{14A2C9F1-EC07-4021-8AB7-DDAC93A2DF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7073" y="3859370"/>
            <a:ext cx="3184069" cy="2188919"/>
          </a:xfrm>
          <a:prstGeom prst="rect">
            <a:avLst/>
          </a:prstGeom>
          <a:noFill/>
          <a:extLst>
            <a:ext uri="{909E8E84-426E-40DD-AFC4-6F175D3DCCD1}">
              <a14:hiddenFill xmlns:a14="http://schemas.microsoft.com/office/drawing/2010/main">
                <a:solidFill>
                  <a:srgbClr val="FFFFFF"/>
                </a:solidFill>
              </a14:hiddenFill>
            </a:ext>
          </a:extLst>
        </p:spPr>
      </p:pic>
      <p:sp>
        <p:nvSpPr>
          <p:cNvPr id="86" name="Prostokąt 14">
            <a:extLst>
              <a:ext uri="{FF2B5EF4-FFF2-40B4-BE49-F238E27FC236}">
                <a16:creationId xmlns:a16="http://schemas.microsoft.com/office/drawing/2014/main" id="{63D6D000-43C1-4ABF-AF6B-ABA7CA0432BE}"/>
              </a:ext>
            </a:extLst>
          </p:cNvPr>
          <p:cNvSpPr/>
          <p:nvPr/>
        </p:nvSpPr>
        <p:spPr>
          <a:xfrm>
            <a:off x="9492052" y="251916"/>
            <a:ext cx="1997662" cy="400110"/>
          </a:xfrm>
          <a:prstGeom prst="rect">
            <a:avLst/>
          </a:prstGeom>
        </p:spPr>
        <p:txBody>
          <a:bodyPr wrap="square">
            <a:spAutoFit/>
          </a:bodyPr>
          <a:lstStyle/>
          <a:p>
            <a:pPr defTabSz="1199144"/>
            <a:endParaRPr lang="pl-PL" sz="1000" dirty="0">
              <a:solidFill>
                <a:srgbClr val="0E0F2E"/>
              </a:solidFill>
            </a:endParaRPr>
          </a:p>
          <a:p>
            <a:pPr defTabSz="1199144"/>
            <a:r>
              <a:rPr lang="pl-PL" sz="1000" dirty="0">
                <a:solidFill>
                  <a:srgbClr val="0E0F2E"/>
                </a:solidFill>
              </a:rPr>
              <a:t> </a:t>
            </a:r>
          </a:p>
        </p:txBody>
      </p:sp>
      <p:sp>
        <p:nvSpPr>
          <p:cNvPr id="2" name="Slide Number Placeholder 1">
            <a:extLst>
              <a:ext uri="{FF2B5EF4-FFF2-40B4-BE49-F238E27FC236}">
                <a16:creationId xmlns:a16="http://schemas.microsoft.com/office/drawing/2014/main" id="{A35A9F97-9852-4D6C-83C8-A6D88E687F6A}"/>
              </a:ext>
            </a:extLst>
          </p:cNvPr>
          <p:cNvSpPr>
            <a:spLocks noGrp="1"/>
          </p:cNvSpPr>
          <p:nvPr>
            <p:ph type="sldNum" sz="quarter" idx="12"/>
          </p:nvPr>
        </p:nvSpPr>
        <p:spPr/>
        <p:txBody>
          <a:bodyPr/>
          <a:lstStyle/>
          <a:p>
            <a:fld id="{757C06DB-65DA-4188-B231-CDD664637423}" type="slidenum">
              <a:rPr lang="en-GB" smtClean="0"/>
              <a:pPr/>
              <a:t>9</a:t>
            </a:fld>
            <a:endParaRPr lang="en-GB" dirty="0"/>
          </a:p>
        </p:txBody>
      </p:sp>
      <p:cxnSp>
        <p:nvCxnSpPr>
          <p:cNvPr id="88" name="Straight Connector 87">
            <a:extLst>
              <a:ext uri="{FF2B5EF4-FFF2-40B4-BE49-F238E27FC236}">
                <a16:creationId xmlns:a16="http://schemas.microsoft.com/office/drawing/2014/main" id="{BAC69748-7124-478C-9C15-59B93B0D82E3}"/>
              </a:ext>
            </a:extLst>
          </p:cNvPr>
          <p:cNvCxnSpPr>
            <a:cxnSpLocks/>
          </p:cNvCxnSpPr>
          <p:nvPr/>
        </p:nvCxnSpPr>
        <p:spPr>
          <a:xfrm>
            <a:off x="10923543" y="77078"/>
            <a:ext cx="0" cy="336761"/>
          </a:xfrm>
          <a:prstGeom prst="line">
            <a:avLst/>
          </a:prstGeom>
          <a:ln w="19050">
            <a:solidFill>
              <a:srgbClr val="0C0F2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A8DDBD9-D0B1-4CEE-A00F-00132BC6F49A}"/>
              </a:ext>
            </a:extLst>
          </p:cNvPr>
          <p:cNvCxnSpPr>
            <a:cxnSpLocks/>
          </p:cNvCxnSpPr>
          <p:nvPr/>
        </p:nvCxnSpPr>
        <p:spPr>
          <a:xfrm>
            <a:off x="334963" y="1486652"/>
            <a:ext cx="1509603" cy="0"/>
          </a:xfrm>
          <a:prstGeom prst="line">
            <a:avLst/>
          </a:prstGeom>
          <a:ln>
            <a:solidFill>
              <a:srgbClr val="0C0F2E"/>
            </a:solidFill>
          </a:ln>
        </p:spPr>
        <p:style>
          <a:lnRef idx="1">
            <a:schemeClr val="dk1"/>
          </a:lnRef>
          <a:fillRef idx="0">
            <a:schemeClr val="dk1"/>
          </a:fillRef>
          <a:effectRef idx="0">
            <a:schemeClr val="dk1"/>
          </a:effectRef>
          <a:fontRef idx="minor">
            <a:schemeClr val="tx1"/>
          </a:fontRef>
        </p:style>
      </p:cxnSp>
      <p:sp>
        <p:nvSpPr>
          <p:cNvPr id="95" name="TextBox 94">
            <a:extLst>
              <a:ext uri="{FF2B5EF4-FFF2-40B4-BE49-F238E27FC236}">
                <a16:creationId xmlns:a16="http://schemas.microsoft.com/office/drawing/2014/main" id="{2099BFE1-4115-43B8-AC31-218BF89EFF86}"/>
              </a:ext>
            </a:extLst>
          </p:cNvPr>
          <p:cNvSpPr txBox="1"/>
          <p:nvPr/>
        </p:nvSpPr>
        <p:spPr>
          <a:xfrm>
            <a:off x="6747007" y="117153"/>
            <a:ext cx="4153676" cy="646331"/>
          </a:xfrm>
          <a:prstGeom prst="rect">
            <a:avLst/>
          </a:prstGeom>
          <a:noFill/>
        </p:spPr>
        <p:txBody>
          <a:bodyPr wrap="square" rtlCol="0">
            <a:spAutoFit/>
          </a:bodyPr>
          <a:lstStyle/>
          <a:p>
            <a:pPr algn="r"/>
            <a:r>
              <a:rPr lang="pl-PL" sz="1200" dirty="0">
                <a:latin typeface="+mj-lt"/>
                <a:ea typeface="Verdana" panose="020B0604030504040204" pitchFamily="34" charset="0"/>
              </a:rPr>
              <a:t>1. INTRODUCTORY INFORMATION</a:t>
            </a:r>
          </a:p>
          <a:p>
            <a:pPr algn="r"/>
            <a:endParaRPr lang="pl-PL" sz="1200" dirty="0">
              <a:latin typeface="+mj-lt"/>
              <a:ea typeface="Verdana" panose="020B0604030504040204" pitchFamily="34" charset="0"/>
            </a:endParaRPr>
          </a:p>
          <a:p>
            <a:pPr algn="r"/>
            <a:endParaRPr lang="pl-PL" sz="1200" dirty="0">
              <a:latin typeface="+mj-lt"/>
              <a:ea typeface="Verdana" panose="020B0604030504040204" pitchFamily="34" charset="0"/>
            </a:endParaRPr>
          </a:p>
        </p:txBody>
      </p:sp>
      <p:sp>
        <p:nvSpPr>
          <p:cNvPr id="11" name="TextBox 10">
            <a:extLst>
              <a:ext uri="{FF2B5EF4-FFF2-40B4-BE49-F238E27FC236}">
                <a16:creationId xmlns:a16="http://schemas.microsoft.com/office/drawing/2014/main" id="{C746D624-FF22-483A-AC14-913CB854DC94}"/>
              </a:ext>
            </a:extLst>
          </p:cNvPr>
          <p:cNvSpPr txBox="1"/>
          <p:nvPr/>
        </p:nvSpPr>
        <p:spPr>
          <a:xfrm>
            <a:off x="334963" y="471763"/>
            <a:ext cx="11522074" cy="369332"/>
          </a:xfrm>
          <a:prstGeom prst="rect">
            <a:avLst/>
          </a:prstGeom>
          <a:noFill/>
        </p:spPr>
        <p:txBody>
          <a:bodyPr wrap="square" rtlCol="0">
            <a:spAutoFit/>
          </a:bodyPr>
          <a:lstStyle/>
          <a:p>
            <a:r>
              <a:rPr lang="pl-PL" dirty="0">
                <a:solidFill>
                  <a:srgbClr val="0D4F81"/>
                </a:solidFill>
                <a:latin typeface="Raleway SemiBold" pitchFamily="2" charset="-18"/>
                <a:ea typeface="Verdana" panose="020B0604030504040204" pitchFamily="34" charset="0"/>
              </a:rPr>
              <a:t>PRODUCT PORTFOLIO OVERVIEV</a:t>
            </a:r>
          </a:p>
        </p:txBody>
      </p:sp>
      <p:sp>
        <p:nvSpPr>
          <p:cNvPr id="12" name="TextBox 11">
            <a:extLst>
              <a:ext uri="{FF2B5EF4-FFF2-40B4-BE49-F238E27FC236}">
                <a16:creationId xmlns:a16="http://schemas.microsoft.com/office/drawing/2014/main" id="{A4511351-8B5A-49BF-8AB5-F7A0BAEA5A75}"/>
              </a:ext>
            </a:extLst>
          </p:cNvPr>
          <p:cNvSpPr txBox="1"/>
          <p:nvPr/>
        </p:nvSpPr>
        <p:spPr>
          <a:xfrm>
            <a:off x="337820" y="846580"/>
            <a:ext cx="11519217" cy="523220"/>
          </a:xfrm>
          <a:prstGeom prst="rect">
            <a:avLst/>
          </a:prstGeom>
          <a:noFill/>
          <a:ln>
            <a:solidFill>
              <a:schemeClr val="bg1"/>
            </a:solidFill>
          </a:ln>
        </p:spPr>
        <p:txBody>
          <a:bodyPr wrap="square" rtlCol="0" anchor="ctr">
            <a:noAutofit/>
          </a:bodyPr>
          <a:lstStyle/>
          <a:p>
            <a:r>
              <a:rPr lang="pl-PL" sz="1400" b="1" dirty="0">
                <a:solidFill>
                  <a:srgbClr val="0C0F2E"/>
                </a:solidFill>
              </a:rPr>
              <a:t>ADVANCED IN-HOUSE DEVELOPED PRODUCTS AND SOLUTIOND</a:t>
            </a:r>
            <a:endParaRPr lang="en-GB" sz="1400" b="1" dirty="0">
              <a:solidFill>
                <a:srgbClr val="0C0F2E"/>
              </a:solidFill>
            </a:endParaRPr>
          </a:p>
        </p:txBody>
      </p:sp>
      <p:sp>
        <p:nvSpPr>
          <p:cNvPr id="53" name="Rectangle 52">
            <a:extLst>
              <a:ext uri="{FF2B5EF4-FFF2-40B4-BE49-F238E27FC236}">
                <a16:creationId xmlns:a16="http://schemas.microsoft.com/office/drawing/2014/main" id="{3C623D7C-53DD-4E0F-B476-AF816A7C589C}"/>
              </a:ext>
            </a:extLst>
          </p:cNvPr>
          <p:cNvSpPr/>
          <p:nvPr/>
        </p:nvSpPr>
        <p:spPr>
          <a:xfrm>
            <a:off x="4370141" y="2581998"/>
            <a:ext cx="3451718" cy="106391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ysClr val="windowText" lastClr="000000"/>
              </a:solidFill>
            </a:endParaRPr>
          </a:p>
        </p:txBody>
      </p:sp>
      <p:sp>
        <p:nvSpPr>
          <p:cNvPr id="54" name="Rectangle 53">
            <a:extLst>
              <a:ext uri="{FF2B5EF4-FFF2-40B4-BE49-F238E27FC236}">
                <a16:creationId xmlns:a16="http://schemas.microsoft.com/office/drawing/2014/main" id="{738E419A-95A4-4F1C-8692-CC6D8DC638F6}"/>
              </a:ext>
            </a:extLst>
          </p:cNvPr>
          <p:cNvSpPr/>
          <p:nvPr/>
        </p:nvSpPr>
        <p:spPr>
          <a:xfrm>
            <a:off x="4370140" y="1993358"/>
            <a:ext cx="3451720" cy="590550"/>
          </a:xfrm>
          <a:prstGeom prst="rect">
            <a:avLst/>
          </a:prstGeom>
          <a:solidFill>
            <a:srgbClr val="0D4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a:solidFill>
                  <a:schemeClr val="bg1"/>
                </a:solidFill>
              </a:rPr>
              <a:t>CRYSIS MANAGEMENT SYSTEMS</a:t>
            </a:r>
          </a:p>
        </p:txBody>
      </p:sp>
      <p:sp>
        <p:nvSpPr>
          <p:cNvPr id="55" name="Prostokąt 14">
            <a:extLst>
              <a:ext uri="{FF2B5EF4-FFF2-40B4-BE49-F238E27FC236}">
                <a16:creationId xmlns:a16="http://schemas.microsoft.com/office/drawing/2014/main" id="{B57ACBF2-9129-4196-87A9-0D40AC22A5CA}"/>
              </a:ext>
            </a:extLst>
          </p:cNvPr>
          <p:cNvSpPr/>
          <p:nvPr/>
        </p:nvSpPr>
        <p:spPr>
          <a:xfrm>
            <a:off x="4476448" y="2661958"/>
            <a:ext cx="2140252" cy="577081"/>
          </a:xfrm>
          <a:prstGeom prst="rect">
            <a:avLst/>
          </a:prstGeom>
        </p:spPr>
        <p:txBody>
          <a:bodyPr wrap="square">
            <a:spAutoFit/>
          </a:bodyPr>
          <a:lstStyle/>
          <a:p>
            <a:pPr marL="171450" indent="-171450">
              <a:buFont typeface="Wingdings" panose="05000000000000000000" pitchFamily="2" charset="2"/>
              <a:buChar char="§"/>
            </a:pPr>
            <a:r>
              <a:rPr lang="en-GB" sz="1050" b="1" dirty="0">
                <a:solidFill>
                  <a:sysClr val="windowText" lastClr="000000"/>
                </a:solidFill>
              </a:rPr>
              <a:t>AVISPON SYSTEM</a:t>
            </a:r>
          </a:p>
          <a:p>
            <a:endParaRPr lang="pl-PL" sz="1050" b="1" dirty="0">
              <a:solidFill>
                <a:sysClr val="windowText" lastClr="000000"/>
              </a:solidFill>
            </a:endParaRPr>
          </a:p>
          <a:p>
            <a:endParaRPr lang="pl-PL" sz="1050" b="1" dirty="0">
              <a:solidFill>
                <a:sysClr val="windowText" lastClr="000000"/>
              </a:solidFill>
            </a:endParaRPr>
          </a:p>
        </p:txBody>
      </p:sp>
      <p:sp>
        <p:nvSpPr>
          <p:cNvPr id="56" name="Rectangle 55">
            <a:extLst>
              <a:ext uri="{FF2B5EF4-FFF2-40B4-BE49-F238E27FC236}">
                <a16:creationId xmlns:a16="http://schemas.microsoft.com/office/drawing/2014/main" id="{36770B56-D057-45E7-951D-04709A8F4D86}"/>
              </a:ext>
            </a:extLst>
          </p:cNvPr>
          <p:cNvSpPr/>
          <p:nvPr/>
        </p:nvSpPr>
        <p:spPr>
          <a:xfrm>
            <a:off x="4378957" y="3647828"/>
            <a:ext cx="3451718" cy="2612005"/>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63" name="Rectangle 62">
            <a:extLst>
              <a:ext uri="{FF2B5EF4-FFF2-40B4-BE49-F238E27FC236}">
                <a16:creationId xmlns:a16="http://schemas.microsoft.com/office/drawing/2014/main" id="{7F574BE5-E1A9-4B31-933A-14DE26C19E02}"/>
              </a:ext>
            </a:extLst>
          </p:cNvPr>
          <p:cNvSpPr/>
          <p:nvPr/>
        </p:nvSpPr>
        <p:spPr>
          <a:xfrm>
            <a:off x="8405321" y="2581998"/>
            <a:ext cx="3451718" cy="151103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endParaRPr lang="en-GB" sz="1200" dirty="0">
              <a:solidFill>
                <a:schemeClr val="bg1"/>
              </a:solidFill>
            </a:endParaRPr>
          </a:p>
        </p:txBody>
      </p:sp>
      <p:sp>
        <p:nvSpPr>
          <p:cNvPr id="64" name="Rectangle 63">
            <a:extLst>
              <a:ext uri="{FF2B5EF4-FFF2-40B4-BE49-F238E27FC236}">
                <a16:creationId xmlns:a16="http://schemas.microsoft.com/office/drawing/2014/main" id="{1499B7C1-C9DD-4275-BE93-55859F75CE4A}"/>
              </a:ext>
            </a:extLst>
          </p:cNvPr>
          <p:cNvSpPr/>
          <p:nvPr/>
        </p:nvSpPr>
        <p:spPr>
          <a:xfrm>
            <a:off x="8405320" y="1991447"/>
            <a:ext cx="3451717" cy="5905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a:solidFill>
                  <a:schemeClr val="bg1"/>
                </a:solidFill>
              </a:rPr>
              <a:t>DEDICATED PRODUCTS </a:t>
            </a:r>
          </a:p>
          <a:p>
            <a:pPr algn="ctr"/>
            <a:r>
              <a:rPr lang="pl-PL" sz="1200" dirty="0">
                <a:solidFill>
                  <a:schemeClr val="bg1"/>
                </a:solidFill>
              </a:rPr>
              <a:t>AND SOFTWARE </a:t>
            </a:r>
          </a:p>
        </p:txBody>
      </p:sp>
      <p:sp>
        <p:nvSpPr>
          <p:cNvPr id="65" name="Rectangle 64">
            <a:extLst>
              <a:ext uri="{FF2B5EF4-FFF2-40B4-BE49-F238E27FC236}">
                <a16:creationId xmlns:a16="http://schemas.microsoft.com/office/drawing/2014/main" id="{64D75008-0F78-4FB5-868B-238877589804}"/>
              </a:ext>
            </a:extLst>
          </p:cNvPr>
          <p:cNvSpPr/>
          <p:nvPr/>
        </p:nvSpPr>
        <p:spPr>
          <a:xfrm>
            <a:off x="8414136" y="4093029"/>
            <a:ext cx="3442902" cy="2164893"/>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67" name="Prostokąt 14">
            <a:extLst>
              <a:ext uri="{FF2B5EF4-FFF2-40B4-BE49-F238E27FC236}">
                <a16:creationId xmlns:a16="http://schemas.microsoft.com/office/drawing/2014/main" id="{7F383561-F919-4A6E-BCD9-12366F2F2A0C}"/>
              </a:ext>
            </a:extLst>
          </p:cNvPr>
          <p:cNvSpPr/>
          <p:nvPr/>
        </p:nvSpPr>
        <p:spPr>
          <a:xfrm>
            <a:off x="8525410" y="2656057"/>
            <a:ext cx="3200688" cy="1546577"/>
          </a:xfrm>
          <a:prstGeom prst="rect">
            <a:avLst/>
          </a:prstGeom>
        </p:spPr>
        <p:txBody>
          <a:bodyPr wrap="square">
            <a:spAutoFit/>
          </a:bodyPr>
          <a:lstStyle/>
          <a:p>
            <a:pPr marL="171450" indent="-171450">
              <a:buFont typeface="Wingdings" panose="05000000000000000000" pitchFamily="2" charset="2"/>
              <a:buChar char="§"/>
            </a:pPr>
            <a:r>
              <a:rPr lang="en-GB" sz="1050" b="1" dirty="0">
                <a:solidFill>
                  <a:sysClr val="windowText" lastClr="000000"/>
                </a:solidFill>
              </a:rPr>
              <a:t>ELECTRONIC MONITORING SYSTEM </a:t>
            </a:r>
            <a:r>
              <a:rPr lang="en-GB" sz="1050" dirty="0">
                <a:solidFill>
                  <a:sysClr val="windowText" lastClr="000000"/>
                </a:solidFill>
              </a:rPr>
              <a:t>(for Ministry Department of Justice); </a:t>
            </a:r>
          </a:p>
          <a:p>
            <a:pPr marL="171450" indent="-171450">
              <a:buFont typeface="Wingdings" panose="05000000000000000000" pitchFamily="2" charset="2"/>
              <a:buChar char="§"/>
            </a:pPr>
            <a:r>
              <a:rPr lang="en-GB" sz="1050" b="1" dirty="0">
                <a:solidFill>
                  <a:sysClr val="windowText" lastClr="000000"/>
                </a:solidFill>
              </a:rPr>
              <a:t>e-PASSPORT SYSTEM </a:t>
            </a:r>
            <a:r>
              <a:rPr lang="en-GB" sz="1050" dirty="0">
                <a:solidFill>
                  <a:sysClr val="windowText" lastClr="000000"/>
                </a:solidFill>
              </a:rPr>
              <a:t>(for Polish Security Printing Works)</a:t>
            </a:r>
          </a:p>
          <a:p>
            <a:pPr marL="171450" indent="-171450">
              <a:buFont typeface="Wingdings" panose="05000000000000000000" pitchFamily="2" charset="2"/>
              <a:buChar char="§"/>
            </a:pPr>
            <a:r>
              <a:rPr lang="en-GB" sz="1050" b="1" dirty="0">
                <a:solidFill>
                  <a:sysClr val="windowText" lastClr="000000"/>
                </a:solidFill>
              </a:rPr>
              <a:t>DIGITAL ARCHIVE SYSTEM </a:t>
            </a:r>
            <a:r>
              <a:rPr lang="en-GB" sz="1050" dirty="0">
                <a:solidFill>
                  <a:sysClr val="windowText" lastClr="000000"/>
                </a:solidFill>
              </a:rPr>
              <a:t>(for Institute of National Remembrance); </a:t>
            </a:r>
          </a:p>
          <a:p>
            <a:pPr marL="171450" indent="-171450">
              <a:buFont typeface="Wingdings" panose="05000000000000000000" pitchFamily="2" charset="2"/>
              <a:buChar char="§"/>
            </a:pPr>
            <a:r>
              <a:rPr lang="en-GB" sz="1050" b="1" dirty="0">
                <a:solidFill>
                  <a:sysClr val="windowText" lastClr="000000"/>
                </a:solidFill>
              </a:rPr>
              <a:t>DATA RETENTION SYSTEM </a:t>
            </a:r>
            <a:r>
              <a:rPr lang="en-GB" sz="1050" dirty="0">
                <a:solidFill>
                  <a:sysClr val="windowText" lastClr="000000"/>
                </a:solidFill>
              </a:rPr>
              <a:t>(for NETIA S.A.)</a:t>
            </a:r>
            <a:endParaRPr lang="pl-PL" sz="1050" dirty="0">
              <a:solidFill>
                <a:sysClr val="windowText" lastClr="000000"/>
              </a:solidFill>
            </a:endParaRPr>
          </a:p>
          <a:p>
            <a:endParaRPr lang="pl-PL" sz="1050" dirty="0">
              <a:solidFill>
                <a:sysClr val="windowText" lastClr="000000"/>
              </a:solidFill>
            </a:endParaRPr>
          </a:p>
          <a:p>
            <a:endParaRPr lang="pl-PL" sz="1050" dirty="0">
              <a:solidFill>
                <a:sysClr val="windowText" lastClr="000000"/>
              </a:solidFill>
            </a:endParaRPr>
          </a:p>
        </p:txBody>
      </p:sp>
      <p:pic>
        <p:nvPicPr>
          <p:cNvPr id="7196" name="Picture 28" descr="comp-electronic-monitoring">
            <a:extLst>
              <a:ext uri="{FF2B5EF4-FFF2-40B4-BE49-F238E27FC236}">
                <a16:creationId xmlns:a16="http://schemas.microsoft.com/office/drawing/2014/main" id="{D57C7E5D-F8F7-419D-8C17-E1DFF329F4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7332" y="4146191"/>
            <a:ext cx="2325074" cy="325510"/>
          </a:xfrm>
          <a:prstGeom prst="rect">
            <a:avLst/>
          </a:prstGeom>
          <a:noFill/>
          <a:extLst>
            <a:ext uri="{909E8E84-426E-40DD-AFC4-6F175D3DCCD1}">
              <a14:hiddenFill xmlns:a14="http://schemas.microsoft.com/office/drawing/2010/main">
                <a:solidFill>
                  <a:srgbClr val="FFFFFF"/>
                </a:solidFill>
              </a14:hiddenFill>
            </a:ext>
          </a:extLst>
        </p:spPr>
      </p:pic>
      <p:pic>
        <p:nvPicPr>
          <p:cNvPr id="7198" name="Picture 30">
            <a:extLst>
              <a:ext uri="{FF2B5EF4-FFF2-40B4-BE49-F238E27FC236}">
                <a16:creationId xmlns:a16="http://schemas.microsoft.com/office/drawing/2014/main" id="{F9F04382-FD39-414C-A190-87BAE5A31B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84468" y="4473989"/>
            <a:ext cx="1432429" cy="1675081"/>
          </a:xfrm>
          <a:prstGeom prst="rect">
            <a:avLst/>
          </a:prstGeom>
          <a:noFill/>
          <a:extLst>
            <a:ext uri="{909E8E84-426E-40DD-AFC4-6F175D3DCCD1}">
              <a14:hiddenFill xmlns:a14="http://schemas.microsoft.com/office/drawing/2010/main">
                <a:solidFill>
                  <a:srgbClr val="FFFFFF"/>
                </a:solidFill>
              </a14:hiddenFill>
            </a:ext>
          </a:extLst>
        </p:spPr>
      </p:pic>
      <p:pic>
        <p:nvPicPr>
          <p:cNvPr id="7200" name="Picture 32" descr="rft">
            <a:extLst>
              <a:ext uri="{FF2B5EF4-FFF2-40B4-BE49-F238E27FC236}">
                <a16:creationId xmlns:a16="http://schemas.microsoft.com/office/drawing/2014/main" id="{04F30EB6-919B-4674-976D-CEA5878DE2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1838" y="4458442"/>
            <a:ext cx="597240" cy="557011"/>
          </a:xfrm>
          <a:prstGeom prst="rect">
            <a:avLst/>
          </a:prstGeom>
          <a:noFill/>
          <a:extLst>
            <a:ext uri="{909E8E84-426E-40DD-AFC4-6F175D3DCCD1}">
              <a14:hiddenFill xmlns:a14="http://schemas.microsoft.com/office/drawing/2010/main">
                <a:solidFill>
                  <a:srgbClr val="FFFFFF"/>
                </a:solidFill>
              </a14:hiddenFill>
            </a:ext>
          </a:extLst>
        </p:spPr>
      </p:pic>
      <p:pic>
        <p:nvPicPr>
          <p:cNvPr id="7202" name="Picture 34" descr="hu">
            <a:extLst>
              <a:ext uri="{FF2B5EF4-FFF2-40B4-BE49-F238E27FC236}">
                <a16:creationId xmlns:a16="http://schemas.microsoft.com/office/drawing/2014/main" id="{91A62C69-9DE6-493F-8D12-D7AFC821F4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6926" y="4922662"/>
            <a:ext cx="496592" cy="463143"/>
          </a:xfrm>
          <a:prstGeom prst="rect">
            <a:avLst/>
          </a:prstGeom>
          <a:noFill/>
          <a:extLst>
            <a:ext uri="{909E8E84-426E-40DD-AFC4-6F175D3DCCD1}">
              <a14:hiddenFill xmlns:a14="http://schemas.microsoft.com/office/drawing/2010/main">
                <a:solidFill>
                  <a:srgbClr val="FFFFFF"/>
                </a:solidFill>
              </a14:hiddenFill>
            </a:ext>
          </a:extLst>
        </p:spPr>
      </p:pic>
      <p:pic>
        <p:nvPicPr>
          <p:cNvPr id="7206" name="Picture 38" descr="tmb">
            <a:extLst>
              <a:ext uri="{FF2B5EF4-FFF2-40B4-BE49-F238E27FC236}">
                <a16:creationId xmlns:a16="http://schemas.microsoft.com/office/drawing/2014/main" id="{AD6A4BCE-4C74-4D74-8522-67C88E2D2A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87585" y="5090900"/>
            <a:ext cx="585205" cy="545787"/>
          </a:xfrm>
          <a:prstGeom prst="rect">
            <a:avLst/>
          </a:prstGeom>
          <a:noFill/>
          <a:extLst>
            <a:ext uri="{909E8E84-426E-40DD-AFC4-6F175D3DCCD1}">
              <a14:hiddenFill xmlns:a14="http://schemas.microsoft.com/office/drawing/2010/main">
                <a:solidFill>
                  <a:srgbClr val="FFFFFF"/>
                </a:solidFill>
              </a14:hiddenFill>
            </a:ext>
          </a:extLst>
        </p:spPr>
      </p:pic>
      <p:pic>
        <p:nvPicPr>
          <p:cNvPr id="7208" name="Picture 40" descr="fau">
            <a:extLst>
              <a:ext uri="{FF2B5EF4-FFF2-40B4-BE49-F238E27FC236}">
                <a16:creationId xmlns:a16="http://schemas.microsoft.com/office/drawing/2014/main" id="{847E90B3-8EA5-401D-9025-F7A2F1C177A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37060" y="5396392"/>
            <a:ext cx="585205" cy="545787"/>
          </a:xfrm>
          <a:prstGeom prst="rect">
            <a:avLst/>
          </a:prstGeom>
          <a:noFill/>
          <a:extLst>
            <a:ext uri="{909E8E84-426E-40DD-AFC4-6F175D3DCCD1}">
              <a14:hiddenFill xmlns:a14="http://schemas.microsoft.com/office/drawing/2010/main">
                <a:solidFill>
                  <a:srgbClr val="FFFFFF"/>
                </a:solidFill>
              </a14:hiddenFill>
            </a:ext>
          </a:extLst>
        </p:spPr>
      </p:pic>
      <p:pic>
        <p:nvPicPr>
          <p:cNvPr id="7210" name="Picture 42" descr="powielacz-sygnalu">
            <a:extLst>
              <a:ext uri="{FF2B5EF4-FFF2-40B4-BE49-F238E27FC236}">
                <a16:creationId xmlns:a16="http://schemas.microsoft.com/office/drawing/2014/main" id="{25A0833E-F714-4636-8F79-ECA58BD4D67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53477" y="5651400"/>
            <a:ext cx="496592" cy="490884"/>
          </a:xfrm>
          <a:prstGeom prst="rect">
            <a:avLst/>
          </a:prstGeom>
          <a:noFill/>
          <a:extLst>
            <a:ext uri="{909E8E84-426E-40DD-AFC4-6F175D3DCCD1}">
              <a14:hiddenFill xmlns:a14="http://schemas.microsoft.com/office/drawing/2010/main">
                <a:solidFill>
                  <a:srgbClr val="FFFFFF"/>
                </a:solidFill>
              </a14:hiddenFill>
            </a:ext>
          </a:extLst>
        </p:spPr>
      </p:pic>
      <p:pic>
        <p:nvPicPr>
          <p:cNvPr id="84" name="Obraz 7">
            <a:extLst>
              <a:ext uri="{FF2B5EF4-FFF2-40B4-BE49-F238E27FC236}">
                <a16:creationId xmlns:a16="http://schemas.microsoft.com/office/drawing/2014/main" id="{E4997725-E68A-4CE6-831D-4F52CED7F7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02265" y="1657235"/>
            <a:ext cx="238434" cy="238434"/>
          </a:xfrm>
          <a:prstGeom prst="rect">
            <a:avLst/>
          </a:prstGeom>
        </p:spPr>
      </p:pic>
      <p:pic>
        <p:nvPicPr>
          <p:cNvPr id="85" name="Obraz 12">
            <a:extLst>
              <a:ext uri="{FF2B5EF4-FFF2-40B4-BE49-F238E27FC236}">
                <a16:creationId xmlns:a16="http://schemas.microsoft.com/office/drawing/2014/main" id="{901C7FFF-1C1D-49B2-8B9C-3574F5E486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76178" y="1657235"/>
            <a:ext cx="225862" cy="225862"/>
          </a:xfrm>
          <a:prstGeom prst="rect">
            <a:avLst/>
          </a:prstGeom>
        </p:spPr>
      </p:pic>
      <p:pic>
        <p:nvPicPr>
          <p:cNvPr id="46" name="Obraz 11">
            <a:extLst>
              <a:ext uri="{FF2B5EF4-FFF2-40B4-BE49-F238E27FC236}">
                <a16:creationId xmlns:a16="http://schemas.microsoft.com/office/drawing/2014/main" id="{25A8B0CC-DE3A-4F1B-B117-2CF9008142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72989" y="1701940"/>
            <a:ext cx="225687" cy="225687"/>
          </a:xfrm>
          <a:prstGeom prst="rect">
            <a:avLst/>
          </a:prstGeom>
        </p:spPr>
      </p:pic>
      <p:sp>
        <p:nvSpPr>
          <p:cNvPr id="47" name="Rectangle 46">
            <a:extLst>
              <a:ext uri="{FF2B5EF4-FFF2-40B4-BE49-F238E27FC236}">
                <a16:creationId xmlns:a16="http://schemas.microsoft.com/office/drawing/2014/main" id="{18122D99-D700-42C7-AD05-1D99F631EB76}"/>
              </a:ext>
            </a:extLst>
          </p:cNvPr>
          <p:cNvSpPr/>
          <p:nvPr/>
        </p:nvSpPr>
        <p:spPr>
          <a:xfrm>
            <a:off x="442913" y="2581998"/>
            <a:ext cx="3451718" cy="106391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48" name="Rectangle 47">
            <a:extLst>
              <a:ext uri="{FF2B5EF4-FFF2-40B4-BE49-F238E27FC236}">
                <a16:creationId xmlns:a16="http://schemas.microsoft.com/office/drawing/2014/main" id="{049767BC-A8BF-4514-96DD-56AC44BC20A1}"/>
              </a:ext>
            </a:extLst>
          </p:cNvPr>
          <p:cNvSpPr/>
          <p:nvPr/>
        </p:nvSpPr>
        <p:spPr>
          <a:xfrm>
            <a:off x="442913" y="1991447"/>
            <a:ext cx="3451717" cy="590550"/>
          </a:xfrm>
          <a:prstGeom prst="rect">
            <a:avLst/>
          </a:prstGeom>
          <a:solidFill>
            <a:srgbClr val="151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dirty="0">
                <a:solidFill>
                  <a:schemeClr val="bg1"/>
                </a:solidFill>
              </a:rPr>
              <a:t>ACCESS SECURITY</a:t>
            </a:r>
          </a:p>
        </p:txBody>
      </p:sp>
      <p:sp>
        <p:nvSpPr>
          <p:cNvPr id="57" name="Prostokąt 14">
            <a:extLst>
              <a:ext uri="{FF2B5EF4-FFF2-40B4-BE49-F238E27FC236}">
                <a16:creationId xmlns:a16="http://schemas.microsoft.com/office/drawing/2014/main" id="{64822895-4F8A-4913-837B-B21A6295DFC7}"/>
              </a:ext>
            </a:extLst>
          </p:cNvPr>
          <p:cNvSpPr/>
          <p:nvPr/>
        </p:nvSpPr>
        <p:spPr>
          <a:xfrm>
            <a:off x="529349" y="2638875"/>
            <a:ext cx="3288711" cy="900246"/>
          </a:xfrm>
          <a:prstGeom prst="rect">
            <a:avLst/>
          </a:prstGeom>
        </p:spPr>
        <p:txBody>
          <a:bodyPr wrap="square">
            <a:spAutoFit/>
          </a:bodyPr>
          <a:lstStyle/>
          <a:p>
            <a:pPr marL="171450" indent="-171450">
              <a:buFont typeface="Wingdings" panose="05000000000000000000" pitchFamily="2" charset="2"/>
              <a:buChar char="§"/>
            </a:pPr>
            <a:r>
              <a:rPr lang="en-GB" sz="1050" b="1" dirty="0">
                <a:solidFill>
                  <a:sysClr val="windowText" lastClr="000000"/>
                </a:solidFill>
              </a:rPr>
              <a:t>APTO</a:t>
            </a:r>
            <a:r>
              <a:rPr lang="en-GB" sz="1050" dirty="0">
                <a:solidFill>
                  <a:sysClr val="windowText" lastClr="000000"/>
                </a:solidFill>
              </a:rPr>
              <a:t> – two-channel authentication system</a:t>
            </a:r>
          </a:p>
          <a:p>
            <a:pPr marL="171450" indent="-171450">
              <a:buFont typeface="Wingdings" panose="05000000000000000000" pitchFamily="2" charset="2"/>
              <a:buChar char="§"/>
            </a:pPr>
            <a:r>
              <a:rPr lang="en-GB" sz="1050" b="1" dirty="0">
                <a:solidFill>
                  <a:sysClr val="windowText" lastClr="000000"/>
                </a:solidFill>
              </a:rPr>
              <a:t>SLASH A3 </a:t>
            </a:r>
            <a:r>
              <a:rPr lang="en-GB" sz="1050" dirty="0">
                <a:solidFill>
                  <a:sysClr val="windowText" lastClr="000000"/>
                </a:solidFill>
              </a:rPr>
              <a:t>– central authentication system</a:t>
            </a:r>
          </a:p>
          <a:p>
            <a:pPr marL="171450" indent="-171450">
              <a:buFont typeface="Wingdings" panose="05000000000000000000" pitchFamily="2" charset="2"/>
              <a:buChar char="§"/>
            </a:pPr>
            <a:r>
              <a:rPr lang="en-GB" sz="1050" b="1" dirty="0">
                <a:solidFill>
                  <a:sysClr val="windowText" lastClr="000000"/>
                </a:solidFill>
              </a:rPr>
              <a:t>IDM</a:t>
            </a:r>
            <a:r>
              <a:rPr lang="en-GB" sz="1050" dirty="0">
                <a:solidFill>
                  <a:sysClr val="windowText" lastClr="000000"/>
                </a:solidFill>
              </a:rPr>
              <a:t> – identity management system</a:t>
            </a:r>
          </a:p>
          <a:p>
            <a:endParaRPr lang="pl-PL" sz="1050" dirty="0">
              <a:solidFill>
                <a:sysClr val="windowText" lastClr="000000"/>
              </a:solidFill>
            </a:endParaRPr>
          </a:p>
          <a:p>
            <a:endParaRPr lang="pl-PL" sz="1050" dirty="0">
              <a:solidFill>
                <a:sysClr val="windowText" lastClr="000000"/>
              </a:solidFill>
            </a:endParaRPr>
          </a:p>
        </p:txBody>
      </p:sp>
      <p:sp>
        <p:nvSpPr>
          <p:cNvPr id="58" name="Rectangle 57">
            <a:extLst>
              <a:ext uri="{FF2B5EF4-FFF2-40B4-BE49-F238E27FC236}">
                <a16:creationId xmlns:a16="http://schemas.microsoft.com/office/drawing/2014/main" id="{61AAC3DA-2759-4C99-9AD0-9ACA92CAA9BC}"/>
              </a:ext>
            </a:extLst>
          </p:cNvPr>
          <p:cNvSpPr/>
          <p:nvPr/>
        </p:nvSpPr>
        <p:spPr>
          <a:xfrm>
            <a:off x="442913" y="3645917"/>
            <a:ext cx="3451717" cy="2612005"/>
          </a:xfrm>
          <a:prstGeom prst="rect">
            <a:avLst/>
          </a:prstGeom>
          <a:noFill/>
          <a:ln>
            <a:solidFill>
              <a:srgbClr val="1518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pic>
        <p:nvPicPr>
          <p:cNvPr id="59" name="Picture 8">
            <a:extLst>
              <a:ext uri="{FF2B5EF4-FFF2-40B4-BE49-F238E27FC236}">
                <a16:creationId xmlns:a16="http://schemas.microsoft.com/office/drawing/2014/main" id="{75EB43B4-605A-4609-B610-AA6E9CE94C6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7890" y="4024761"/>
            <a:ext cx="1530733" cy="96991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a:extLst>
              <a:ext uri="{FF2B5EF4-FFF2-40B4-BE49-F238E27FC236}">
                <a16:creationId xmlns:a16="http://schemas.microsoft.com/office/drawing/2014/main" id="{BC2B7DAB-151D-4C3E-B180-3DD94849409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94312" y="3765903"/>
            <a:ext cx="1385078" cy="138507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a:extLst>
              <a:ext uri="{FF2B5EF4-FFF2-40B4-BE49-F238E27FC236}">
                <a16:creationId xmlns:a16="http://schemas.microsoft.com/office/drawing/2014/main" id="{A612DBF8-D61F-406B-A9C2-D1B12AF4703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9106" y="5008302"/>
            <a:ext cx="1268300" cy="93387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a:extLst>
              <a:ext uri="{FF2B5EF4-FFF2-40B4-BE49-F238E27FC236}">
                <a16:creationId xmlns:a16="http://schemas.microsoft.com/office/drawing/2014/main" id="{EE564DDC-40E6-4403-8EEE-3BF09C6709C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64830" y="5150981"/>
            <a:ext cx="1323376" cy="881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226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14665</TotalTime>
  <Words>7700</Words>
  <Application>Microsoft Office PowerPoint</Application>
  <PresentationFormat>Panoramiczny</PresentationFormat>
  <Paragraphs>1211</Paragraphs>
  <Slides>51</Slides>
  <Notes>16</Notes>
  <HiddenSlides>0</HiddenSlides>
  <MMClips>0</MMClips>
  <ScaleCrop>false</ScaleCrop>
  <HeadingPairs>
    <vt:vector size="8" baseType="variant">
      <vt:variant>
        <vt:lpstr>Używane czcionki</vt:lpstr>
      </vt:variant>
      <vt:variant>
        <vt:i4>9</vt:i4>
      </vt:variant>
      <vt:variant>
        <vt:lpstr>Motyw</vt:lpstr>
      </vt:variant>
      <vt:variant>
        <vt:i4>1</vt:i4>
      </vt:variant>
      <vt:variant>
        <vt:lpstr>Osadzone serwery OLE</vt:lpstr>
      </vt:variant>
      <vt:variant>
        <vt:i4>1</vt:i4>
      </vt:variant>
      <vt:variant>
        <vt:lpstr>Tytuły slajdów</vt:lpstr>
      </vt:variant>
      <vt:variant>
        <vt:i4>51</vt:i4>
      </vt:variant>
    </vt:vector>
  </HeadingPairs>
  <TitlesOfParts>
    <vt:vector size="62" baseType="lpstr">
      <vt:lpstr>Arial</vt:lpstr>
      <vt:lpstr>Calibri</vt:lpstr>
      <vt:lpstr>Calibri Light</vt:lpstr>
      <vt:lpstr>Raleway</vt:lpstr>
      <vt:lpstr>Raleway SemiBold</vt:lpstr>
      <vt:lpstr>Segoe UI</vt:lpstr>
      <vt:lpstr>Symbol</vt:lpstr>
      <vt:lpstr>Verdana</vt:lpstr>
      <vt:lpstr>Wingdings</vt:lpstr>
      <vt:lpstr>Motyw pakietu Office</vt:lpstr>
      <vt:lpstr>CorelDRAW</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Marek Rozbicki</dc:creator>
  <cp:lastModifiedBy>Marek Rozbicki</cp:lastModifiedBy>
  <cp:revision>5</cp:revision>
  <dcterms:created xsi:type="dcterms:W3CDTF">2022-05-06T13:46:59Z</dcterms:created>
  <dcterms:modified xsi:type="dcterms:W3CDTF">2022-05-19T13:47:56Z</dcterms:modified>
</cp:coreProperties>
</file>